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Lst>
  <p:sldSz cy="6858000" cx="12192000"/>
  <p:notesSz cx="6858000" cy="9144000"/>
  <p:embeddedFontLst>
    <p:embeddedFont>
      <p:font typeface="Limelight"/>
      <p:regular r:id="rId159"/>
    </p:embeddedFont>
    <p:embeddedFont>
      <p:font typeface="Arimo"/>
      <p:regular r:id="rId160"/>
      <p:bold r:id="rId161"/>
      <p:italic r:id="rId162"/>
      <p:boldItalic r:id="rId163"/>
    </p:embeddedFont>
    <p:embeddedFont>
      <p:font typeface="Montserrat Black"/>
      <p:bold r:id="rId164"/>
      <p:boldItalic r:id="rId165"/>
    </p:embeddedFont>
    <p:embeddedFont>
      <p:font typeface="Helvetica Neue"/>
      <p:regular r:id="rId166"/>
      <p:bold r:id="rId167"/>
      <p:italic r:id="rId168"/>
      <p:boldItalic r:id="rId169"/>
    </p:embeddedFont>
    <p:embeddedFont>
      <p:font typeface="Arial Black"/>
      <p:regular r:id="rId170"/>
    </p:embeddedFont>
    <p:embeddedFont>
      <p:font typeface="JetBrains Mono"/>
      <p:regular r:id="rId171"/>
      <p:bold r:id="rId172"/>
      <p:italic r:id="rId173"/>
      <p:boldItalic r:id="rId1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75" roundtripDataSignature="AMtx7mgy7nHghFgkpZmWXND5JT3v6bYp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B55624-FE38-4814-9D2C-76A2840CF2D2}">
  <a:tblStyle styleId="{3EB55624-FE38-4814-9D2C-76A2840CF2D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CE6"/>
          </a:solidFill>
        </a:fill>
      </a:tcStyle>
    </a:wholeTbl>
    <a:band1H>
      <a:tcTxStyle/>
      <a:tcStyle>
        <a:fill>
          <a:solidFill>
            <a:srgbClr val="F5D8CA"/>
          </a:solidFill>
        </a:fill>
      </a:tcStyle>
    </a:band1H>
    <a:band2H>
      <a:tcTxStyle/>
    </a:band2H>
    <a:band1V>
      <a:tcTxStyle/>
      <a:tcStyle>
        <a:fill>
          <a:solidFill>
            <a:srgbClr val="F5D8C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29189735-BED8-44E0-82FC-0177667D1B3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175" Type="http://customschemas.google.com/relationships/presentationmetadata" Target="metadata"/><Relationship Id="rId39" Type="http://schemas.openxmlformats.org/officeDocument/2006/relationships/slide" Target="slides/slide34.xml"/><Relationship Id="rId174" Type="http://schemas.openxmlformats.org/officeDocument/2006/relationships/font" Target="fonts/JetBrainsMono-boldItalic.fntdata"/><Relationship Id="rId38" Type="http://schemas.openxmlformats.org/officeDocument/2006/relationships/slide" Target="slides/slide33.xml"/><Relationship Id="rId173" Type="http://schemas.openxmlformats.org/officeDocument/2006/relationships/font" Target="fonts/JetBrainsMon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JetBrainsMono-bold.fntdata"/><Relationship Id="rId65" Type="http://schemas.openxmlformats.org/officeDocument/2006/relationships/slide" Target="slides/slide60.xml"/><Relationship Id="rId171" Type="http://schemas.openxmlformats.org/officeDocument/2006/relationships/font" Target="fonts/JetBrainsMono-regular.fntdata"/><Relationship Id="rId68" Type="http://schemas.openxmlformats.org/officeDocument/2006/relationships/slide" Target="slides/slide63.xml"/><Relationship Id="rId170" Type="http://schemas.openxmlformats.org/officeDocument/2006/relationships/font" Target="fonts/ArialBlack-regular.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MontserratBlack-boldItalic.fntdata"/><Relationship Id="rId69" Type="http://schemas.openxmlformats.org/officeDocument/2006/relationships/slide" Target="slides/slide64.xml"/><Relationship Id="rId164" Type="http://schemas.openxmlformats.org/officeDocument/2006/relationships/font" Target="fonts/MontserratBlack-bold.fntdata"/><Relationship Id="rId163" Type="http://schemas.openxmlformats.org/officeDocument/2006/relationships/font" Target="fonts/Arimo-boldItalic.fntdata"/><Relationship Id="rId162" Type="http://schemas.openxmlformats.org/officeDocument/2006/relationships/font" Target="fonts/Arimo-italic.fntdata"/><Relationship Id="rId169" Type="http://schemas.openxmlformats.org/officeDocument/2006/relationships/font" Target="fonts/HelveticaNeue-boldItalic.fntdata"/><Relationship Id="rId168" Type="http://schemas.openxmlformats.org/officeDocument/2006/relationships/font" Target="fonts/HelveticaNeue-italic.fntdata"/><Relationship Id="rId167" Type="http://schemas.openxmlformats.org/officeDocument/2006/relationships/font" Target="fonts/HelveticaNeue-bold.fntdata"/><Relationship Id="rId166" Type="http://schemas.openxmlformats.org/officeDocument/2006/relationships/font" Target="fonts/HelveticaNeue-regular.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Arimo-bold.fntdata"/><Relationship Id="rId54" Type="http://schemas.openxmlformats.org/officeDocument/2006/relationships/slide" Target="slides/slide49.xml"/><Relationship Id="rId160" Type="http://schemas.openxmlformats.org/officeDocument/2006/relationships/font" Target="fonts/Arimo-regular.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Limelight-regular.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4" name="Google Shape;1744;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0" name="Google Shape;1760;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8" name="Google Shape;1788;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3" name="Google Shape;1803;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6" name="Google Shape;1816;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4" name="Google Shape;1834;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1" name="Google Shape;1851;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8" name="Google Shape;1868;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6" name="Google Shape;1886;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3" name="Google Shape;1943;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1" name="Google Shape;1961;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7" name="Google Shape;1977;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3" name="Google Shape;1993;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0" name="Google Shape;2010;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16: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029" name="Google Shape;2029;p11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0" name="Google Shape;2030;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p117: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056" name="Google Shape;2056;p11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7" name="Google Shape;2057;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118: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083" name="Google Shape;2083;p11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4" name="Google Shape;2084;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0" name="Google Shape;2110;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7" name="Google Shape;2127;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2" name="Google Shape;2152;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22: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168" name="Google Shape;2168;p12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9" name="Google Shape;2169;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p123: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199" name="Google Shape;2199;p12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0" name="Google Shape;2200;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p124: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235" name="Google Shape;2235;p12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6" name="Google Shape;2236;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p125: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275" name="Google Shape;2275;p12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6" name="Google Shape;2276;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p126: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319" name="Google Shape;2319;p12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0" name="Google Shape;2320;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127: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367" name="Google Shape;2367;p12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8" name="Google Shape;2368;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p128:notes"/>
          <p:cNvSpPr txBox="1"/>
          <p:nvPr/>
        </p:nvSpPr>
        <p:spPr>
          <a:xfrm>
            <a:off x="0"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bbb</a:t>
            </a:r>
            <a:endParaRPr/>
          </a:p>
        </p:txBody>
      </p:sp>
      <p:sp>
        <p:nvSpPr>
          <p:cNvPr id="2418" name="Google Shape;2418;p12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9" name="Google Shape;2419;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8" name="Google Shape;2428;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3" name="Google Shape;2433;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6" name="Google Shape;2446;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7" name="Google Shape;2457;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7" name="Google Shape;2467;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7" name="Google Shape;2477;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3" name="Google Shape;2493;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8" name="Google Shape;2498;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1" name="Google Shape;2511;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5" name="Google Shape;2525;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8" name="Google Shape;2538;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1" name="Google Shape;2551;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9" name="Google Shape;2569;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8" name="Google Shape;2598;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5" name="Google Shape;2625;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9" name="Google Shape;2639;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3" name="Google Shape;2653;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5" name="Google Shape;2665;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8" name="Google Shape;2678;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9" name="Google Shape;2689;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4" name="Google Shape;2694;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4" name="Google Shape;2704;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a:t>
            </a:r>
            <a:endParaRPr/>
          </a:p>
        </p:txBody>
      </p:sp>
      <p:sp>
        <p:nvSpPr>
          <p:cNvPr id="2715" name="Google Shape;2715;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 name="Google Shape;110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9" name="Google Shape;1309;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8" name="Google Shape;140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2" name="Google Shape;142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2" name="Google Shape;1442;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7" name="Google Shape;145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2" name="Google Shape;147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7" name="Google Shape;1487;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7" name="Google Shape;1507;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9" name="Google Shape;1519;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2" name="Google Shape;153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0" name="Google Shape;1550;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9" name="Google Shape;1589;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7" name="Google Shape;1627;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5" name="Google Shape;1665;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0" name="Google Shape;1710;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15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5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56"/>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56"/>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15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5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15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6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65"/>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6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6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6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16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6"/>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66"/>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6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6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6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5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15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 name="Shape 33"/>
        <p:cNvGrpSpPr/>
        <p:nvPr/>
      </p:nvGrpSpPr>
      <p:grpSpPr>
        <a:xfrm>
          <a:off x="0" y="0"/>
          <a:ext cx="0" cy="0"/>
          <a:chOff x="0" y="0"/>
          <a:chExt cx="0" cy="0"/>
        </a:xfrm>
      </p:grpSpPr>
      <p:sp>
        <p:nvSpPr>
          <p:cNvPr id="34" name="Google Shape;34;p15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5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5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5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9" name="Shape 39"/>
        <p:cNvGrpSpPr/>
        <p:nvPr/>
      </p:nvGrpSpPr>
      <p:grpSpPr>
        <a:xfrm>
          <a:off x="0" y="0"/>
          <a:ext cx="0" cy="0"/>
          <a:chOff x="0" y="0"/>
          <a:chExt cx="0" cy="0"/>
        </a:xfrm>
      </p:grpSpPr>
      <p:sp>
        <p:nvSpPr>
          <p:cNvPr id="40" name="Google Shape;40;p159"/>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59"/>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59"/>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59"/>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4" name="Google Shape;44;p15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5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5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7" name="Google Shape;47;p159"/>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16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60"/>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160"/>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16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6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16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61"/>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8" name="Google Shape;58;p161"/>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161"/>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0" name="Google Shape;60;p161"/>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16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6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6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6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163"/>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3"/>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3"/>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63"/>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163"/>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163"/>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3"/>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164"/>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4"/>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4"/>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64"/>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3" name="Google Shape;83;p164"/>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6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6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6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5"/>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55"/>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5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5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5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5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5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55"/>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4.jpg"/><Relationship Id="rId4" Type="http://schemas.openxmlformats.org/officeDocument/2006/relationships/image" Target="../media/image4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2.png"/><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6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51.png"/><Relationship Id="rId4" Type="http://schemas.openxmlformats.org/officeDocument/2006/relationships/image" Target="../media/image64.png"/><Relationship Id="rId5" Type="http://schemas.openxmlformats.org/officeDocument/2006/relationships/image" Target="../media/image5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72.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70.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6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39.png"/><Relationship Id="rId6" Type="http://schemas.openxmlformats.org/officeDocument/2006/relationships/image" Target="../media/image48.png"/><Relationship Id="rId7"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19.png"/><Relationship Id="rId7"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0.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8.jp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8.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8.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8.jp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8.jp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8.jpg"/><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8.jpg"/><Relationship Id="rId4" Type="http://schemas.openxmlformats.org/officeDocument/2006/relationships/hyperlink" Target="https://www.analyticsvidhya.com/blog/2022/01/different-types-of-regression-model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8.jpg"/><Relationship Id="rId4" Type="http://schemas.openxmlformats.org/officeDocument/2006/relationships/image" Target="../media/image67.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8.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8.jpg"/><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8.jp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8.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8.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6.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
          <p:cNvSpPr txBox="1"/>
          <p:nvPr>
            <p:ph type="ctrTitle"/>
          </p:nvPr>
        </p:nvSpPr>
        <p:spPr>
          <a:xfrm>
            <a:off x="1094390" y="2047164"/>
            <a:ext cx="10001240" cy="234687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70C0"/>
              </a:buClr>
              <a:buSzPts val="2200"/>
              <a:buFont typeface="Calibri"/>
              <a:buNone/>
            </a:pPr>
            <a:r>
              <a:rPr b="1" lang="en-US" sz="2200">
                <a:solidFill>
                  <a:srgbClr val="0070C0"/>
                </a:solidFill>
                <a:latin typeface="Calibri"/>
                <a:ea typeface="Calibri"/>
                <a:cs typeface="Calibri"/>
                <a:sym typeface="Calibri"/>
              </a:rPr>
              <a:t>IT6077</a:t>
            </a:r>
            <a:br>
              <a:rPr b="1" lang="en-US"/>
            </a:br>
            <a:r>
              <a:rPr b="1" lang="en-US" sz="5500">
                <a:solidFill>
                  <a:srgbClr val="C00000"/>
                </a:solidFill>
                <a:latin typeface="Montserrat Black"/>
                <a:ea typeface="Montserrat Black"/>
                <a:cs typeface="Montserrat Black"/>
                <a:sym typeface="Montserrat Black"/>
              </a:rPr>
              <a:t>PHÂN TÍCH DỮ LIỆU LỚN</a:t>
            </a:r>
            <a:br>
              <a:rPr b="1" lang="en-US" sz="5500">
                <a:solidFill>
                  <a:srgbClr val="C00000"/>
                </a:solidFill>
                <a:latin typeface="Montserrat Black"/>
                <a:ea typeface="Montserrat Black"/>
                <a:cs typeface="Montserrat Black"/>
                <a:sym typeface="Montserrat Black"/>
              </a:rPr>
            </a:br>
            <a:r>
              <a:rPr b="1" lang="en-US" sz="4400">
                <a:solidFill>
                  <a:srgbClr val="0070C0"/>
                </a:solidFill>
                <a:latin typeface="Calibri"/>
                <a:ea typeface="Calibri"/>
                <a:cs typeface="Calibri"/>
                <a:sym typeface="Calibri"/>
              </a:rPr>
              <a:t>BIG DATA ANALYTICS</a:t>
            </a:r>
            <a:endParaRPr b="1" sz="4400">
              <a:solidFill>
                <a:srgbClr val="0070C0"/>
              </a:solidFill>
              <a:latin typeface="Calibri"/>
              <a:ea typeface="Calibri"/>
              <a:cs typeface="Calibri"/>
              <a:sym typeface="Calibri"/>
            </a:endParaRPr>
          </a:p>
        </p:txBody>
      </p:sp>
      <p:sp>
        <p:nvSpPr>
          <p:cNvPr id="106" name="Google Shape;106;p1"/>
          <p:cNvSpPr txBox="1"/>
          <p:nvPr>
            <p:ph idx="1" type="subTitle"/>
          </p:nvPr>
        </p:nvSpPr>
        <p:spPr>
          <a:xfrm>
            <a:off x="1217220" y="4601073"/>
            <a:ext cx="8144134" cy="6556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b="1" lang="en-US"/>
              <a:t>BÀI GIẢNG</a:t>
            </a:r>
            <a:endParaRPr b="1"/>
          </a:p>
        </p:txBody>
      </p:sp>
      <p:sp>
        <p:nvSpPr>
          <p:cNvPr id="107" name="Google Shape;107;p1"/>
          <p:cNvSpPr/>
          <p:nvPr/>
        </p:nvSpPr>
        <p:spPr>
          <a:xfrm>
            <a:off x="493558" y="6454842"/>
            <a:ext cx="15921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RICKY NGUYEN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cxnSp>
        <p:nvCxnSpPr>
          <p:cNvPr id="214" name="Google Shape;214;p1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5" name="Google Shape;215;p10"/>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16" name="Google Shape;216;p10"/>
          <p:cNvSpPr txBox="1"/>
          <p:nvPr/>
        </p:nvSpPr>
        <p:spPr>
          <a:xfrm>
            <a:off x="616716" y="1821419"/>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Dữ liệu lớn – BIG DATA</a:t>
            </a:r>
            <a:endParaRPr b="1" sz="2600">
              <a:solidFill>
                <a:srgbClr val="3F3F3F"/>
              </a:solidFill>
              <a:latin typeface="Helvetica Neue"/>
              <a:ea typeface="Helvetica Neue"/>
              <a:cs typeface="Helvetica Neue"/>
              <a:sym typeface="Helvetica Neue"/>
            </a:endParaRPr>
          </a:p>
        </p:txBody>
      </p:sp>
      <p:sp>
        <p:nvSpPr>
          <p:cNvPr id="217" name="Google Shape;217;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18" name="Google Shape;218;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0"/>
          <p:cNvSpPr txBox="1"/>
          <p:nvPr/>
        </p:nvSpPr>
        <p:spPr>
          <a:xfrm>
            <a:off x="616716" y="2252896"/>
            <a:ext cx="11297780" cy="1764960"/>
          </a:xfrm>
          <a:prstGeom prst="rect">
            <a:avLst/>
          </a:prstGeom>
          <a:noFill/>
          <a:ln>
            <a:noFill/>
          </a:ln>
        </p:spPr>
        <p:txBody>
          <a:bodyPr anchorCtr="0" anchor="b" bIns="45700" lIns="91425" spcFirstLastPara="1" rIns="91425" wrap="square" tIns="45700">
            <a:noAutofit/>
          </a:bodyPr>
          <a:lstStyle/>
          <a:p>
            <a:pPr indent="-342900" lvl="0" marL="342900" marR="0" rtl="0" algn="just">
              <a:lnSpc>
                <a:spcPct val="110000"/>
              </a:lnSpc>
              <a:spcBef>
                <a:spcPts val="0"/>
              </a:spcBef>
              <a:spcAft>
                <a:spcPts val="0"/>
              </a:spcAft>
              <a:buClr>
                <a:srgbClr val="00B0F0"/>
              </a:buClr>
              <a:buSzPts val="2400"/>
              <a:buFont typeface="Courier New"/>
              <a:buChar char="o"/>
            </a:pPr>
            <a:r>
              <a:rPr lang="en-US" sz="2400">
                <a:solidFill>
                  <a:srgbClr val="00B0F0"/>
                </a:solidFill>
                <a:latin typeface="Calibri"/>
                <a:ea typeface="Calibri"/>
                <a:cs typeface="Calibri"/>
                <a:sym typeface="Calibri"/>
              </a:rPr>
              <a:t>Dữ liệu lớn là những tập dữ liệu có kích thước lớn và phức tạp, đặc biệt </a:t>
            </a:r>
            <a:r>
              <a:rPr lang="en-US" sz="2400">
                <a:solidFill>
                  <a:srgbClr val="00B0F0"/>
                </a:solidFill>
                <a:latin typeface="Times New Roman"/>
                <a:ea typeface="Times New Roman"/>
                <a:cs typeface="Times New Roman"/>
                <a:sym typeface="Times New Roman"/>
              </a:rPr>
              <a:t>nó đến từ nhiều nguồn dữ liệu. Những tập dữ liệu này có kích thước lớn đến mức các phần mềm </a:t>
            </a:r>
            <a:r>
              <a:rPr lang="en-US" sz="2400">
                <a:solidFill>
                  <a:srgbClr val="00B0F0"/>
                </a:solidFill>
                <a:latin typeface="Calibri"/>
                <a:ea typeface="Calibri"/>
                <a:cs typeface="Calibri"/>
                <a:sym typeface="Calibri"/>
              </a:rPr>
              <a:t>xử lý dữ liệu truyền thống không thể </a:t>
            </a:r>
            <a:r>
              <a:rPr lang="en-US" sz="2400">
                <a:solidFill>
                  <a:srgbClr val="00B0F0"/>
                </a:solidFill>
                <a:latin typeface="Times New Roman"/>
                <a:ea typeface="Times New Roman"/>
                <a:cs typeface="Times New Roman"/>
                <a:sym typeface="Times New Roman"/>
              </a:rPr>
              <a:t>quản lý/ xử lý được. Tuy nhiên, khối lượng dữ liệu khổng lồ này lại rất hữu ích.</a:t>
            </a:r>
            <a:endParaRPr/>
          </a:p>
        </p:txBody>
      </p:sp>
      <p:sp>
        <p:nvSpPr>
          <p:cNvPr id="220" name="Google Shape;220;p10"/>
          <p:cNvSpPr/>
          <p:nvPr/>
        </p:nvSpPr>
        <p:spPr>
          <a:xfrm>
            <a:off x="2585813" y="4918523"/>
            <a:ext cx="1828800" cy="1164457"/>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Volume</a:t>
            </a:r>
            <a:endParaRPr sz="1800">
              <a:solidFill>
                <a:srgbClr val="002060"/>
              </a:solidFill>
              <a:latin typeface="Calibri"/>
              <a:ea typeface="Calibri"/>
              <a:cs typeface="Calibri"/>
              <a:sym typeface="Calibri"/>
            </a:endParaRPr>
          </a:p>
        </p:txBody>
      </p:sp>
      <p:sp>
        <p:nvSpPr>
          <p:cNvPr id="221" name="Google Shape;221;p10"/>
          <p:cNvSpPr/>
          <p:nvPr/>
        </p:nvSpPr>
        <p:spPr>
          <a:xfrm>
            <a:off x="5011849" y="4918522"/>
            <a:ext cx="1828800" cy="1164457"/>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Velocity</a:t>
            </a:r>
            <a:endParaRPr sz="1800">
              <a:solidFill>
                <a:srgbClr val="002060"/>
              </a:solidFill>
              <a:latin typeface="Calibri"/>
              <a:ea typeface="Calibri"/>
              <a:cs typeface="Calibri"/>
              <a:sym typeface="Calibri"/>
            </a:endParaRPr>
          </a:p>
        </p:txBody>
      </p:sp>
      <p:sp>
        <p:nvSpPr>
          <p:cNvPr id="222" name="Google Shape;222;p10"/>
          <p:cNvSpPr/>
          <p:nvPr/>
        </p:nvSpPr>
        <p:spPr>
          <a:xfrm>
            <a:off x="7437885" y="4906841"/>
            <a:ext cx="1828800" cy="1164457"/>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Variety</a:t>
            </a:r>
            <a:endParaRPr sz="1800">
              <a:solidFill>
                <a:srgbClr val="002060"/>
              </a:solidFill>
              <a:latin typeface="Calibri"/>
              <a:ea typeface="Calibri"/>
              <a:cs typeface="Calibri"/>
              <a:sym typeface="Calibri"/>
            </a:endParaRPr>
          </a:p>
        </p:txBody>
      </p:sp>
      <p:sp>
        <p:nvSpPr>
          <p:cNvPr id="223" name="Google Shape;223;p10"/>
          <p:cNvSpPr txBox="1"/>
          <p:nvPr/>
        </p:nvSpPr>
        <p:spPr>
          <a:xfrm>
            <a:off x="686864" y="4106956"/>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Đặc điểm của dữ liệu lớn: 3V (hoặc đôi khi 5V)</a:t>
            </a:r>
            <a:endParaRPr b="1" sz="2600">
              <a:solidFill>
                <a:srgbClr val="3F3F3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0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727" name="Google Shape;1727;p10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8" name="Google Shape;1728;p10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29" name="Google Shape;1729;p100"/>
          <p:cNvSpPr txBox="1"/>
          <p:nvPr/>
        </p:nvSpPr>
        <p:spPr>
          <a:xfrm>
            <a:off x="663104" y="1908906"/>
            <a:ext cx="2416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2. Bài toán phân cụm: </a:t>
            </a:r>
            <a:endParaRPr/>
          </a:p>
        </p:txBody>
      </p:sp>
      <p:pic>
        <p:nvPicPr>
          <p:cNvPr descr="rclustering" id="1730" name="Google Shape;1730;p100"/>
          <p:cNvPicPr preferRelativeResize="0"/>
          <p:nvPr/>
        </p:nvPicPr>
        <p:blipFill rotWithShape="1">
          <a:blip r:embed="rId3">
            <a:alphaModFix/>
          </a:blip>
          <a:srcRect b="0" l="0" r="0" t="0"/>
          <a:stretch/>
        </p:blipFill>
        <p:spPr>
          <a:xfrm>
            <a:off x="2231554" y="2472261"/>
            <a:ext cx="1447800" cy="1447800"/>
          </a:xfrm>
          <a:prstGeom prst="rect">
            <a:avLst/>
          </a:prstGeom>
          <a:noFill/>
          <a:ln>
            <a:noFill/>
          </a:ln>
        </p:spPr>
      </p:pic>
      <p:sp>
        <p:nvSpPr>
          <p:cNvPr id="1731" name="Google Shape;1731;p100"/>
          <p:cNvSpPr/>
          <p:nvPr/>
        </p:nvSpPr>
        <p:spPr>
          <a:xfrm>
            <a:off x="4669954" y="3081861"/>
            <a:ext cx="2133600" cy="12192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CLUSTERING </a:t>
            </a:r>
            <a:endParaRPr/>
          </a:p>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ALGORITHM</a:t>
            </a:r>
            <a:endParaRPr/>
          </a:p>
        </p:txBody>
      </p:sp>
      <p:pic>
        <p:nvPicPr>
          <p:cNvPr descr="rclustering" id="1732" name="Google Shape;1732;p100"/>
          <p:cNvPicPr preferRelativeResize="0"/>
          <p:nvPr/>
        </p:nvPicPr>
        <p:blipFill rotWithShape="1">
          <a:blip r:embed="rId4">
            <a:alphaModFix/>
          </a:blip>
          <a:srcRect b="0" l="0" r="0" t="0"/>
          <a:stretch/>
        </p:blipFill>
        <p:spPr>
          <a:xfrm>
            <a:off x="8022754" y="2700861"/>
            <a:ext cx="1828800" cy="1828800"/>
          </a:xfrm>
          <a:prstGeom prst="rect">
            <a:avLst/>
          </a:prstGeom>
          <a:noFill/>
          <a:ln>
            <a:noFill/>
          </a:ln>
        </p:spPr>
      </p:pic>
      <p:cxnSp>
        <p:nvCxnSpPr>
          <p:cNvPr id="1733" name="Google Shape;1733;p100"/>
          <p:cNvCxnSpPr/>
          <p:nvPr/>
        </p:nvCxnSpPr>
        <p:spPr>
          <a:xfrm>
            <a:off x="3603154" y="3234261"/>
            <a:ext cx="990600" cy="0"/>
          </a:xfrm>
          <a:prstGeom prst="straightConnector1">
            <a:avLst/>
          </a:prstGeom>
          <a:noFill/>
          <a:ln cap="flat" cmpd="sng" w="28575">
            <a:solidFill>
              <a:schemeClr val="dk1"/>
            </a:solidFill>
            <a:prstDash val="solid"/>
            <a:round/>
            <a:headEnd len="med" w="med" type="none"/>
            <a:tailEnd len="med" w="med" type="triangle"/>
          </a:ln>
        </p:spPr>
      </p:cxnSp>
      <p:sp>
        <p:nvSpPr>
          <p:cNvPr id="1734" name="Google Shape;1734;p100"/>
          <p:cNvSpPr txBox="1"/>
          <p:nvPr/>
        </p:nvSpPr>
        <p:spPr>
          <a:xfrm>
            <a:off x="2841154" y="3859736"/>
            <a:ext cx="332142" cy="338554"/>
          </a:xfrm>
          <a:prstGeom prst="rect">
            <a:avLst/>
          </a:prstGeom>
          <a:noFill/>
          <a:ln cap="flat" cmpd="sng" w="28575">
            <a:solidFill>
              <a:srgbClr val="8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K</a:t>
            </a:r>
            <a:endParaRPr/>
          </a:p>
        </p:txBody>
      </p:sp>
      <p:cxnSp>
        <p:nvCxnSpPr>
          <p:cNvPr id="1735" name="Google Shape;1735;p100"/>
          <p:cNvCxnSpPr/>
          <p:nvPr/>
        </p:nvCxnSpPr>
        <p:spPr>
          <a:xfrm>
            <a:off x="3298354" y="4072461"/>
            <a:ext cx="1371600" cy="0"/>
          </a:xfrm>
          <a:prstGeom prst="straightConnector1">
            <a:avLst/>
          </a:prstGeom>
          <a:noFill/>
          <a:ln cap="flat" cmpd="sng" w="28575">
            <a:solidFill>
              <a:schemeClr val="dk1"/>
            </a:solidFill>
            <a:prstDash val="solid"/>
            <a:round/>
            <a:headEnd len="med" w="med" type="none"/>
            <a:tailEnd len="med" w="med" type="triangle"/>
          </a:ln>
        </p:spPr>
      </p:cxnSp>
      <p:cxnSp>
        <p:nvCxnSpPr>
          <p:cNvPr id="1736" name="Google Shape;1736;p100"/>
          <p:cNvCxnSpPr/>
          <p:nvPr/>
        </p:nvCxnSpPr>
        <p:spPr>
          <a:xfrm>
            <a:off x="6879754" y="3691461"/>
            <a:ext cx="1219200" cy="0"/>
          </a:xfrm>
          <a:prstGeom prst="straightConnector1">
            <a:avLst/>
          </a:prstGeom>
          <a:noFill/>
          <a:ln cap="flat" cmpd="sng" w="28575">
            <a:solidFill>
              <a:schemeClr val="dk1"/>
            </a:solidFill>
            <a:prstDash val="solid"/>
            <a:round/>
            <a:headEnd len="med" w="med" type="none"/>
            <a:tailEnd len="med" w="med" type="triangle"/>
          </a:ln>
        </p:spPr>
      </p:cxnSp>
      <p:sp>
        <p:nvSpPr>
          <p:cNvPr id="1737" name="Google Shape;1737;p100"/>
          <p:cNvSpPr txBox="1"/>
          <p:nvPr/>
        </p:nvSpPr>
        <p:spPr>
          <a:xfrm>
            <a:off x="7641755" y="4377262"/>
            <a:ext cx="2765425" cy="581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Times New Roman"/>
              <a:buNone/>
            </a:pPr>
            <a:r>
              <a:rPr b="1" lang="en-US" sz="1600">
                <a:solidFill>
                  <a:schemeClr val="dk1"/>
                </a:solidFill>
                <a:latin typeface="Times New Roman"/>
                <a:ea typeface="Times New Roman"/>
                <a:cs typeface="Times New Roman"/>
                <a:sym typeface="Times New Roman"/>
              </a:rPr>
              <a:t>Một Phân Hoạch của dữ liệu</a:t>
            </a:r>
            <a:endParaRPr/>
          </a:p>
          <a:p>
            <a:pPr indent="0" lvl="0" marL="0" marR="0" rtl="0" algn="ctr">
              <a:spcBef>
                <a:spcPts val="0"/>
              </a:spcBef>
              <a:spcAft>
                <a:spcPts val="0"/>
              </a:spcAft>
              <a:buClr>
                <a:schemeClr val="dk1"/>
              </a:buClr>
              <a:buSzPts val="1600"/>
              <a:buFont typeface="Times New Roman"/>
              <a:buNone/>
            </a:pPr>
            <a:r>
              <a:rPr b="1" lang="en-US" sz="1600">
                <a:solidFill>
                  <a:schemeClr val="dk1"/>
                </a:solidFill>
                <a:latin typeface="Times New Roman"/>
                <a:ea typeface="Times New Roman"/>
                <a:cs typeface="Times New Roman"/>
                <a:sym typeface="Times New Roman"/>
              </a:rPr>
              <a:t>(Partition)</a:t>
            </a:r>
            <a:endParaRPr/>
          </a:p>
        </p:txBody>
      </p:sp>
      <p:sp>
        <p:nvSpPr>
          <p:cNvPr id="1738" name="Google Shape;1738;p100"/>
          <p:cNvSpPr txBox="1"/>
          <p:nvPr/>
        </p:nvSpPr>
        <p:spPr>
          <a:xfrm>
            <a:off x="2307755" y="4224861"/>
            <a:ext cx="163512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imes New Roman"/>
              <a:buNone/>
            </a:pPr>
            <a:r>
              <a:rPr b="1" lang="en-US" sz="1600">
                <a:solidFill>
                  <a:schemeClr val="dk1"/>
                </a:solidFill>
                <a:latin typeface="Times New Roman"/>
                <a:ea typeface="Times New Roman"/>
                <a:cs typeface="Times New Roman"/>
                <a:sym typeface="Times New Roman"/>
              </a:rPr>
              <a:t>Số cụm cần chia</a:t>
            </a:r>
            <a:endParaRPr/>
          </a:p>
        </p:txBody>
      </p:sp>
      <p:cxnSp>
        <p:nvCxnSpPr>
          <p:cNvPr id="1739" name="Google Shape;1739;p10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40" name="Google Shape;1740;p100"/>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1" name="Google Shape;1741;p10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500"/>
                                        <p:tgtEl>
                                          <p:spTgt spid="1730"/>
                                        </p:tgtEl>
                                      </p:cBhvr>
                                    </p:animEffect>
                                  </p:childTnLst>
                                </p:cTn>
                              </p:par>
                              <p:par>
                                <p:cTn fill="hold" nodeType="with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500"/>
                                        <p:tgtEl>
                                          <p:spTgt spid="1733"/>
                                        </p:tgtEl>
                                      </p:cBhvr>
                                    </p:animEffect>
                                  </p:childTnLst>
                                </p:cTn>
                              </p:par>
                              <p:par>
                                <p:cTn fill="hold" nodeType="with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500"/>
                                        <p:tgtEl>
                                          <p:spTgt spid="1734"/>
                                        </p:tgtEl>
                                      </p:cBhvr>
                                    </p:animEffect>
                                  </p:childTnLst>
                                </p:cTn>
                              </p:par>
                              <p:par>
                                <p:cTn fill="hold" nodeType="with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500"/>
                                        <p:tgtEl>
                                          <p:spTgt spid="1735"/>
                                        </p:tgtEl>
                                      </p:cBhvr>
                                    </p:animEffect>
                                  </p:childTnLst>
                                </p:cTn>
                              </p:par>
                              <p:par>
                                <p:cTn fill="hold" nodeType="withEffect" presetClass="entr" presetID="10" presetSubtype="0">
                                  <p:stCondLst>
                                    <p:cond delay="0"/>
                                  </p:stCondLst>
                                  <p:childTnLst>
                                    <p:set>
                                      <p:cBhvr>
                                        <p:cTn dur="1" fill="hold">
                                          <p:stCondLst>
                                            <p:cond delay="0"/>
                                          </p:stCondLst>
                                        </p:cTn>
                                        <p:tgtEl>
                                          <p:spTgt spid="1738"/>
                                        </p:tgtEl>
                                        <p:attrNameLst>
                                          <p:attrName>style.visibility</p:attrName>
                                        </p:attrNameLst>
                                      </p:cBhvr>
                                      <p:to>
                                        <p:strVal val="visible"/>
                                      </p:to>
                                    </p:set>
                                    <p:animEffect filter="fade" transition="in">
                                      <p:cBhvr>
                                        <p:cTn dur="500"/>
                                        <p:tgtEl>
                                          <p:spTgt spid="1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500"/>
                                        <p:tgtEl>
                                          <p:spTgt spid="1732"/>
                                        </p:tgtEl>
                                      </p:cBhvr>
                                    </p:animEffect>
                                  </p:childTnLst>
                                </p:cTn>
                              </p:par>
                              <p:par>
                                <p:cTn fill="hold" nodeType="with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500"/>
                                        <p:tgtEl>
                                          <p:spTgt spid="1736"/>
                                        </p:tgtEl>
                                      </p:cBhvr>
                                    </p:animEffect>
                                  </p:childTnLst>
                                </p:cTn>
                              </p:par>
                              <p:par>
                                <p:cTn fill="hold" nodeType="withEffect" presetClass="entr" presetID="10" presetSubtype="0">
                                  <p:stCondLst>
                                    <p:cond delay="0"/>
                                  </p:stCondLst>
                                  <p:childTnLst>
                                    <p:set>
                                      <p:cBhvr>
                                        <p:cTn dur="1" fill="hold">
                                          <p:stCondLst>
                                            <p:cond delay="0"/>
                                          </p:stCondLst>
                                        </p:cTn>
                                        <p:tgtEl>
                                          <p:spTgt spid="1737"/>
                                        </p:tgtEl>
                                        <p:attrNameLst>
                                          <p:attrName>style.visibility</p:attrName>
                                        </p:attrNameLst>
                                      </p:cBhvr>
                                      <p:to>
                                        <p:strVal val="visible"/>
                                      </p:to>
                                    </p:set>
                                    <p:animEffect filter="fade" transition="in">
                                      <p:cBhvr>
                                        <p:cTn dur="500"/>
                                        <p:tgtEl>
                                          <p:spTgt spid="1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0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747" name="Google Shape;1747;p10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8" name="Google Shape;1748;p10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49" name="Google Shape;1749;p101"/>
          <p:cNvSpPr txBox="1"/>
          <p:nvPr/>
        </p:nvSpPr>
        <p:spPr>
          <a:xfrm>
            <a:off x="853523" y="2025706"/>
            <a:ext cx="1402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Phân hoạch </a:t>
            </a:r>
            <a:endParaRPr/>
          </a:p>
        </p:txBody>
      </p:sp>
      <p:sp>
        <p:nvSpPr>
          <p:cNvPr id="1750" name="Google Shape;1750;p101"/>
          <p:cNvSpPr txBox="1"/>
          <p:nvPr/>
        </p:nvSpPr>
        <p:spPr>
          <a:xfrm>
            <a:off x="4091416" y="2529924"/>
            <a:ext cx="12218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1600"/>
              <a:buFont typeface="Times New Roman"/>
              <a:buNone/>
            </a:pPr>
            <a:r>
              <a:rPr b="1" lang="en-US" sz="1600">
                <a:solidFill>
                  <a:srgbClr val="800000"/>
                </a:solidFill>
                <a:latin typeface="Times New Roman"/>
                <a:ea typeface="Times New Roman"/>
                <a:cs typeface="Times New Roman"/>
                <a:sym typeface="Times New Roman"/>
              </a:rPr>
              <a:t>Dạng véc tơ</a:t>
            </a:r>
            <a:endParaRPr b="1" sz="1600">
              <a:solidFill>
                <a:srgbClr val="800000"/>
              </a:solidFill>
              <a:latin typeface="Times New Roman"/>
              <a:ea typeface="Times New Roman"/>
              <a:cs typeface="Times New Roman"/>
              <a:sym typeface="Times New Roman"/>
            </a:endParaRPr>
          </a:p>
        </p:txBody>
      </p:sp>
      <p:sp>
        <p:nvSpPr>
          <p:cNvPr id="1751" name="Google Shape;1751;p101"/>
          <p:cNvSpPr txBox="1"/>
          <p:nvPr/>
        </p:nvSpPr>
        <p:spPr>
          <a:xfrm>
            <a:off x="1303361" y="5527054"/>
            <a:ext cx="6858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t/>
            </a:r>
            <a:endParaRPr sz="1600">
              <a:solidFill>
                <a:schemeClr val="dk1"/>
              </a:solidFill>
              <a:latin typeface="Times New Roman"/>
              <a:ea typeface="Times New Roman"/>
              <a:cs typeface="Times New Roman"/>
              <a:sym typeface="Times New Roman"/>
            </a:endParaRPr>
          </a:p>
        </p:txBody>
      </p:sp>
      <p:graphicFrame>
        <p:nvGraphicFramePr>
          <p:cNvPr id="1752" name="Google Shape;1752;p101"/>
          <p:cNvGraphicFramePr/>
          <p:nvPr/>
        </p:nvGraphicFramePr>
        <p:xfrm>
          <a:off x="4473721" y="3193373"/>
          <a:ext cx="3000000" cy="3000000"/>
        </p:xfrm>
        <a:graphic>
          <a:graphicData uri="http://schemas.openxmlformats.org/drawingml/2006/table">
            <a:tbl>
              <a:tblPr>
                <a:noFill/>
                <a:tableStyleId>{29189735-BED8-44E0-82FC-0177667D1B3B}</a:tableStyleId>
              </a:tblPr>
              <a:tblGrid>
                <a:gridCol w="457200"/>
              </a:tblGrid>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2</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2</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3</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3</a:t>
                      </a:r>
                      <a:endParaRPr/>
                    </a:p>
                  </a:txBody>
                  <a:tcPr marT="45675" marB="4567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753" name="Google Shape;1753;p101"/>
          <p:cNvGraphicFramePr/>
          <p:nvPr/>
        </p:nvGraphicFramePr>
        <p:xfrm>
          <a:off x="5921521" y="3193373"/>
          <a:ext cx="3000000" cy="3000000"/>
        </p:xfrm>
        <a:graphic>
          <a:graphicData uri="http://schemas.openxmlformats.org/drawingml/2006/table">
            <a:tbl>
              <a:tblPr>
                <a:noFill/>
                <a:tableStyleId>{29189735-BED8-44E0-82FC-0177667D1B3B}</a:tableStyleId>
              </a:tblPr>
              <a:tblGrid>
                <a:gridCol w="609600"/>
                <a:gridCol w="609600"/>
                <a:gridCol w="609600"/>
              </a:tblGrid>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200">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0</a:t>
                      </a:r>
                      <a:endParaRPr/>
                    </a:p>
                  </a:txBody>
                  <a:tcPr marT="45675" marB="4567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800000"/>
                        </a:buClr>
                        <a:buSzPts val="1600"/>
                        <a:buFont typeface="Arial"/>
                        <a:buNone/>
                      </a:pPr>
                      <a:r>
                        <a:rPr b="1" i="0" lang="en-US" sz="1600" u="none" cap="none" strike="noStrike">
                          <a:solidFill>
                            <a:srgbClr val="800000"/>
                          </a:solidFill>
                          <a:latin typeface="Arial"/>
                          <a:ea typeface="Arial"/>
                          <a:cs typeface="Arial"/>
                          <a:sym typeface="Arial"/>
                        </a:rPr>
                        <a:t>1</a:t>
                      </a:r>
                      <a:endParaRPr/>
                    </a:p>
                  </a:txBody>
                  <a:tcPr marT="45675" marB="4567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754" name="Google Shape;1754;p101"/>
          <p:cNvSpPr txBox="1"/>
          <p:nvPr/>
        </p:nvSpPr>
        <p:spPr>
          <a:xfrm>
            <a:off x="6096000" y="2529924"/>
            <a:ext cx="140455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1600"/>
              <a:buFont typeface="Times New Roman"/>
              <a:buNone/>
            </a:pPr>
            <a:r>
              <a:rPr b="1" lang="en-US" sz="1600">
                <a:solidFill>
                  <a:srgbClr val="800000"/>
                </a:solidFill>
                <a:latin typeface="Times New Roman"/>
                <a:ea typeface="Times New Roman"/>
                <a:cs typeface="Times New Roman"/>
                <a:sym typeface="Times New Roman"/>
              </a:rPr>
              <a:t>Dạng ma trận</a:t>
            </a:r>
            <a:endParaRPr b="1" sz="1600">
              <a:solidFill>
                <a:srgbClr val="800000"/>
              </a:solidFill>
              <a:latin typeface="Times New Roman"/>
              <a:ea typeface="Times New Roman"/>
              <a:cs typeface="Times New Roman"/>
              <a:sym typeface="Times New Roman"/>
            </a:endParaRPr>
          </a:p>
        </p:txBody>
      </p:sp>
      <p:cxnSp>
        <p:nvCxnSpPr>
          <p:cNvPr id="1755" name="Google Shape;1755;p10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56" name="Google Shape;1756;p101"/>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7" name="Google Shape;1757;p10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0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763" name="Google Shape;1763;p10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4" name="Google Shape;1764;p10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65" name="Google Shape;1765;p102"/>
          <p:cNvSpPr txBox="1"/>
          <p:nvPr/>
        </p:nvSpPr>
        <p:spPr>
          <a:xfrm>
            <a:off x="848684" y="1956421"/>
            <a:ext cx="1479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Phân hoạch: </a:t>
            </a:r>
            <a:endParaRPr/>
          </a:p>
        </p:txBody>
      </p:sp>
      <p:sp>
        <p:nvSpPr>
          <p:cNvPr id="1766" name="Google Shape;1766;p102"/>
          <p:cNvSpPr/>
          <p:nvPr/>
        </p:nvSpPr>
        <p:spPr>
          <a:xfrm>
            <a:off x="2525683" y="2236441"/>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1767" name="Google Shape;1767;p102"/>
          <p:cNvSpPr txBox="1"/>
          <p:nvPr/>
        </p:nvSpPr>
        <p:spPr>
          <a:xfrm>
            <a:off x="925483" y="2523373"/>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Bài tập</a:t>
            </a:r>
            <a:endParaRPr sz="1800">
              <a:solidFill>
                <a:srgbClr val="FF0000"/>
              </a:solidFill>
              <a:latin typeface="Times New Roman"/>
              <a:ea typeface="Times New Roman"/>
              <a:cs typeface="Times New Roman"/>
              <a:sym typeface="Times New Roman"/>
            </a:endParaRPr>
          </a:p>
        </p:txBody>
      </p:sp>
      <p:sp>
        <p:nvSpPr>
          <p:cNvPr id="1768" name="Google Shape;1768;p102"/>
          <p:cNvSpPr/>
          <p:nvPr/>
        </p:nvSpPr>
        <p:spPr>
          <a:xfrm>
            <a:off x="3569551" y="32637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1</a:t>
            </a:r>
            <a:endParaRPr/>
          </a:p>
        </p:txBody>
      </p:sp>
      <p:sp>
        <p:nvSpPr>
          <p:cNvPr id="1769" name="Google Shape;1769;p102"/>
          <p:cNvSpPr/>
          <p:nvPr/>
        </p:nvSpPr>
        <p:spPr>
          <a:xfrm>
            <a:off x="3721951" y="41781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9</a:t>
            </a:r>
            <a:endParaRPr/>
          </a:p>
        </p:txBody>
      </p:sp>
      <p:sp>
        <p:nvSpPr>
          <p:cNvPr id="1770" name="Google Shape;1770;p102"/>
          <p:cNvSpPr/>
          <p:nvPr/>
        </p:nvSpPr>
        <p:spPr>
          <a:xfrm>
            <a:off x="4636351" y="35685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2</a:t>
            </a:r>
            <a:endParaRPr/>
          </a:p>
        </p:txBody>
      </p:sp>
      <p:sp>
        <p:nvSpPr>
          <p:cNvPr id="1771" name="Google Shape;1771;p102"/>
          <p:cNvSpPr/>
          <p:nvPr/>
        </p:nvSpPr>
        <p:spPr>
          <a:xfrm>
            <a:off x="5322151" y="33399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10</a:t>
            </a:r>
            <a:endParaRPr/>
          </a:p>
        </p:txBody>
      </p:sp>
      <p:sp>
        <p:nvSpPr>
          <p:cNvPr id="1772" name="Google Shape;1772;p102"/>
          <p:cNvSpPr/>
          <p:nvPr/>
        </p:nvSpPr>
        <p:spPr>
          <a:xfrm>
            <a:off x="6998551" y="5092501"/>
            <a:ext cx="457200" cy="3810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12</a:t>
            </a:r>
            <a:endParaRPr/>
          </a:p>
        </p:txBody>
      </p:sp>
      <p:sp>
        <p:nvSpPr>
          <p:cNvPr id="1773" name="Google Shape;1773;p102"/>
          <p:cNvSpPr/>
          <p:nvPr/>
        </p:nvSpPr>
        <p:spPr>
          <a:xfrm>
            <a:off x="5931751" y="4863901"/>
            <a:ext cx="457200" cy="3810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4</a:t>
            </a:r>
            <a:endParaRPr/>
          </a:p>
        </p:txBody>
      </p:sp>
      <p:sp>
        <p:nvSpPr>
          <p:cNvPr id="1774" name="Google Shape;1774;p102"/>
          <p:cNvSpPr/>
          <p:nvPr/>
        </p:nvSpPr>
        <p:spPr>
          <a:xfrm>
            <a:off x="4560151" y="4406701"/>
            <a:ext cx="457200" cy="381000"/>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5</a:t>
            </a:r>
            <a:endParaRPr/>
          </a:p>
        </p:txBody>
      </p:sp>
      <p:sp>
        <p:nvSpPr>
          <p:cNvPr id="1775" name="Google Shape;1775;p102"/>
          <p:cNvSpPr/>
          <p:nvPr/>
        </p:nvSpPr>
        <p:spPr>
          <a:xfrm>
            <a:off x="8217751" y="42543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13</a:t>
            </a:r>
            <a:endParaRPr/>
          </a:p>
        </p:txBody>
      </p:sp>
      <p:sp>
        <p:nvSpPr>
          <p:cNvPr id="1776" name="Google Shape;1776;p102"/>
          <p:cNvSpPr/>
          <p:nvPr/>
        </p:nvSpPr>
        <p:spPr>
          <a:xfrm>
            <a:off x="8903551" y="29589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7</a:t>
            </a:r>
            <a:endParaRPr/>
          </a:p>
        </p:txBody>
      </p:sp>
      <p:sp>
        <p:nvSpPr>
          <p:cNvPr id="1777" name="Google Shape;1777;p102"/>
          <p:cNvSpPr/>
          <p:nvPr/>
        </p:nvSpPr>
        <p:spPr>
          <a:xfrm>
            <a:off x="7989151" y="34923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6</a:t>
            </a:r>
            <a:endParaRPr/>
          </a:p>
        </p:txBody>
      </p:sp>
      <p:sp>
        <p:nvSpPr>
          <p:cNvPr id="1778" name="Google Shape;1778;p102"/>
          <p:cNvSpPr/>
          <p:nvPr/>
        </p:nvSpPr>
        <p:spPr>
          <a:xfrm>
            <a:off x="9665551" y="37209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8</a:t>
            </a:r>
            <a:endParaRPr/>
          </a:p>
        </p:txBody>
      </p:sp>
      <p:sp>
        <p:nvSpPr>
          <p:cNvPr id="1779" name="Google Shape;1779;p102"/>
          <p:cNvSpPr/>
          <p:nvPr/>
        </p:nvSpPr>
        <p:spPr>
          <a:xfrm>
            <a:off x="8674951" y="3720901"/>
            <a:ext cx="457200" cy="381000"/>
          </a:xfrm>
          <a:prstGeom prst="ellipse">
            <a:avLst/>
          </a:prstGeom>
          <a:solidFill>
            <a:srgbClr val="006666"/>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imes New Roman"/>
              <a:buNone/>
            </a:pPr>
            <a:r>
              <a:rPr b="1" lang="en-US" sz="1800">
                <a:solidFill>
                  <a:schemeClr val="lt1"/>
                </a:solidFill>
                <a:latin typeface="Times New Roman"/>
                <a:ea typeface="Times New Roman"/>
                <a:cs typeface="Times New Roman"/>
                <a:sym typeface="Times New Roman"/>
              </a:rPr>
              <a:t>11</a:t>
            </a:r>
            <a:endParaRPr/>
          </a:p>
        </p:txBody>
      </p:sp>
      <p:sp>
        <p:nvSpPr>
          <p:cNvPr id="1780" name="Google Shape;1780;p102"/>
          <p:cNvSpPr/>
          <p:nvPr/>
        </p:nvSpPr>
        <p:spPr>
          <a:xfrm>
            <a:off x="6388951" y="4559101"/>
            <a:ext cx="457200" cy="3810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3</a:t>
            </a:r>
            <a:endParaRPr/>
          </a:p>
        </p:txBody>
      </p:sp>
      <p:sp>
        <p:nvSpPr>
          <p:cNvPr id="1781" name="Google Shape;1781;p102"/>
          <p:cNvSpPr txBox="1"/>
          <p:nvPr/>
        </p:nvSpPr>
        <p:spPr>
          <a:xfrm>
            <a:off x="2333415" y="2562673"/>
            <a:ext cx="36258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Cho bộ dữ liệu đã được phân cụm</a:t>
            </a:r>
            <a:endParaRPr b="1" sz="1800">
              <a:solidFill>
                <a:schemeClr val="dk1"/>
              </a:solidFill>
              <a:latin typeface="Times New Roman"/>
              <a:ea typeface="Times New Roman"/>
              <a:cs typeface="Times New Roman"/>
              <a:sym typeface="Times New Roman"/>
            </a:endParaRPr>
          </a:p>
        </p:txBody>
      </p:sp>
      <p:sp>
        <p:nvSpPr>
          <p:cNvPr id="1782" name="Google Shape;1782;p102"/>
          <p:cNvSpPr txBox="1"/>
          <p:nvPr/>
        </p:nvSpPr>
        <p:spPr>
          <a:xfrm>
            <a:off x="1097280" y="5684045"/>
            <a:ext cx="66357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Hãy biểu diễn phân hoạch này dưới dạng véc tơ và dạng ma trận</a:t>
            </a:r>
            <a:endParaRPr/>
          </a:p>
        </p:txBody>
      </p:sp>
      <p:cxnSp>
        <p:nvCxnSpPr>
          <p:cNvPr id="1783" name="Google Shape;1783;p10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84" name="Google Shape;1784;p10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5" name="Google Shape;1785;p10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0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791" name="Google Shape;1791;p10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2" name="Google Shape;1792;p10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93" name="Google Shape;1793;p103"/>
          <p:cNvSpPr txBox="1"/>
          <p:nvPr/>
        </p:nvSpPr>
        <p:spPr>
          <a:xfrm>
            <a:off x="635970" y="2588151"/>
            <a:ext cx="40703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800"/>
              <a:buFont typeface="Times New Roman"/>
              <a:buNone/>
            </a:pPr>
            <a:r>
              <a:rPr b="1" lang="en-US" sz="1800">
                <a:solidFill>
                  <a:srgbClr val="0070C0"/>
                </a:solidFill>
                <a:latin typeface="Times New Roman"/>
                <a:ea typeface="Times New Roman"/>
                <a:cs typeface="Times New Roman"/>
                <a:sym typeface="Times New Roman"/>
              </a:rPr>
              <a:t>Cộng đồng mạng (network community)</a:t>
            </a:r>
            <a:endParaRPr/>
          </a:p>
        </p:txBody>
      </p:sp>
      <p:sp>
        <p:nvSpPr>
          <p:cNvPr id="1794" name="Google Shape;1794;p103"/>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pic>
        <p:nvPicPr>
          <p:cNvPr descr="2542420_pcbi" id="1795" name="Google Shape;1795;p103"/>
          <p:cNvPicPr preferRelativeResize="0"/>
          <p:nvPr/>
        </p:nvPicPr>
        <p:blipFill rotWithShape="1">
          <a:blip r:embed="rId3">
            <a:alphaModFix/>
          </a:blip>
          <a:srcRect b="0" l="0" r="0" t="0"/>
          <a:stretch/>
        </p:blipFill>
        <p:spPr>
          <a:xfrm>
            <a:off x="7162220" y="2178533"/>
            <a:ext cx="4050263" cy="3654730"/>
          </a:xfrm>
          <a:prstGeom prst="rect">
            <a:avLst/>
          </a:prstGeom>
          <a:noFill/>
          <a:ln>
            <a:noFill/>
          </a:ln>
        </p:spPr>
      </p:pic>
      <p:sp>
        <p:nvSpPr>
          <p:cNvPr id="1796" name="Google Shape;1796;p103"/>
          <p:cNvSpPr/>
          <p:nvPr/>
        </p:nvSpPr>
        <p:spPr>
          <a:xfrm>
            <a:off x="6878471" y="2006800"/>
            <a:ext cx="2149439" cy="1724394"/>
          </a:xfrm>
          <a:prstGeom prst="ellipse">
            <a:avLst/>
          </a:prstGeom>
          <a:noFill/>
          <a:ln cap="flat" cmpd="sng" w="28575">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Times New Roman"/>
              <a:ea typeface="Times New Roman"/>
              <a:cs typeface="Times New Roman"/>
              <a:sym typeface="Times New Roman"/>
            </a:endParaRPr>
          </a:p>
        </p:txBody>
      </p:sp>
      <p:sp>
        <p:nvSpPr>
          <p:cNvPr id="1797" name="Google Shape;1797;p103"/>
          <p:cNvSpPr txBox="1"/>
          <p:nvPr/>
        </p:nvSpPr>
        <p:spPr>
          <a:xfrm>
            <a:off x="631444" y="3571912"/>
            <a:ext cx="6183103" cy="1172629"/>
          </a:xfrm>
          <a:prstGeom prst="rect">
            <a:avLst/>
          </a:prstGeom>
          <a:noFill/>
          <a:ln>
            <a:noFill/>
          </a:ln>
        </p:spPr>
        <p:txBody>
          <a:bodyPr anchorCtr="0" anchor="t" bIns="45700" lIns="91425" spcFirstLastPara="1" rIns="91425" wrap="square" tIns="45700">
            <a:spAutoFit/>
          </a:bodyPr>
          <a:lstStyle/>
          <a:p>
            <a:pPr indent="-114300" lvl="0" marL="0" marR="0" rtl="0" algn="l">
              <a:lnSpc>
                <a:spcPct val="130000"/>
              </a:lnSpc>
              <a:spcBef>
                <a:spcPts val="0"/>
              </a:spcBef>
              <a:spcAft>
                <a:spcPts val="0"/>
              </a:spcAft>
              <a:buClr>
                <a:srgbClr val="3F3F3F"/>
              </a:buClr>
              <a:buSzPts val="1800"/>
              <a:buFont typeface="Times New Roman"/>
              <a:buChar char="•"/>
            </a:pPr>
            <a:r>
              <a:rPr b="1" lang="en-US" sz="1800">
                <a:solidFill>
                  <a:srgbClr val="3F3F3F"/>
                </a:solidFill>
                <a:latin typeface="Times New Roman"/>
                <a:ea typeface="Times New Roman"/>
                <a:cs typeface="Times New Roman"/>
                <a:sym typeface="Times New Roman"/>
              </a:rPr>
              <a:t>   Một cộng đồng trên mạng/ đồ thị là một tập các nodes mà:</a:t>
            </a:r>
            <a:endParaRPr/>
          </a:p>
          <a:p>
            <a:pPr indent="0" lvl="0" marL="0" marR="0" rtl="0" algn="l">
              <a:lnSpc>
                <a:spcPct val="130000"/>
              </a:lnSpc>
              <a:spcBef>
                <a:spcPts val="0"/>
              </a:spcBef>
              <a:spcAft>
                <a:spcPts val="0"/>
              </a:spcAft>
              <a:buClr>
                <a:srgbClr val="3F3F3F"/>
              </a:buClr>
              <a:buSzPts val="1800"/>
              <a:buFont typeface="Times New Roman"/>
              <a:buNone/>
            </a:pPr>
            <a:r>
              <a:rPr b="1" lang="en-US" sz="1800">
                <a:solidFill>
                  <a:srgbClr val="3F3F3F"/>
                </a:solidFill>
                <a:latin typeface="Times New Roman"/>
                <a:ea typeface="Times New Roman"/>
                <a:cs typeface="Times New Roman"/>
                <a:sym typeface="Times New Roman"/>
              </a:rPr>
              <a:t>      - Số lượng các cạnh trong nội bộ cụm là lớn (mật độ dày)</a:t>
            </a:r>
            <a:endParaRPr/>
          </a:p>
          <a:p>
            <a:pPr indent="0" lvl="0" marL="0" marR="0" rtl="0" algn="l">
              <a:lnSpc>
                <a:spcPct val="130000"/>
              </a:lnSpc>
              <a:spcBef>
                <a:spcPts val="0"/>
              </a:spcBef>
              <a:spcAft>
                <a:spcPts val="0"/>
              </a:spcAft>
              <a:buClr>
                <a:srgbClr val="3F3F3F"/>
              </a:buClr>
              <a:buSzPts val="1800"/>
              <a:buFont typeface="Times New Roman"/>
              <a:buNone/>
            </a:pPr>
            <a:r>
              <a:rPr b="1" lang="en-US" sz="1800">
                <a:solidFill>
                  <a:srgbClr val="3F3F3F"/>
                </a:solidFill>
                <a:latin typeface="Times New Roman"/>
                <a:ea typeface="Times New Roman"/>
                <a:cs typeface="Times New Roman"/>
                <a:sym typeface="Times New Roman"/>
              </a:rPr>
              <a:t>      - Số lượng các cạnh liên cụm là nhỏ</a:t>
            </a:r>
            <a:endParaRPr b="1" sz="1800">
              <a:solidFill>
                <a:srgbClr val="3F3F3F"/>
              </a:solidFill>
              <a:latin typeface="Times New Roman"/>
              <a:ea typeface="Times New Roman"/>
              <a:cs typeface="Times New Roman"/>
              <a:sym typeface="Times New Roman"/>
            </a:endParaRPr>
          </a:p>
        </p:txBody>
      </p:sp>
      <p:cxnSp>
        <p:nvCxnSpPr>
          <p:cNvPr id="1798" name="Google Shape;1798;p10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99" name="Google Shape;1799;p10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0" name="Google Shape;1800;p10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gtEl>
                                        <p:attrNameLst>
                                          <p:attrName>style.visibility</p:attrName>
                                        </p:attrNameLst>
                                      </p:cBhvr>
                                      <p:to>
                                        <p:strVal val="visible"/>
                                      </p:to>
                                    </p:set>
                                    <p:animEffect filter="fade" transition="in">
                                      <p:cBhvr>
                                        <p:cTn dur="500"/>
                                        <p:tgtEl>
                                          <p:spTgt spid="1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7"/>
                                        </p:tgtEl>
                                        <p:attrNameLst>
                                          <p:attrName>style.visibility</p:attrName>
                                        </p:attrNameLst>
                                      </p:cBhvr>
                                      <p:to>
                                        <p:strVal val="visible"/>
                                      </p:to>
                                    </p:set>
                                    <p:animEffect filter="fade" transition="in">
                                      <p:cBhvr>
                                        <p:cTn dur="500"/>
                                        <p:tgtEl>
                                          <p:spTgt spid="17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0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806" name="Google Shape;1806;p10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7" name="Google Shape;1807;p104"/>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08" name="Google Shape;1808;p104"/>
          <p:cNvSpPr txBox="1"/>
          <p:nvPr/>
        </p:nvSpPr>
        <p:spPr>
          <a:xfrm>
            <a:off x="676913" y="2302970"/>
            <a:ext cx="52373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800"/>
              <a:buFont typeface="Times New Roman"/>
              <a:buNone/>
            </a:pPr>
            <a:r>
              <a:rPr b="1" lang="en-US" sz="1800">
                <a:solidFill>
                  <a:srgbClr val="0070C0"/>
                </a:solidFill>
                <a:latin typeface="Times New Roman"/>
                <a:ea typeface="Times New Roman"/>
                <a:cs typeface="Times New Roman"/>
                <a:sym typeface="Times New Roman"/>
              </a:rPr>
              <a:t>Phân cụm: chia các nút mạng thành các cộng đồng</a:t>
            </a:r>
            <a:endParaRPr/>
          </a:p>
        </p:txBody>
      </p:sp>
      <p:sp>
        <p:nvSpPr>
          <p:cNvPr id="1809" name="Google Shape;1809;p104"/>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pic>
        <p:nvPicPr>
          <p:cNvPr id="1810" name="Google Shape;1810;p104"/>
          <p:cNvPicPr preferRelativeResize="0"/>
          <p:nvPr/>
        </p:nvPicPr>
        <p:blipFill rotWithShape="1">
          <a:blip r:embed="rId3">
            <a:alphaModFix/>
          </a:blip>
          <a:srcRect b="0" l="0" r="0" t="0"/>
          <a:stretch/>
        </p:blipFill>
        <p:spPr>
          <a:xfrm>
            <a:off x="3135719" y="2802426"/>
            <a:ext cx="6172054" cy="3444074"/>
          </a:xfrm>
          <a:prstGeom prst="rect">
            <a:avLst/>
          </a:prstGeom>
          <a:noFill/>
          <a:ln>
            <a:noFill/>
          </a:ln>
        </p:spPr>
      </p:pic>
      <p:cxnSp>
        <p:nvCxnSpPr>
          <p:cNvPr id="1811" name="Google Shape;1811;p10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12" name="Google Shape;1812;p10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3" name="Google Shape;1813;p10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0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819" name="Google Shape;1819;p10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0" name="Google Shape;1820;p105"/>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21" name="Google Shape;1821;p105"/>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22" name="Google Shape;1822;p105"/>
          <p:cNvSpPr txBox="1"/>
          <p:nvPr/>
        </p:nvSpPr>
        <p:spPr>
          <a:xfrm>
            <a:off x="3419057" y="1924064"/>
            <a:ext cx="63976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Graph Clustering, Community Detection, Community Analysis</a:t>
            </a:r>
            <a:endParaRPr/>
          </a:p>
        </p:txBody>
      </p:sp>
      <p:sp>
        <p:nvSpPr>
          <p:cNvPr id="1823" name="Google Shape;1823;p105"/>
          <p:cNvSpPr txBox="1"/>
          <p:nvPr/>
        </p:nvSpPr>
        <p:spPr>
          <a:xfrm>
            <a:off x="561357" y="2478846"/>
            <a:ext cx="79375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F3F3F"/>
              </a:buClr>
              <a:buSzPts val="1800"/>
              <a:buFont typeface="Times New Roman"/>
              <a:buNone/>
            </a:pPr>
            <a:r>
              <a:rPr b="1" lang="en-US" sz="1800">
                <a:solidFill>
                  <a:srgbClr val="3F3F3F"/>
                </a:solidFill>
                <a:latin typeface="Times New Roman"/>
                <a:ea typeface="Times New Roman"/>
                <a:cs typeface="Times New Roman"/>
                <a:sym typeface="Times New Roman"/>
              </a:rPr>
              <a:t>Tìm một phân hoạch phân chia TỐT NHẤT các đỉnh của đồ thị thành các cụm</a:t>
            </a:r>
            <a:endParaRPr b="1" sz="1800">
              <a:solidFill>
                <a:srgbClr val="3F3F3F"/>
              </a:solidFill>
              <a:latin typeface="Times New Roman"/>
              <a:ea typeface="Times New Roman"/>
              <a:cs typeface="Times New Roman"/>
              <a:sym typeface="Times New Roman"/>
            </a:endParaRPr>
          </a:p>
        </p:txBody>
      </p:sp>
      <p:sp>
        <p:nvSpPr>
          <p:cNvPr id="1824" name="Google Shape;1824;p105"/>
          <p:cNvSpPr txBox="1"/>
          <p:nvPr/>
        </p:nvSpPr>
        <p:spPr>
          <a:xfrm>
            <a:off x="3110882" y="3051395"/>
            <a:ext cx="5387975" cy="431800"/>
          </a:xfrm>
          <a:prstGeom prst="rect">
            <a:avLst/>
          </a:prstGeom>
          <a:no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3F3F3F"/>
              </a:buClr>
              <a:buSzPts val="2200"/>
              <a:buFont typeface="Times New Roman"/>
              <a:buNone/>
            </a:pPr>
            <a:r>
              <a:rPr lang="en-US" sz="2200">
                <a:solidFill>
                  <a:srgbClr val="3F3F3F"/>
                </a:solidFill>
                <a:latin typeface="Times New Roman"/>
                <a:ea typeface="Times New Roman"/>
                <a:cs typeface="Times New Roman"/>
                <a:sym typeface="Times New Roman"/>
              </a:rPr>
              <a:t>TỐT NHẤT: Maximum/ Minimum một độ đo</a:t>
            </a:r>
            <a:endParaRPr sz="2200">
              <a:solidFill>
                <a:srgbClr val="3F3F3F"/>
              </a:solidFill>
              <a:latin typeface="Times New Roman"/>
              <a:ea typeface="Times New Roman"/>
              <a:cs typeface="Times New Roman"/>
              <a:sym typeface="Times New Roman"/>
            </a:endParaRPr>
          </a:p>
        </p:txBody>
      </p:sp>
      <p:sp>
        <p:nvSpPr>
          <p:cNvPr id="1825" name="Google Shape;1825;p105"/>
          <p:cNvSpPr txBox="1"/>
          <p:nvPr/>
        </p:nvSpPr>
        <p:spPr>
          <a:xfrm>
            <a:off x="572470" y="3832983"/>
            <a:ext cx="7618412" cy="368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1800"/>
              <a:buFont typeface="Noto Sans Symbols"/>
              <a:buChar char="▪"/>
            </a:pPr>
            <a:r>
              <a:rPr b="1" lang="en-US" sz="1800">
                <a:solidFill>
                  <a:srgbClr val="3F3F3F"/>
                </a:solidFill>
                <a:latin typeface="Times New Roman"/>
                <a:ea typeface="Times New Roman"/>
                <a:cs typeface="Times New Roman"/>
                <a:sym typeface="Times New Roman"/>
              </a:rPr>
              <a:t>Gọi U là một phân hoạch bất kỳ trong tập D là tập tất cả các phân hoạch</a:t>
            </a:r>
            <a:endParaRPr/>
          </a:p>
        </p:txBody>
      </p:sp>
      <p:sp>
        <p:nvSpPr>
          <p:cNvPr id="1826" name="Google Shape;1826;p105"/>
          <p:cNvSpPr txBox="1"/>
          <p:nvPr/>
        </p:nvSpPr>
        <p:spPr>
          <a:xfrm>
            <a:off x="572470" y="4172029"/>
            <a:ext cx="4467225" cy="368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1800"/>
              <a:buFont typeface="Noto Sans Symbols"/>
              <a:buChar char="▪"/>
            </a:pPr>
            <a:r>
              <a:rPr b="1" lang="en-US" sz="1800">
                <a:solidFill>
                  <a:srgbClr val="3F3F3F"/>
                </a:solidFill>
                <a:latin typeface="Times New Roman"/>
                <a:ea typeface="Times New Roman"/>
                <a:cs typeface="Times New Roman"/>
                <a:sym typeface="Times New Roman"/>
              </a:rPr>
              <a:t>Gọi f(U) là một độ đo trên phân hoạch U</a:t>
            </a:r>
            <a:endParaRPr/>
          </a:p>
        </p:txBody>
      </p:sp>
      <p:sp>
        <p:nvSpPr>
          <p:cNvPr id="1827" name="Google Shape;1827;p105"/>
          <p:cNvSpPr txBox="1"/>
          <p:nvPr/>
        </p:nvSpPr>
        <p:spPr>
          <a:xfrm>
            <a:off x="888837" y="4597947"/>
            <a:ext cx="773936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F3F3F"/>
              </a:buClr>
              <a:buSzPts val="2200"/>
              <a:buFont typeface="Times New Roman"/>
              <a:buNone/>
            </a:pPr>
            <a:r>
              <a:rPr b="1" lang="en-US" sz="2200">
                <a:solidFill>
                  <a:srgbClr val="3F3F3F"/>
                </a:solidFill>
                <a:latin typeface="Times New Roman"/>
                <a:ea typeface="Times New Roman"/>
                <a:cs typeface="Times New Roman"/>
                <a:sym typeface="Times New Roman"/>
              </a:rPr>
              <a:t>Mục tiêu: Tìm một phân hoạch U* sao cho f(U*) đạt Max/ Min</a:t>
            </a:r>
            <a:endParaRPr/>
          </a:p>
        </p:txBody>
      </p:sp>
      <p:pic>
        <p:nvPicPr>
          <p:cNvPr id="1828" name="Google Shape;1828;p105"/>
          <p:cNvPicPr preferRelativeResize="0"/>
          <p:nvPr/>
        </p:nvPicPr>
        <p:blipFill rotWithShape="1">
          <a:blip r:embed="rId3">
            <a:alphaModFix/>
          </a:blip>
          <a:srcRect b="0" l="0" r="0" t="0"/>
          <a:stretch/>
        </p:blipFill>
        <p:spPr>
          <a:xfrm>
            <a:off x="3569551" y="5257927"/>
            <a:ext cx="4768850" cy="898525"/>
          </a:xfrm>
          <a:prstGeom prst="rect">
            <a:avLst/>
          </a:prstGeom>
          <a:noFill/>
          <a:ln cap="flat" cmpd="sng" w="9525">
            <a:solidFill>
              <a:schemeClr val="accent1"/>
            </a:solidFill>
            <a:prstDash val="solid"/>
            <a:round/>
            <a:headEnd len="sm" w="sm" type="none"/>
            <a:tailEnd len="sm" w="sm" type="none"/>
          </a:ln>
        </p:spPr>
      </p:pic>
      <p:cxnSp>
        <p:nvCxnSpPr>
          <p:cNvPr id="1829" name="Google Shape;1829;p10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30" name="Google Shape;1830;p10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1" name="Google Shape;1831;p10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0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837" name="Google Shape;1837;p10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8" name="Google Shape;1838;p106"/>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39" name="Google Shape;1839;p106"/>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40" name="Google Shape;1840;p106"/>
          <p:cNvSpPr txBox="1"/>
          <p:nvPr/>
        </p:nvSpPr>
        <p:spPr>
          <a:xfrm>
            <a:off x="3419057" y="1924064"/>
            <a:ext cx="63976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Graph Clustering, Community Detection, Community Analysis</a:t>
            </a:r>
            <a:endParaRPr/>
          </a:p>
        </p:txBody>
      </p:sp>
      <p:sp>
        <p:nvSpPr>
          <p:cNvPr id="1841" name="Google Shape;1841;p106"/>
          <p:cNvSpPr txBox="1"/>
          <p:nvPr/>
        </p:nvSpPr>
        <p:spPr>
          <a:xfrm>
            <a:off x="655695" y="2506925"/>
            <a:ext cx="5987537"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Arial"/>
              <a:buChar char="•"/>
            </a:pPr>
            <a:r>
              <a:rPr lang="en-US" sz="2400">
                <a:solidFill>
                  <a:srgbClr val="3F3F3F"/>
                </a:solidFill>
                <a:latin typeface="Arial"/>
                <a:ea typeface="Arial"/>
                <a:cs typeface="Arial"/>
                <a:sym typeface="Arial"/>
              </a:rPr>
              <a:t>Có rất nhiều độ đo f được định nghĩa</a:t>
            </a:r>
            <a:endParaRPr sz="2400">
              <a:solidFill>
                <a:srgbClr val="3F3F3F"/>
              </a:solidFill>
              <a:latin typeface="Arial"/>
              <a:ea typeface="Arial"/>
              <a:cs typeface="Arial"/>
              <a:sym typeface="Arial"/>
            </a:endParaRPr>
          </a:p>
        </p:txBody>
      </p:sp>
      <p:sp>
        <p:nvSpPr>
          <p:cNvPr id="1842" name="Google Shape;1842;p106"/>
          <p:cNvSpPr txBox="1"/>
          <p:nvPr/>
        </p:nvSpPr>
        <p:spPr>
          <a:xfrm>
            <a:off x="1574857" y="3234496"/>
            <a:ext cx="2074607"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Courier New"/>
              <a:buChar char="o"/>
            </a:pPr>
            <a:r>
              <a:rPr lang="en-US" sz="2400">
                <a:solidFill>
                  <a:srgbClr val="3F3F3F"/>
                </a:solidFill>
                <a:latin typeface="Arial"/>
                <a:ea typeface="Arial"/>
                <a:cs typeface="Arial"/>
                <a:sym typeface="Arial"/>
              </a:rPr>
              <a:t>Graph Cut</a:t>
            </a:r>
            <a:endParaRPr/>
          </a:p>
        </p:txBody>
      </p:sp>
      <p:sp>
        <p:nvSpPr>
          <p:cNvPr id="1843" name="Google Shape;1843;p106"/>
          <p:cNvSpPr txBox="1"/>
          <p:nvPr/>
        </p:nvSpPr>
        <p:spPr>
          <a:xfrm>
            <a:off x="1598668" y="3891721"/>
            <a:ext cx="3374642"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Courier New"/>
              <a:buChar char="o"/>
            </a:pPr>
            <a:r>
              <a:rPr lang="en-US" sz="2400">
                <a:solidFill>
                  <a:srgbClr val="3F3F3F"/>
                </a:solidFill>
                <a:latin typeface="Arial"/>
                <a:ea typeface="Arial"/>
                <a:cs typeface="Arial"/>
                <a:sym typeface="Arial"/>
              </a:rPr>
              <a:t>Edge Betweenness</a:t>
            </a:r>
            <a:endParaRPr/>
          </a:p>
        </p:txBody>
      </p:sp>
      <p:sp>
        <p:nvSpPr>
          <p:cNvPr id="1844" name="Google Shape;1844;p106"/>
          <p:cNvSpPr txBox="1"/>
          <p:nvPr/>
        </p:nvSpPr>
        <p:spPr>
          <a:xfrm>
            <a:off x="1598668" y="4423534"/>
            <a:ext cx="2053767"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Courier New"/>
              <a:buChar char="o"/>
            </a:pPr>
            <a:r>
              <a:rPr lang="en-US" sz="2400">
                <a:solidFill>
                  <a:srgbClr val="3F3F3F"/>
                </a:solidFill>
                <a:latin typeface="Arial"/>
                <a:ea typeface="Arial"/>
                <a:cs typeface="Arial"/>
                <a:sym typeface="Arial"/>
              </a:rPr>
              <a:t>Modularity</a:t>
            </a:r>
            <a:endParaRPr/>
          </a:p>
        </p:txBody>
      </p:sp>
      <p:sp>
        <p:nvSpPr>
          <p:cNvPr id="1845" name="Google Shape;1845;p106"/>
          <p:cNvSpPr txBox="1"/>
          <p:nvPr/>
        </p:nvSpPr>
        <p:spPr>
          <a:xfrm>
            <a:off x="1598668" y="4993446"/>
            <a:ext cx="888385"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F3F3F"/>
              </a:buClr>
              <a:buSzPts val="2400"/>
              <a:buFont typeface="Courier New"/>
              <a:buChar char="o"/>
            </a:pPr>
            <a:r>
              <a:rPr lang="en-US" sz="2400">
                <a:solidFill>
                  <a:srgbClr val="3F3F3F"/>
                </a:solidFill>
                <a:latin typeface="Arial"/>
                <a:ea typeface="Arial"/>
                <a:cs typeface="Arial"/>
                <a:sym typeface="Arial"/>
              </a:rPr>
              <a:t>….</a:t>
            </a:r>
            <a:endParaRPr/>
          </a:p>
        </p:txBody>
      </p:sp>
      <p:cxnSp>
        <p:nvCxnSpPr>
          <p:cNvPr id="1846" name="Google Shape;1846;p10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47" name="Google Shape;1847;p10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8" name="Google Shape;1848;p10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0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854" name="Google Shape;1854;p10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5" name="Google Shape;1855;p107"/>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56" name="Google Shape;1856;p107"/>
          <p:cNvSpPr txBox="1"/>
          <p:nvPr/>
        </p:nvSpPr>
        <p:spPr>
          <a:xfrm>
            <a:off x="567519" y="1844218"/>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57" name="Google Shape;1857;p107"/>
          <p:cNvSpPr txBox="1"/>
          <p:nvPr/>
        </p:nvSpPr>
        <p:spPr>
          <a:xfrm>
            <a:off x="3419057" y="1924064"/>
            <a:ext cx="63976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Graph Clustering, Community Detection, Community Analysis</a:t>
            </a:r>
            <a:endParaRPr/>
          </a:p>
        </p:txBody>
      </p:sp>
      <p:sp>
        <p:nvSpPr>
          <p:cNvPr id="1858" name="Google Shape;1858;p107"/>
          <p:cNvSpPr txBox="1"/>
          <p:nvPr/>
        </p:nvSpPr>
        <p:spPr>
          <a:xfrm>
            <a:off x="567519" y="2364920"/>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GRAPH CUT</a:t>
            </a:r>
            <a:endParaRPr sz="1800">
              <a:solidFill>
                <a:srgbClr val="FF0000"/>
              </a:solidFill>
              <a:latin typeface="Times New Roman"/>
              <a:ea typeface="Times New Roman"/>
              <a:cs typeface="Times New Roman"/>
              <a:sym typeface="Times New Roman"/>
            </a:endParaRPr>
          </a:p>
        </p:txBody>
      </p:sp>
      <p:sp>
        <p:nvSpPr>
          <p:cNvPr id="1859" name="Google Shape;1859;p107"/>
          <p:cNvSpPr txBox="1"/>
          <p:nvPr/>
        </p:nvSpPr>
        <p:spPr>
          <a:xfrm>
            <a:off x="567520" y="3036459"/>
            <a:ext cx="6938750"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Graph Cut: </a:t>
            </a:r>
            <a:r>
              <a:rPr lang="en-US" sz="2000">
                <a:solidFill>
                  <a:schemeClr val="dk1"/>
                </a:solidFill>
                <a:latin typeface="Arial"/>
                <a:ea typeface="Arial"/>
                <a:cs typeface="Arial"/>
                <a:sym typeface="Arial"/>
              </a:rPr>
              <a:t>Phân chia tập đỉnh đồ thị thành hai tập V = V</a:t>
            </a:r>
            <a:r>
              <a:rPr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+V</a:t>
            </a:r>
            <a:r>
              <a:rPr baseline="-25000" lang="en-US" sz="2000">
                <a:solidFill>
                  <a:schemeClr val="dk1"/>
                </a:solidFill>
                <a:latin typeface="Arial"/>
                <a:ea typeface="Arial"/>
                <a:cs typeface="Arial"/>
                <a:sym typeface="Arial"/>
              </a:rPr>
              <a:t>2</a:t>
            </a:r>
            <a:endParaRPr sz="2000">
              <a:solidFill>
                <a:schemeClr val="dk1"/>
              </a:solidFill>
              <a:latin typeface="Arial"/>
              <a:ea typeface="Arial"/>
              <a:cs typeface="Arial"/>
              <a:sym typeface="Arial"/>
            </a:endParaRPr>
          </a:p>
        </p:txBody>
      </p:sp>
      <p:pic>
        <p:nvPicPr>
          <p:cNvPr id="1860" name="Google Shape;1860;p107"/>
          <p:cNvPicPr preferRelativeResize="0"/>
          <p:nvPr/>
        </p:nvPicPr>
        <p:blipFill rotWithShape="1">
          <a:blip r:embed="rId3">
            <a:alphaModFix/>
          </a:blip>
          <a:srcRect b="0" l="0" r="0" t="0"/>
          <a:stretch/>
        </p:blipFill>
        <p:spPr>
          <a:xfrm>
            <a:off x="8373257" y="2481677"/>
            <a:ext cx="3194050" cy="2590800"/>
          </a:xfrm>
          <a:prstGeom prst="rect">
            <a:avLst/>
          </a:prstGeom>
          <a:noFill/>
          <a:ln>
            <a:noFill/>
          </a:ln>
        </p:spPr>
      </p:pic>
      <p:sp>
        <p:nvSpPr>
          <p:cNvPr id="1861" name="Google Shape;1861;p107"/>
          <p:cNvSpPr txBox="1"/>
          <p:nvPr/>
        </p:nvSpPr>
        <p:spPr>
          <a:xfrm>
            <a:off x="567518" y="4024093"/>
            <a:ext cx="6479516"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Cut set: </a:t>
            </a:r>
            <a:r>
              <a:rPr lang="en-US" sz="2000">
                <a:solidFill>
                  <a:schemeClr val="dk1"/>
                </a:solidFill>
                <a:latin typeface="Arial"/>
                <a:ea typeface="Arial"/>
                <a:cs typeface="Arial"/>
                <a:sym typeface="Arial"/>
              </a:rPr>
              <a:t>Tập các cạnh với hai đầu ở hai tập đỉnh khác nhau</a:t>
            </a:r>
            <a:endParaRPr sz="2000">
              <a:solidFill>
                <a:schemeClr val="dk1"/>
              </a:solidFill>
              <a:latin typeface="Arial"/>
              <a:ea typeface="Arial"/>
              <a:cs typeface="Arial"/>
              <a:sym typeface="Arial"/>
            </a:endParaRPr>
          </a:p>
        </p:txBody>
      </p:sp>
      <p:sp>
        <p:nvSpPr>
          <p:cNvPr id="1862" name="Google Shape;1862;p107"/>
          <p:cNvSpPr txBox="1"/>
          <p:nvPr/>
        </p:nvSpPr>
        <p:spPr>
          <a:xfrm>
            <a:off x="567518" y="4952140"/>
            <a:ext cx="4680401"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Cut size: </a:t>
            </a:r>
            <a:r>
              <a:rPr lang="en-US" sz="2000">
                <a:solidFill>
                  <a:schemeClr val="dk1"/>
                </a:solidFill>
                <a:latin typeface="Arial"/>
                <a:ea typeface="Arial"/>
                <a:cs typeface="Arial"/>
                <a:sym typeface="Arial"/>
              </a:rPr>
              <a:t>Số lượng cạnh trong 1 cut-set</a:t>
            </a:r>
            <a:endParaRPr/>
          </a:p>
        </p:txBody>
      </p:sp>
      <p:cxnSp>
        <p:nvCxnSpPr>
          <p:cNvPr id="1863" name="Google Shape;1863;p10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64" name="Google Shape;1864;p10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5" name="Google Shape;1865;p10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0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871" name="Google Shape;1871;p10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2" name="Google Shape;1872;p10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73" name="Google Shape;1873;p108"/>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74" name="Google Shape;1874;p108"/>
          <p:cNvSpPr txBox="1"/>
          <p:nvPr/>
        </p:nvSpPr>
        <p:spPr>
          <a:xfrm>
            <a:off x="3419057" y="1924064"/>
            <a:ext cx="63976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Graph Clustering, Community Detection, Community Analysis</a:t>
            </a:r>
            <a:endParaRPr/>
          </a:p>
        </p:txBody>
      </p:sp>
      <p:sp>
        <p:nvSpPr>
          <p:cNvPr id="1875" name="Google Shape;1875;p108"/>
          <p:cNvSpPr txBox="1"/>
          <p:nvPr/>
        </p:nvSpPr>
        <p:spPr>
          <a:xfrm>
            <a:off x="567519" y="2364920"/>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GRAPH CUT</a:t>
            </a:r>
            <a:endParaRPr sz="1800">
              <a:solidFill>
                <a:srgbClr val="FF0000"/>
              </a:solidFill>
              <a:latin typeface="Times New Roman"/>
              <a:ea typeface="Times New Roman"/>
              <a:cs typeface="Times New Roman"/>
              <a:sym typeface="Times New Roman"/>
            </a:endParaRPr>
          </a:p>
        </p:txBody>
      </p:sp>
      <p:sp>
        <p:nvSpPr>
          <p:cNvPr id="1876" name="Google Shape;1876;p108"/>
          <p:cNvSpPr txBox="1"/>
          <p:nvPr/>
        </p:nvSpPr>
        <p:spPr>
          <a:xfrm>
            <a:off x="567519" y="2919702"/>
            <a:ext cx="5846929" cy="1200329"/>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Courier New"/>
              <a:buChar char="o"/>
            </a:pPr>
            <a:r>
              <a:rPr b="1" lang="en-US" sz="2400">
                <a:solidFill>
                  <a:schemeClr val="dk1"/>
                </a:solidFill>
                <a:latin typeface="Times New Roman"/>
                <a:ea typeface="Times New Roman"/>
                <a:cs typeface="Times New Roman"/>
                <a:sym typeface="Times New Roman"/>
              </a:rPr>
              <a:t>K-cut (k &gt;1): </a:t>
            </a:r>
            <a:r>
              <a:rPr lang="en-US" sz="2400">
                <a:solidFill>
                  <a:schemeClr val="dk1"/>
                </a:solidFill>
                <a:latin typeface="Times New Roman"/>
                <a:ea typeface="Times New Roman"/>
                <a:cs typeface="Times New Roman"/>
                <a:sym typeface="Times New Roman"/>
              </a:rPr>
              <a:t>là một cách phân chia tập đỉnh V của đồ thị thành k tập rời nhau, không rỗng</a:t>
            </a:r>
            <a:endParaRPr sz="2400">
              <a:solidFill>
                <a:schemeClr val="dk1"/>
              </a:solidFill>
              <a:latin typeface="Times New Roman"/>
              <a:ea typeface="Times New Roman"/>
              <a:cs typeface="Times New Roman"/>
              <a:sym typeface="Times New Roman"/>
            </a:endParaRPr>
          </a:p>
        </p:txBody>
      </p:sp>
      <p:pic>
        <p:nvPicPr>
          <p:cNvPr id="1877" name="Google Shape;1877;p108"/>
          <p:cNvPicPr preferRelativeResize="0"/>
          <p:nvPr/>
        </p:nvPicPr>
        <p:blipFill rotWithShape="1">
          <a:blip r:embed="rId3">
            <a:alphaModFix/>
          </a:blip>
          <a:srcRect b="0" l="0" r="0" t="0"/>
          <a:stretch/>
        </p:blipFill>
        <p:spPr>
          <a:xfrm>
            <a:off x="7024116" y="2364920"/>
            <a:ext cx="4110254" cy="1624870"/>
          </a:xfrm>
          <a:prstGeom prst="rect">
            <a:avLst/>
          </a:prstGeom>
          <a:noFill/>
          <a:ln>
            <a:noFill/>
          </a:ln>
        </p:spPr>
      </p:pic>
      <p:sp>
        <p:nvSpPr>
          <p:cNvPr id="1878" name="Google Shape;1878;p108"/>
          <p:cNvSpPr txBox="1"/>
          <p:nvPr/>
        </p:nvSpPr>
        <p:spPr>
          <a:xfrm>
            <a:off x="515203" y="4221164"/>
            <a:ext cx="5580797" cy="1200329"/>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Courier New"/>
              <a:buChar char="o"/>
            </a:pPr>
            <a:r>
              <a:rPr b="1" lang="en-US" sz="2400">
                <a:solidFill>
                  <a:schemeClr val="dk1"/>
                </a:solidFill>
                <a:latin typeface="Times New Roman"/>
                <a:ea typeface="Times New Roman"/>
                <a:cs typeface="Times New Roman"/>
                <a:sym typeface="Times New Roman"/>
              </a:rPr>
              <a:t>K-cut weight: </a:t>
            </a:r>
            <a:r>
              <a:rPr lang="en-US" sz="2400">
                <a:solidFill>
                  <a:schemeClr val="dk1"/>
                </a:solidFill>
                <a:latin typeface="Times New Roman"/>
                <a:ea typeface="Times New Roman"/>
                <a:cs typeface="Times New Roman"/>
                <a:sym typeface="Times New Roman"/>
              </a:rPr>
              <a:t>tổng tất cả các trọng số của các cạnh mà có hai đầu ở hai tập khác nhau.</a:t>
            </a:r>
            <a:endParaRPr/>
          </a:p>
        </p:txBody>
      </p:sp>
      <p:sp>
        <p:nvSpPr>
          <p:cNvPr id="1879" name="Google Shape;1879;p108"/>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pic>
        <p:nvPicPr>
          <p:cNvPr id="1880" name="Google Shape;1880;p108"/>
          <p:cNvPicPr preferRelativeResize="0"/>
          <p:nvPr/>
        </p:nvPicPr>
        <p:blipFill rotWithShape="1">
          <a:blip r:embed="rId4">
            <a:alphaModFix/>
          </a:blip>
          <a:srcRect b="0" l="0" r="0" t="0"/>
          <a:stretch/>
        </p:blipFill>
        <p:spPr>
          <a:xfrm>
            <a:off x="6792857" y="4688557"/>
            <a:ext cx="4780446" cy="1045580"/>
          </a:xfrm>
          <a:prstGeom prst="rect">
            <a:avLst/>
          </a:prstGeom>
          <a:noFill/>
          <a:ln>
            <a:noFill/>
          </a:ln>
        </p:spPr>
      </p:pic>
      <p:cxnSp>
        <p:nvCxnSpPr>
          <p:cNvPr id="1881" name="Google Shape;1881;p10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82" name="Google Shape;1882;p10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3" name="Google Shape;1883;p10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10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889" name="Google Shape;1889;p10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0" name="Google Shape;1890;p10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891" name="Google Shape;1891;p109"/>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892" name="Google Shape;1892;p109"/>
          <p:cNvSpPr txBox="1"/>
          <p:nvPr/>
        </p:nvSpPr>
        <p:spPr>
          <a:xfrm>
            <a:off x="567519" y="2364920"/>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GRAPH CUT</a:t>
            </a:r>
            <a:endParaRPr sz="1800">
              <a:solidFill>
                <a:srgbClr val="FF0000"/>
              </a:solidFill>
              <a:latin typeface="Times New Roman"/>
              <a:ea typeface="Times New Roman"/>
              <a:cs typeface="Times New Roman"/>
              <a:sym typeface="Times New Roman"/>
            </a:endParaRPr>
          </a:p>
        </p:txBody>
      </p:sp>
      <p:sp>
        <p:nvSpPr>
          <p:cNvPr id="1893" name="Google Shape;1893;p109"/>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894" name="Google Shape;1894;p109"/>
          <p:cNvSpPr txBox="1"/>
          <p:nvPr/>
        </p:nvSpPr>
        <p:spPr>
          <a:xfrm>
            <a:off x="487798" y="3931175"/>
            <a:ext cx="6190045" cy="13388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1800"/>
              <a:buFont typeface="Courier New"/>
              <a:buChar char="o"/>
            </a:pPr>
            <a:r>
              <a:rPr b="1" lang="en-US" sz="1800">
                <a:solidFill>
                  <a:schemeClr val="dk1"/>
                </a:solidFill>
                <a:latin typeface="Arial"/>
                <a:ea typeface="Arial"/>
                <a:cs typeface="Arial"/>
                <a:sym typeface="Arial"/>
              </a:rPr>
              <a:t>Bài tập: </a:t>
            </a:r>
            <a:r>
              <a:rPr lang="en-US" sz="1800">
                <a:solidFill>
                  <a:schemeClr val="dk1"/>
                </a:solidFill>
                <a:latin typeface="Arial"/>
                <a:ea typeface="Arial"/>
                <a:cs typeface="Arial"/>
                <a:sym typeface="Arial"/>
              </a:rPr>
              <a:t>Cho một đồ thị với các phân hoạch đa cấp.</a:t>
            </a:r>
            <a:endParaRPr/>
          </a:p>
          <a:p>
            <a:pPr indent="-457200" lvl="0" marL="457200" marR="0" rtl="0" algn="l">
              <a:lnSpc>
                <a:spcPct val="150000"/>
              </a:lnSpc>
              <a:spcBef>
                <a:spcPts val="0"/>
              </a:spcBef>
              <a:spcAft>
                <a:spcPts val="0"/>
              </a:spcAft>
              <a:buClr>
                <a:schemeClr val="dk1"/>
              </a:buClr>
              <a:buSzPts val="1800"/>
              <a:buFont typeface="Arial"/>
              <a:buAutoNum type="alphaLcPeriod"/>
            </a:pPr>
            <a:r>
              <a:rPr lang="en-US" sz="1800">
                <a:solidFill>
                  <a:schemeClr val="dk1"/>
                </a:solidFill>
                <a:latin typeface="Arial"/>
                <a:ea typeface="Arial"/>
                <a:cs typeface="Arial"/>
                <a:sym typeface="Arial"/>
              </a:rPr>
              <a:t>Xác định Cut-set, Cut-Size cho cấp đầu tiên</a:t>
            </a:r>
            <a:endParaRPr sz="1800">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1800"/>
              <a:buFont typeface="Arial"/>
              <a:buAutoNum type="alphaLcPeriod"/>
            </a:pPr>
            <a:r>
              <a:rPr lang="en-US" sz="1800">
                <a:solidFill>
                  <a:schemeClr val="dk1"/>
                </a:solidFill>
                <a:latin typeface="Arial"/>
                <a:ea typeface="Arial"/>
                <a:cs typeface="Arial"/>
                <a:sym typeface="Arial"/>
              </a:rPr>
              <a:t>Xác định k-Cut weight với k = 4.</a:t>
            </a:r>
            <a:endParaRPr/>
          </a:p>
        </p:txBody>
      </p:sp>
      <p:grpSp>
        <p:nvGrpSpPr>
          <p:cNvPr id="1895" name="Google Shape;1895;p109"/>
          <p:cNvGrpSpPr/>
          <p:nvPr/>
        </p:nvGrpSpPr>
        <p:grpSpPr>
          <a:xfrm>
            <a:off x="6536139" y="1987798"/>
            <a:ext cx="5473890" cy="3973133"/>
            <a:chOff x="1676400" y="2004899"/>
            <a:chExt cx="6096000" cy="4472101"/>
          </a:xfrm>
        </p:grpSpPr>
        <p:pic>
          <p:nvPicPr>
            <p:cNvPr id="1896" name="Google Shape;1896;p109"/>
            <p:cNvPicPr preferRelativeResize="0"/>
            <p:nvPr/>
          </p:nvPicPr>
          <p:blipFill rotWithShape="1">
            <a:blip r:embed="rId3">
              <a:alphaModFix/>
            </a:blip>
            <a:srcRect b="0" l="0" r="0" t="0"/>
            <a:stretch/>
          </p:blipFill>
          <p:spPr>
            <a:xfrm>
              <a:off x="1676400" y="2004899"/>
              <a:ext cx="6096000" cy="4472101"/>
            </a:xfrm>
            <a:prstGeom prst="rect">
              <a:avLst/>
            </a:prstGeom>
            <a:noFill/>
            <a:ln>
              <a:noFill/>
            </a:ln>
          </p:spPr>
        </p:pic>
        <p:sp>
          <p:nvSpPr>
            <p:cNvPr id="1897" name="Google Shape;1897;p109"/>
            <p:cNvSpPr txBox="1"/>
            <p:nvPr/>
          </p:nvSpPr>
          <p:spPr>
            <a:xfrm>
              <a:off x="2133600" y="3137763"/>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a:t>
              </a:r>
              <a:endParaRPr b="1" sz="1200">
                <a:solidFill>
                  <a:srgbClr val="006666"/>
                </a:solidFill>
                <a:latin typeface="Times New Roman"/>
                <a:ea typeface="Times New Roman"/>
                <a:cs typeface="Times New Roman"/>
                <a:sym typeface="Times New Roman"/>
              </a:endParaRPr>
            </a:p>
          </p:txBody>
        </p:sp>
        <p:sp>
          <p:nvSpPr>
            <p:cNvPr id="1898" name="Google Shape;1898;p109"/>
            <p:cNvSpPr txBox="1"/>
            <p:nvPr/>
          </p:nvSpPr>
          <p:spPr>
            <a:xfrm>
              <a:off x="2667000" y="2538594"/>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2</a:t>
              </a:r>
              <a:endParaRPr b="1" sz="1200">
                <a:solidFill>
                  <a:srgbClr val="006666"/>
                </a:solidFill>
                <a:latin typeface="Times New Roman"/>
                <a:ea typeface="Times New Roman"/>
                <a:cs typeface="Times New Roman"/>
                <a:sym typeface="Times New Roman"/>
              </a:endParaRPr>
            </a:p>
          </p:txBody>
        </p:sp>
        <p:sp>
          <p:nvSpPr>
            <p:cNvPr id="1899" name="Google Shape;1899;p109"/>
            <p:cNvSpPr txBox="1"/>
            <p:nvPr/>
          </p:nvSpPr>
          <p:spPr>
            <a:xfrm>
              <a:off x="2895600" y="3115991"/>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3</a:t>
              </a:r>
              <a:endParaRPr b="1" sz="1200">
                <a:solidFill>
                  <a:srgbClr val="006666"/>
                </a:solidFill>
                <a:latin typeface="Times New Roman"/>
                <a:ea typeface="Times New Roman"/>
                <a:cs typeface="Times New Roman"/>
                <a:sym typeface="Times New Roman"/>
              </a:endParaRPr>
            </a:p>
          </p:txBody>
        </p:sp>
        <p:sp>
          <p:nvSpPr>
            <p:cNvPr id="1900" name="Google Shape;1900;p109"/>
            <p:cNvSpPr txBox="1"/>
            <p:nvPr/>
          </p:nvSpPr>
          <p:spPr>
            <a:xfrm>
              <a:off x="2679700" y="3868799"/>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4</a:t>
              </a:r>
              <a:endParaRPr b="1" sz="1200">
                <a:solidFill>
                  <a:srgbClr val="006666"/>
                </a:solidFill>
                <a:latin typeface="Times New Roman"/>
                <a:ea typeface="Times New Roman"/>
                <a:cs typeface="Times New Roman"/>
                <a:sym typeface="Times New Roman"/>
              </a:endParaRPr>
            </a:p>
          </p:txBody>
        </p:sp>
        <p:sp>
          <p:nvSpPr>
            <p:cNvPr id="1901" name="Google Shape;1901;p109"/>
            <p:cNvSpPr txBox="1"/>
            <p:nvPr/>
          </p:nvSpPr>
          <p:spPr>
            <a:xfrm>
              <a:off x="3505200" y="3529508"/>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5</a:t>
              </a:r>
              <a:endParaRPr b="1" sz="1200">
                <a:solidFill>
                  <a:srgbClr val="006666"/>
                </a:solidFill>
                <a:latin typeface="Times New Roman"/>
                <a:ea typeface="Times New Roman"/>
                <a:cs typeface="Times New Roman"/>
                <a:sym typeface="Times New Roman"/>
              </a:endParaRPr>
            </a:p>
          </p:txBody>
        </p:sp>
        <p:sp>
          <p:nvSpPr>
            <p:cNvPr id="1902" name="Google Shape;1902;p109"/>
            <p:cNvSpPr txBox="1"/>
            <p:nvPr/>
          </p:nvSpPr>
          <p:spPr>
            <a:xfrm>
              <a:off x="4648200" y="2242545"/>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6</a:t>
              </a:r>
              <a:endParaRPr b="1" sz="1200">
                <a:solidFill>
                  <a:srgbClr val="006666"/>
                </a:solidFill>
                <a:latin typeface="Times New Roman"/>
                <a:ea typeface="Times New Roman"/>
                <a:cs typeface="Times New Roman"/>
                <a:sym typeface="Times New Roman"/>
              </a:endParaRPr>
            </a:p>
          </p:txBody>
        </p:sp>
        <p:sp>
          <p:nvSpPr>
            <p:cNvPr id="1903" name="Google Shape;1903;p109"/>
            <p:cNvSpPr txBox="1"/>
            <p:nvPr/>
          </p:nvSpPr>
          <p:spPr>
            <a:xfrm>
              <a:off x="4267200" y="2681174"/>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7</a:t>
              </a:r>
              <a:endParaRPr b="1" sz="1200">
                <a:solidFill>
                  <a:srgbClr val="006666"/>
                </a:solidFill>
                <a:latin typeface="Times New Roman"/>
                <a:ea typeface="Times New Roman"/>
                <a:cs typeface="Times New Roman"/>
                <a:sym typeface="Times New Roman"/>
              </a:endParaRPr>
            </a:p>
          </p:txBody>
        </p:sp>
        <p:sp>
          <p:nvSpPr>
            <p:cNvPr id="1904" name="Google Shape;1904;p109"/>
            <p:cNvSpPr txBox="1"/>
            <p:nvPr/>
          </p:nvSpPr>
          <p:spPr>
            <a:xfrm>
              <a:off x="4730750" y="2848359"/>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8</a:t>
              </a:r>
              <a:endParaRPr b="1" sz="1200">
                <a:solidFill>
                  <a:srgbClr val="006666"/>
                </a:solidFill>
                <a:latin typeface="Times New Roman"/>
                <a:ea typeface="Times New Roman"/>
                <a:cs typeface="Times New Roman"/>
                <a:sym typeface="Times New Roman"/>
              </a:endParaRPr>
            </a:p>
          </p:txBody>
        </p:sp>
        <p:sp>
          <p:nvSpPr>
            <p:cNvPr id="1905" name="Google Shape;1905;p109"/>
            <p:cNvSpPr txBox="1"/>
            <p:nvPr/>
          </p:nvSpPr>
          <p:spPr>
            <a:xfrm>
              <a:off x="4419600" y="4264310"/>
              <a:ext cx="152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9</a:t>
              </a:r>
              <a:endParaRPr b="1" sz="1200">
                <a:solidFill>
                  <a:srgbClr val="006666"/>
                </a:solidFill>
                <a:latin typeface="Times New Roman"/>
                <a:ea typeface="Times New Roman"/>
                <a:cs typeface="Times New Roman"/>
                <a:sym typeface="Times New Roman"/>
              </a:endParaRPr>
            </a:p>
          </p:txBody>
        </p:sp>
        <p:sp>
          <p:nvSpPr>
            <p:cNvPr id="1906" name="Google Shape;1906;p109"/>
            <p:cNvSpPr txBox="1"/>
            <p:nvPr/>
          </p:nvSpPr>
          <p:spPr>
            <a:xfrm>
              <a:off x="3733800" y="4814163"/>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10</a:t>
              </a:r>
              <a:endParaRPr b="1" sz="1200">
                <a:solidFill>
                  <a:srgbClr val="006666"/>
                </a:solidFill>
                <a:latin typeface="Times New Roman"/>
                <a:ea typeface="Times New Roman"/>
                <a:cs typeface="Times New Roman"/>
                <a:sym typeface="Times New Roman"/>
              </a:endParaRPr>
            </a:p>
          </p:txBody>
        </p:sp>
        <p:sp>
          <p:nvSpPr>
            <p:cNvPr id="1907" name="Google Shape;1907;p109"/>
            <p:cNvSpPr txBox="1"/>
            <p:nvPr/>
          </p:nvSpPr>
          <p:spPr>
            <a:xfrm>
              <a:off x="4673600" y="4999994"/>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11</a:t>
              </a:r>
              <a:endParaRPr b="1" sz="1200">
                <a:solidFill>
                  <a:srgbClr val="006666"/>
                </a:solidFill>
                <a:latin typeface="Times New Roman"/>
                <a:ea typeface="Times New Roman"/>
                <a:cs typeface="Times New Roman"/>
                <a:sym typeface="Times New Roman"/>
              </a:endParaRPr>
            </a:p>
          </p:txBody>
        </p:sp>
        <p:sp>
          <p:nvSpPr>
            <p:cNvPr id="1908" name="Google Shape;1908;p109"/>
            <p:cNvSpPr txBox="1"/>
            <p:nvPr/>
          </p:nvSpPr>
          <p:spPr>
            <a:xfrm>
              <a:off x="5867400" y="3278737"/>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12</a:t>
              </a:r>
              <a:endParaRPr b="1" sz="1200">
                <a:solidFill>
                  <a:srgbClr val="006666"/>
                </a:solidFill>
                <a:latin typeface="Times New Roman"/>
                <a:ea typeface="Times New Roman"/>
                <a:cs typeface="Times New Roman"/>
                <a:sym typeface="Times New Roman"/>
              </a:endParaRPr>
            </a:p>
          </p:txBody>
        </p:sp>
        <p:sp>
          <p:nvSpPr>
            <p:cNvPr id="1909" name="Google Shape;1909;p109"/>
            <p:cNvSpPr txBox="1"/>
            <p:nvPr/>
          </p:nvSpPr>
          <p:spPr>
            <a:xfrm>
              <a:off x="6477000" y="3880372"/>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13</a:t>
              </a:r>
              <a:endParaRPr b="1" sz="1200">
                <a:solidFill>
                  <a:srgbClr val="006666"/>
                </a:solidFill>
                <a:latin typeface="Times New Roman"/>
                <a:ea typeface="Times New Roman"/>
                <a:cs typeface="Times New Roman"/>
                <a:sym typeface="Times New Roman"/>
              </a:endParaRPr>
            </a:p>
          </p:txBody>
        </p:sp>
        <p:sp>
          <p:nvSpPr>
            <p:cNvPr id="1910" name="Google Shape;1910;p109"/>
            <p:cNvSpPr txBox="1"/>
            <p:nvPr/>
          </p:nvSpPr>
          <p:spPr>
            <a:xfrm>
              <a:off x="6032500" y="4672778"/>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14</a:t>
              </a:r>
              <a:endParaRPr b="1" sz="1200">
                <a:solidFill>
                  <a:srgbClr val="006666"/>
                </a:solidFill>
                <a:latin typeface="Times New Roman"/>
                <a:ea typeface="Times New Roman"/>
                <a:cs typeface="Times New Roman"/>
                <a:sym typeface="Times New Roman"/>
              </a:endParaRPr>
            </a:p>
          </p:txBody>
        </p:sp>
        <p:sp>
          <p:nvSpPr>
            <p:cNvPr id="1911" name="Google Shape;1911;p109"/>
            <p:cNvSpPr txBox="1"/>
            <p:nvPr/>
          </p:nvSpPr>
          <p:spPr>
            <a:xfrm>
              <a:off x="6553200" y="5138493"/>
              <a:ext cx="381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6666"/>
                </a:buClr>
                <a:buSzPts val="1200"/>
                <a:buFont typeface="Times New Roman"/>
                <a:buNone/>
              </a:pPr>
              <a:r>
                <a:rPr b="1" lang="en-US" sz="1200">
                  <a:solidFill>
                    <a:srgbClr val="006666"/>
                  </a:solidFill>
                  <a:latin typeface="Times New Roman"/>
                  <a:ea typeface="Times New Roman"/>
                  <a:cs typeface="Times New Roman"/>
                  <a:sym typeface="Times New Roman"/>
                </a:rPr>
                <a:t>15</a:t>
              </a:r>
              <a:endParaRPr b="1" sz="1200">
                <a:solidFill>
                  <a:srgbClr val="006666"/>
                </a:solidFill>
                <a:latin typeface="Times New Roman"/>
                <a:ea typeface="Times New Roman"/>
                <a:cs typeface="Times New Roman"/>
                <a:sym typeface="Times New Roman"/>
              </a:endParaRPr>
            </a:p>
          </p:txBody>
        </p:sp>
        <p:sp>
          <p:nvSpPr>
            <p:cNvPr id="1912" name="Google Shape;1912;p109"/>
            <p:cNvSpPr txBox="1"/>
            <p:nvPr/>
          </p:nvSpPr>
          <p:spPr>
            <a:xfrm>
              <a:off x="3657600" y="228314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0.1</a:t>
              </a:r>
              <a:endParaRPr b="1" sz="1200">
                <a:solidFill>
                  <a:srgbClr val="FF0000"/>
                </a:solidFill>
                <a:latin typeface="Times New Roman"/>
                <a:ea typeface="Times New Roman"/>
                <a:cs typeface="Times New Roman"/>
                <a:sym typeface="Times New Roman"/>
              </a:endParaRPr>
            </a:p>
          </p:txBody>
        </p:sp>
        <p:sp>
          <p:nvSpPr>
            <p:cNvPr id="1913" name="Google Shape;1913;p109"/>
            <p:cNvSpPr txBox="1"/>
            <p:nvPr/>
          </p:nvSpPr>
          <p:spPr>
            <a:xfrm>
              <a:off x="3924300" y="3181597"/>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0.3</a:t>
              </a:r>
              <a:endParaRPr b="1" sz="1200">
                <a:solidFill>
                  <a:srgbClr val="FF0000"/>
                </a:solidFill>
                <a:latin typeface="Times New Roman"/>
                <a:ea typeface="Times New Roman"/>
                <a:cs typeface="Times New Roman"/>
                <a:sym typeface="Times New Roman"/>
              </a:endParaRPr>
            </a:p>
          </p:txBody>
        </p:sp>
        <p:sp>
          <p:nvSpPr>
            <p:cNvPr id="1914" name="Google Shape;1914;p109"/>
            <p:cNvSpPr txBox="1"/>
            <p:nvPr/>
          </p:nvSpPr>
          <p:spPr>
            <a:xfrm>
              <a:off x="3378200" y="4083626"/>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0.6</a:t>
              </a:r>
              <a:endParaRPr b="1" sz="1200">
                <a:solidFill>
                  <a:srgbClr val="FF0000"/>
                </a:solidFill>
                <a:latin typeface="Times New Roman"/>
                <a:ea typeface="Times New Roman"/>
                <a:cs typeface="Times New Roman"/>
                <a:sym typeface="Times New Roman"/>
              </a:endParaRPr>
            </a:p>
          </p:txBody>
        </p:sp>
        <p:sp>
          <p:nvSpPr>
            <p:cNvPr id="1915" name="Google Shape;1915;p109"/>
            <p:cNvSpPr txBox="1"/>
            <p:nvPr/>
          </p:nvSpPr>
          <p:spPr>
            <a:xfrm>
              <a:off x="4334510" y="3765830"/>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0.2</a:t>
              </a:r>
              <a:endParaRPr b="1" sz="1200">
                <a:solidFill>
                  <a:srgbClr val="FF0000"/>
                </a:solidFill>
                <a:latin typeface="Times New Roman"/>
                <a:ea typeface="Times New Roman"/>
                <a:cs typeface="Times New Roman"/>
                <a:sym typeface="Times New Roman"/>
              </a:endParaRPr>
            </a:p>
          </p:txBody>
        </p:sp>
        <p:sp>
          <p:nvSpPr>
            <p:cNvPr id="1916" name="Google Shape;1916;p109"/>
            <p:cNvSpPr txBox="1"/>
            <p:nvPr/>
          </p:nvSpPr>
          <p:spPr>
            <a:xfrm>
              <a:off x="5184140" y="335606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0.3</a:t>
              </a:r>
              <a:endParaRPr b="1" sz="1200">
                <a:solidFill>
                  <a:srgbClr val="FF0000"/>
                </a:solidFill>
                <a:latin typeface="Times New Roman"/>
                <a:ea typeface="Times New Roman"/>
                <a:cs typeface="Times New Roman"/>
                <a:sym typeface="Times New Roman"/>
              </a:endParaRPr>
            </a:p>
          </p:txBody>
        </p:sp>
        <p:sp>
          <p:nvSpPr>
            <p:cNvPr id="1917" name="Google Shape;1917;p109"/>
            <p:cNvSpPr txBox="1"/>
            <p:nvPr/>
          </p:nvSpPr>
          <p:spPr>
            <a:xfrm>
              <a:off x="5435600" y="281967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0.5</a:t>
              </a:r>
              <a:endParaRPr b="1" sz="1200">
                <a:solidFill>
                  <a:srgbClr val="FF0000"/>
                </a:solidFill>
                <a:latin typeface="Times New Roman"/>
                <a:ea typeface="Times New Roman"/>
                <a:cs typeface="Times New Roman"/>
                <a:sym typeface="Times New Roman"/>
              </a:endParaRPr>
            </a:p>
          </p:txBody>
        </p:sp>
        <p:sp>
          <p:nvSpPr>
            <p:cNvPr id="1918" name="Google Shape;1918;p109"/>
            <p:cNvSpPr txBox="1"/>
            <p:nvPr/>
          </p:nvSpPr>
          <p:spPr>
            <a:xfrm>
              <a:off x="4806950" y="386011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0.1</a:t>
              </a:r>
              <a:endParaRPr b="1" sz="1200">
                <a:solidFill>
                  <a:srgbClr val="FF0000"/>
                </a:solidFill>
                <a:latin typeface="Times New Roman"/>
                <a:ea typeface="Times New Roman"/>
                <a:cs typeface="Times New Roman"/>
                <a:sym typeface="Times New Roman"/>
              </a:endParaRPr>
            </a:p>
          </p:txBody>
        </p:sp>
        <p:sp>
          <p:nvSpPr>
            <p:cNvPr id="1919" name="Google Shape;1919;p109"/>
            <p:cNvSpPr txBox="1"/>
            <p:nvPr/>
          </p:nvSpPr>
          <p:spPr>
            <a:xfrm>
              <a:off x="5035550" y="4053837"/>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0.7</a:t>
              </a:r>
              <a:endParaRPr b="1" sz="1200">
                <a:solidFill>
                  <a:srgbClr val="FF0000"/>
                </a:solidFill>
                <a:latin typeface="Times New Roman"/>
                <a:ea typeface="Times New Roman"/>
                <a:cs typeface="Times New Roman"/>
                <a:sym typeface="Times New Roman"/>
              </a:endParaRPr>
            </a:p>
          </p:txBody>
        </p:sp>
        <p:sp>
          <p:nvSpPr>
            <p:cNvPr id="1920" name="Google Shape;1920;p109"/>
            <p:cNvSpPr txBox="1"/>
            <p:nvPr/>
          </p:nvSpPr>
          <p:spPr>
            <a:xfrm>
              <a:off x="5264150" y="4702973"/>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200"/>
                <a:buFont typeface="Times New Roman"/>
                <a:buNone/>
              </a:pPr>
              <a:r>
                <a:rPr b="1" lang="en-US" sz="1200">
                  <a:solidFill>
                    <a:srgbClr val="FF0000"/>
                  </a:solidFill>
                  <a:latin typeface="Times New Roman"/>
                  <a:ea typeface="Times New Roman"/>
                  <a:cs typeface="Times New Roman"/>
                  <a:sym typeface="Times New Roman"/>
                </a:rPr>
                <a:t>0.2</a:t>
              </a:r>
              <a:endParaRPr b="1" sz="1200">
                <a:solidFill>
                  <a:srgbClr val="FF0000"/>
                </a:solidFill>
                <a:latin typeface="Times New Roman"/>
                <a:ea typeface="Times New Roman"/>
                <a:cs typeface="Times New Roman"/>
                <a:sym typeface="Times New Roman"/>
              </a:endParaRPr>
            </a:p>
          </p:txBody>
        </p:sp>
      </p:grpSp>
      <p:cxnSp>
        <p:nvCxnSpPr>
          <p:cNvPr id="1921" name="Google Shape;1921;p10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22" name="Google Shape;1922;p109"/>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3" name="Google Shape;1923;p10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
        <p:nvSpPr>
          <p:cNvPr id="1924" name="Google Shape;1924;p109"/>
          <p:cNvSpPr/>
          <p:nvPr/>
        </p:nvSpPr>
        <p:spPr>
          <a:xfrm rot="-1682112">
            <a:off x="6456394" y="1688686"/>
            <a:ext cx="3722416" cy="2183260"/>
          </a:xfrm>
          <a:prstGeom prst="ellipse">
            <a:avLst/>
          </a:prstGeom>
          <a:no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cxnSp>
        <p:nvCxnSpPr>
          <p:cNvPr id="228" name="Google Shape;228;p1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29" name="Google Shape;229;p11"/>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30" name="Google Shape;230;p11"/>
          <p:cNvSpPr txBox="1"/>
          <p:nvPr/>
        </p:nvSpPr>
        <p:spPr>
          <a:xfrm>
            <a:off x="761009" y="2074458"/>
            <a:ext cx="10880531"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00B0F0"/>
              </a:buClr>
              <a:buSzPts val="2200"/>
              <a:buFont typeface="Arial"/>
              <a:buChar char="•"/>
            </a:pPr>
            <a:r>
              <a:rPr b="1" lang="en-US" sz="2200">
                <a:solidFill>
                  <a:srgbClr val="00B0F0"/>
                </a:solidFill>
                <a:latin typeface="Arial"/>
                <a:ea typeface="Arial"/>
                <a:cs typeface="Arial"/>
                <a:sym typeface="Arial"/>
              </a:rPr>
              <a:t>DATA   ANALYTICS  </a:t>
            </a:r>
            <a:r>
              <a:rPr b="1" lang="en-US" sz="2200">
                <a:solidFill>
                  <a:srgbClr val="3F3F3F"/>
                </a:solidFill>
                <a:latin typeface="Arial"/>
                <a:ea typeface="Arial"/>
                <a:cs typeface="Arial"/>
                <a:sym typeface="Arial"/>
              </a:rPr>
              <a:t>VS.   </a:t>
            </a:r>
            <a:r>
              <a:rPr b="1" lang="en-US" sz="2200">
                <a:solidFill>
                  <a:srgbClr val="00B0F0"/>
                </a:solidFill>
                <a:latin typeface="Arial"/>
                <a:ea typeface="Arial"/>
                <a:cs typeface="Arial"/>
                <a:sym typeface="Arial"/>
              </a:rPr>
              <a:t>DATA  ANALYSIS </a:t>
            </a:r>
            <a:endParaRPr b="1" sz="2200">
              <a:solidFill>
                <a:srgbClr val="00B0F0"/>
              </a:solidFill>
              <a:latin typeface="Arial"/>
              <a:ea typeface="Arial"/>
              <a:cs typeface="Arial"/>
              <a:sym typeface="Arial"/>
            </a:endParaRPr>
          </a:p>
        </p:txBody>
      </p:sp>
      <p:sp>
        <p:nvSpPr>
          <p:cNvPr id="231" name="Google Shape;231;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32" name="Google Shape;232;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3" name="Google Shape;233;p11"/>
          <p:cNvPicPr preferRelativeResize="0"/>
          <p:nvPr/>
        </p:nvPicPr>
        <p:blipFill rotWithShape="1">
          <a:blip r:embed="rId3">
            <a:alphaModFix/>
          </a:blip>
          <a:srcRect b="0" l="0" r="0" t="0"/>
          <a:stretch/>
        </p:blipFill>
        <p:spPr>
          <a:xfrm>
            <a:off x="4172339" y="2729503"/>
            <a:ext cx="3847319" cy="3498318"/>
          </a:xfrm>
          <a:prstGeom prst="rect">
            <a:avLst/>
          </a:prstGeom>
          <a:noFill/>
          <a:ln>
            <a:noFill/>
          </a:ln>
        </p:spPr>
      </p:pic>
      <p:sp>
        <p:nvSpPr>
          <p:cNvPr id="234" name="Google Shape;234;p1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1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930" name="Google Shape;1930;p1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1" name="Google Shape;1931;p11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32" name="Google Shape;1932;p110"/>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33" name="Google Shape;1933;p110"/>
          <p:cNvSpPr txBox="1"/>
          <p:nvPr/>
        </p:nvSpPr>
        <p:spPr>
          <a:xfrm>
            <a:off x="567519" y="2364920"/>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GRAPH CUT</a:t>
            </a:r>
            <a:endParaRPr sz="1800">
              <a:solidFill>
                <a:srgbClr val="FF0000"/>
              </a:solidFill>
              <a:latin typeface="Times New Roman"/>
              <a:ea typeface="Times New Roman"/>
              <a:cs typeface="Times New Roman"/>
              <a:sym typeface="Times New Roman"/>
            </a:endParaRPr>
          </a:p>
        </p:txBody>
      </p:sp>
      <p:sp>
        <p:nvSpPr>
          <p:cNvPr id="1934" name="Google Shape;1934;p110"/>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935" name="Google Shape;1935;p110"/>
          <p:cNvSpPr txBox="1"/>
          <p:nvPr/>
        </p:nvSpPr>
        <p:spPr>
          <a:xfrm>
            <a:off x="567519" y="2876744"/>
            <a:ext cx="7315200" cy="3683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ourier New"/>
              <a:buChar char="o"/>
            </a:pPr>
            <a:r>
              <a:rPr b="1" lang="en-US" sz="1800">
                <a:solidFill>
                  <a:schemeClr val="dk1"/>
                </a:solidFill>
                <a:latin typeface="Times New Roman"/>
                <a:ea typeface="Times New Roman"/>
                <a:cs typeface="Times New Roman"/>
                <a:sym typeface="Times New Roman"/>
              </a:rPr>
              <a:t>MINIMUM k-CUT</a:t>
            </a:r>
            <a:endParaRPr sz="1800">
              <a:solidFill>
                <a:schemeClr val="dk1"/>
              </a:solidFill>
              <a:latin typeface="Times New Roman"/>
              <a:ea typeface="Times New Roman"/>
              <a:cs typeface="Times New Roman"/>
              <a:sym typeface="Times New Roman"/>
            </a:endParaRPr>
          </a:p>
        </p:txBody>
      </p:sp>
      <p:sp>
        <p:nvSpPr>
          <p:cNvPr id="1936" name="Google Shape;1936;p110"/>
          <p:cNvSpPr txBox="1"/>
          <p:nvPr/>
        </p:nvSpPr>
        <p:spPr>
          <a:xfrm>
            <a:off x="667933" y="3344594"/>
            <a:ext cx="818117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F3F3F"/>
              </a:buClr>
              <a:buSzPts val="2400"/>
              <a:buFont typeface="Arial"/>
              <a:buNone/>
            </a:pPr>
            <a:r>
              <a:rPr lang="en-US" sz="2400">
                <a:solidFill>
                  <a:srgbClr val="3F3F3F"/>
                </a:solidFill>
                <a:latin typeface="Arial"/>
                <a:ea typeface="Arial"/>
                <a:cs typeface="Arial"/>
                <a:sym typeface="Arial"/>
              </a:rPr>
              <a:t>Gọi U = {V</a:t>
            </a:r>
            <a:r>
              <a:rPr baseline="-25000" lang="en-US" sz="2400">
                <a:solidFill>
                  <a:srgbClr val="3F3F3F"/>
                </a:solidFill>
                <a:latin typeface="Arial"/>
                <a:ea typeface="Arial"/>
                <a:cs typeface="Arial"/>
                <a:sym typeface="Arial"/>
              </a:rPr>
              <a:t>1</a:t>
            </a:r>
            <a:r>
              <a:rPr lang="en-US" sz="2400">
                <a:solidFill>
                  <a:srgbClr val="3F3F3F"/>
                </a:solidFill>
                <a:latin typeface="Arial"/>
                <a:ea typeface="Arial"/>
                <a:cs typeface="Arial"/>
                <a:sym typeface="Arial"/>
              </a:rPr>
              <a:t>, V</a:t>
            </a:r>
            <a:r>
              <a:rPr baseline="-25000" lang="en-US" sz="2400">
                <a:solidFill>
                  <a:srgbClr val="3F3F3F"/>
                </a:solidFill>
                <a:latin typeface="Arial"/>
                <a:ea typeface="Arial"/>
                <a:cs typeface="Arial"/>
                <a:sym typeface="Arial"/>
              </a:rPr>
              <a:t>2</a:t>
            </a:r>
            <a:r>
              <a:rPr lang="en-US" sz="2400">
                <a:solidFill>
                  <a:srgbClr val="3F3F3F"/>
                </a:solidFill>
                <a:latin typeface="Arial"/>
                <a:ea typeface="Arial"/>
                <a:cs typeface="Arial"/>
                <a:sym typeface="Arial"/>
              </a:rPr>
              <a:t>, …., V</a:t>
            </a:r>
            <a:r>
              <a:rPr baseline="-25000" lang="en-US" sz="2400">
                <a:solidFill>
                  <a:srgbClr val="3F3F3F"/>
                </a:solidFill>
                <a:latin typeface="Arial"/>
                <a:ea typeface="Arial"/>
                <a:cs typeface="Arial"/>
                <a:sym typeface="Arial"/>
              </a:rPr>
              <a:t>k</a:t>
            </a:r>
            <a:r>
              <a:rPr lang="en-US" sz="2400">
                <a:solidFill>
                  <a:srgbClr val="3F3F3F"/>
                </a:solidFill>
                <a:latin typeface="Arial"/>
                <a:ea typeface="Arial"/>
                <a:cs typeface="Arial"/>
                <a:sym typeface="Arial"/>
              </a:rPr>
              <a:t>} là một phân hoạch đồ thị G(V, E) thành k cụm. Tìm phân hoạch U* sao cho k-Cut (U) đạt Min </a:t>
            </a:r>
            <a:endParaRPr/>
          </a:p>
        </p:txBody>
      </p:sp>
      <p:pic>
        <p:nvPicPr>
          <p:cNvPr id="1937" name="Google Shape;1937;p110"/>
          <p:cNvPicPr preferRelativeResize="0"/>
          <p:nvPr/>
        </p:nvPicPr>
        <p:blipFill rotWithShape="1">
          <a:blip r:embed="rId3">
            <a:alphaModFix/>
          </a:blip>
          <a:srcRect b="0" l="0" r="0" t="0"/>
          <a:stretch/>
        </p:blipFill>
        <p:spPr>
          <a:xfrm>
            <a:off x="3408675" y="4629752"/>
            <a:ext cx="6017274" cy="1396105"/>
          </a:xfrm>
          <a:prstGeom prst="rect">
            <a:avLst/>
          </a:prstGeom>
          <a:noFill/>
          <a:ln>
            <a:noFill/>
          </a:ln>
        </p:spPr>
      </p:pic>
      <p:cxnSp>
        <p:nvCxnSpPr>
          <p:cNvPr id="1938" name="Google Shape;1938;p11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39" name="Google Shape;1939;p110"/>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0" name="Google Shape;1940;p11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1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946" name="Google Shape;1946;p1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7" name="Google Shape;1947;p11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48" name="Google Shape;1948;p111"/>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49" name="Google Shape;1949;p111"/>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950" name="Google Shape;1950;p111"/>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EDGE BETWEENNESS</a:t>
            </a:r>
            <a:endParaRPr sz="1800">
              <a:solidFill>
                <a:srgbClr val="FF0000"/>
              </a:solidFill>
              <a:latin typeface="Times New Roman"/>
              <a:ea typeface="Times New Roman"/>
              <a:cs typeface="Times New Roman"/>
              <a:sym typeface="Times New Roman"/>
            </a:endParaRPr>
          </a:p>
        </p:txBody>
      </p:sp>
      <p:sp>
        <p:nvSpPr>
          <p:cNvPr id="1951" name="Google Shape;1951;p111"/>
          <p:cNvSpPr txBox="1"/>
          <p:nvPr/>
        </p:nvSpPr>
        <p:spPr>
          <a:xfrm>
            <a:off x="1079817" y="2823619"/>
            <a:ext cx="7315200"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Với mỗi cặp đỉnh, tìm đường đi ngắn nhất giữa chúng</a:t>
            </a:r>
            <a:endParaRPr sz="2000">
              <a:solidFill>
                <a:srgbClr val="3F3F3F"/>
              </a:solidFill>
              <a:latin typeface="Arial"/>
              <a:ea typeface="Arial"/>
              <a:cs typeface="Arial"/>
              <a:sym typeface="Arial"/>
            </a:endParaRPr>
          </a:p>
        </p:txBody>
      </p:sp>
      <p:pic>
        <p:nvPicPr>
          <p:cNvPr id="1952" name="Google Shape;1952;p111"/>
          <p:cNvPicPr preferRelativeResize="0"/>
          <p:nvPr/>
        </p:nvPicPr>
        <p:blipFill rotWithShape="1">
          <a:blip r:embed="rId3">
            <a:alphaModFix/>
          </a:blip>
          <a:srcRect b="0" l="0" r="0" t="0"/>
          <a:stretch/>
        </p:blipFill>
        <p:spPr>
          <a:xfrm>
            <a:off x="8419320" y="2268246"/>
            <a:ext cx="2962275" cy="2722563"/>
          </a:xfrm>
          <a:prstGeom prst="rect">
            <a:avLst/>
          </a:prstGeom>
          <a:noFill/>
          <a:ln>
            <a:noFill/>
          </a:ln>
        </p:spPr>
      </p:pic>
      <p:sp>
        <p:nvSpPr>
          <p:cNvPr id="1953" name="Google Shape;1953;p111"/>
          <p:cNvSpPr txBox="1"/>
          <p:nvPr/>
        </p:nvSpPr>
        <p:spPr>
          <a:xfrm>
            <a:off x="1079818" y="3342732"/>
            <a:ext cx="6344564"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Với mỗi cạnh E</a:t>
            </a:r>
            <a:r>
              <a:rPr baseline="-25000" lang="en-US" sz="2000">
                <a:solidFill>
                  <a:srgbClr val="3F3F3F"/>
                </a:solidFill>
                <a:latin typeface="Arial"/>
                <a:ea typeface="Arial"/>
                <a:cs typeface="Arial"/>
                <a:sym typeface="Arial"/>
              </a:rPr>
              <a:t>i</a:t>
            </a:r>
            <a:r>
              <a:rPr lang="en-US" sz="2000">
                <a:solidFill>
                  <a:srgbClr val="3F3F3F"/>
                </a:solidFill>
                <a:latin typeface="Arial"/>
                <a:ea typeface="Arial"/>
                <a:cs typeface="Arial"/>
                <a:sym typeface="Arial"/>
              </a:rPr>
              <a:t> gọi d</a:t>
            </a:r>
            <a:r>
              <a:rPr baseline="-25000" lang="en-US" sz="2000">
                <a:solidFill>
                  <a:srgbClr val="3F3F3F"/>
                </a:solidFill>
                <a:latin typeface="Arial"/>
                <a:ea typeface="Arial"/>
                <a:cs typeface="Arial"/>
                <a:sym typeface="Arial"/>
              </a:rPr>
              <a:t>i</a:t>
            </a:r>
            <a:r>
              <a:rPr lang="en-US" sz="2000">
                <a:solidFill>
                  <a:srgbClr val="3F3F3F"/>
                </a:solidFill>
                <a:latin typeface="Arial"/>
                <a:ea typeface="Arial"/>
                <a:cs typeface="Arial"/>
                <a:sym typeface="Arial"/>
              </a:rPr>
              <a:t> là số đường đi ngắn nhất đi qua cạnh đó</a:t>
            </a:r>
            <a:endParaRPr sz="2000">
              <a:solidFill>
                <a:srgbClr val="3F3F3F"/>
              </a:solidFill>
              <a:latin typeface="Arial"/>
              <a:ea typeface="Arial"/>
              <a:cs typeface="Arial"/>
              <a:sym typeface="Arial"/>
            </a:endParaRPr>
          </a:p>
        </p:txBody>
      </p:sp>
      <p:sp>
        <p:nvSpPr>
          <p:cNvPr id="1954" name="Google Shape;1954;p111"/>
          <p:cNvSpPr txBox="1"/>
          <p:nvPr/>
        </p:nvSpPr>
        <p:spPr>
          <a:xfrm>
            <a:off x="1067116" y="4420573"/>
            <a:ext cx="6913956"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000"/>
              <a:buFont typeface="Courier New"/>
              <a:buChar char="o"/>
            </a:pPr>
            <a:r>
              <a:rPr b="1" lang="en-US" sz="2000">
                <a:solidFill>
                  <a:srgbClr val="3F3F3F"/>
                </a:solidFill>
                <a:latin typeface="Arial"/>
                <a:ea typeface="Arial"/>
                <a:cs typeface="Arial"/>
                <a:sym typeface="Arial"/>
              </a:rPr>
              <a:t>d</a:t>
            </a:r>
            <a:r>
              <a:rPr b="1" baseline="-25000" lang="en-US" sz="2000">
                <a:solidFill>
                  <a:srgbClr val="3F3F3F"/>
                </a:solidFill>
                <a:latin typeface="Arial"/>
                <a:ea typeface="Arial"/>
                <a:cs typeface="Arial"/>
                <a:sym typeface="Arial"/>
              </a:rPr>
              <a:t>i</a:t>
            </a:r>
            <a:r>
              <a:rPr b="1" lang="en-US" sz="2000">
                <a:solidFill>
                  <a:srgbClr val="3F3F3F"/>
                </a:solidFill>
                <a:latin typeface="Arial"/>
                <a:ea typeface="Arial"/>
                <a:cs typeface="Arial"/>
                <a:sym typeface="Arial"/>
              </a:rPr>
              <a:t> được gọi là Edge Betweenness của cạnh E</a:t>
            </a:r>
            <a:r>
              <a:rPr b="1" baseline="-25000" lang="en-US" sz="2000">
                <a:solidFill>
                  <a:srgbClr val="3F3F3F"/>
                </a:solidFill>
                <a:latin typeface="Arial"/>
                <a:ea typeface="Arial"/>
                <a:cs typeface="Arial"/>
                <a:sym typeface="Arial"/>
              </a:rPr>
              <a:t>i</a:t>
            </a:r>
            <a:endParaRPr b="1" sz="2000">
              <a:solidFill>
                <a:srgbClr val="3F3F3F"/>
              </a:solidFill>
              <a:latin typeface="Arial"/>
              <a:ea typeface="Arial"/>
              <a:cs typeface="Arial"/>
              <a:sym typeface="Arial"/>
            </a:endParaRPr>
          </a:p>
        </p:txBody>
      </p:sp>
      <p:sp>
        <p:nvSpPr>
          <p:cNvPr id="1955" name="Google Shape;1955;p111"/>
          <p:cNvSpPr txBox="1"/>
          <p:nvPr/>
        </p:nvSpPr>
        <p:spPr>
          <a:xfrm>
            <a:off x="1079817" y="4905367"/>
            <a:ext cx="7068843"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000"/>
              <a:buFont typeface="Courier New"/>
              <a:buChar char="o"/>
            </a:pPr>
            <a:r>
              <a:rPr b="1" lang="en-US" sz="2000">
                <a:solidFill>
                  <a:srgbClr val="3F3F3F"/>
                </a:solidFill>
                <a:latin typeface="Arial"/>
                <a:ea typeface="Arial"/>
                <a:cs typeface="Arial"/>
                <a:sym typeface="Arial"/>
              </a:rPr>
              <a:t>Cạnh có Betweenness score càng lớn thì càng nhiều khả năng nó là cầu nối giữa các cụm.</a:t>
            </a:r>
            <a:endParaRPr/>
          </a:p>
        </p:txBody>
      </p:sp>
      <p:cxnSp>
        <p:nvCxnSpPr>
          <p:cNvPr id="1956" name="Google Shape;1956;p11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57" name="Google Shape;1957;p111"/>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8" name="Google Shape;1958;p11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1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964" name="Google Shape;1964;p1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5" name="Google Shape;1965;p11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66" name="Google Shape;1966;p112"/>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67" name="Google Shape;1967;p112"/>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968" name="Google Shape;1968;p112"/>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EDGE BETWEENNESS</a:t>
            </a:r>
            <a:endParaRPr sz="1800">
              <a:solidFill>
                <a:srgbClr val="FF0000"/>
              </a:solidFill>
              <a:latin typeface="Times New Roman"/>
              <a:ea typeface="Times New Roman"/>
              <a:cs typeface="Times New Roman"/>
              <a:sym typeface="Times New Roman"/>
            </a:endParaRPr>
          </a:p>
        </p:txBody>
      </p:sp>
      <p:pic>
        <p:nvPicPr>
          <p:cNvPr id="1969" name="Google Shape;1969;p112"/>
          <p:cNvPicPr preferRelativeResize="0"/>
          <p:nvPr/>
        </p:nvPicPr>
        <p:blipFill rotWithShape="1">
          <a:blip r:embed="rId3">
            <a:alphaModFix/>
          </a:blip>
          <a:srcRect b="0" l="0" r="0" t="0"/>
          <a:stretch/>
        </p:blipFill>
        <p:spPr>
          <a:xfrm>
            <a:off x="8029545" y="2196631"/>
            <a:ext cx="3182938" cy="2947987"/>
          </a:xfrm>
          <a:prstGeom prst="rect">
            <a:avLst/>
          </a:prstGeom>
          <a:noFill/>
          <a:ln>
            <a:noFill/>
          </a:ln>
        </p:spPr>
      </p:pic>
      <p:sp>
        <p:nvSpPr>
          <p:cNvPr id="1970" name="Google Shape;1970;p112"/>
          <p:cNvSpPr txBox="1"/>
          <p:nvPr/>
        </p:nvSpPr>
        <p:spPr>
          <a:xfrm>
            <a:off x="715510" y="3501820"/>
            <a:ext cx="7036417" cy="2400657"/>
          </a:xfrm>
          <a:prstGeom prst="rect">
            <a:avLst/>
          </a:prstGeom>
          <a:no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3F3F3F"/>
              </a:buClr>
              <a:buSzPts val="1800"/>
              <a:buFont typeface="Arial"/>
              <a:buAutoNum type="arabicPeriod"/>
            </a:pPr>
            <a:r>
              <a:rPr b="1" lang="en-US" sz="1800">
                <a:solidFill>
                  <a:srgbClr val="3F3F3F"/>
                </a:solidFill>
                <a:latin typeface="Arial"/>
                <a:ea typeface="Arial"/>
                <a:cs typeface="Arial"/>
                <a:sym typeface="Arial"/>
              </a:rPr>
              <a:t>Tính Betweenness Score cho tất cả các cạnh của đồ thị</a:t>
            </a:r>
            <a:endParaRPr b="1" sz="1800">
              <a:solidFill>
                <a:srgbClr val="3F3F3F"/>
              </a:solidFill>
              <a:latin typeface="Arial"/>
              <a:ea typeface="Arial"/>
              <a:cs typeface="Arial"/>
              <a:sym typeface="Arial"/>
            </a:endParaRPr>
          </a:p>
          <a:p>
            <a:pPr indent="-342900" lvl="0" marL="342900" marR="0" rtl="0" algn="l">
              <a:lnSpc>
                <a:spcPct val="150000"/>
              </a:lnSpc>
              <a:spcBef>
                <a:spcPts val="600"/>
              </a:spcBef>
              <a:spcAft>
                <a:spcPts val="0"/>
              </a:spcAft>
              <a:buClr>
                <a:srgbClr val="3F3F3F"/>
              </a:buClr>
              <a:buSzPts val="1800"/>
              <a:buFont typeface="Arial"/>
              <a:buAutoNum type="arabicPeriod"/>
            </a:pPr>
            <a:r>
              <a:rPr b="1" lang="en-US" sz="1800">
                <a:solidFill>
                  <a:srgbClr val="3F3F3F"/>
                </a:solidFill>
                <a:latin typeface="Arial"/>
                <a:ea typeface="Arial"/>
                <a:cs typeface="Arial"/>
                <a:sym typeface="Arial"/>
              </a:rPr>
              <a:t>Tìm cạnh có Betweenness Score lớn nhất và loại bỏ nó khỏi đồ thị.</a:t>
            </a:r>
            <a:endParaRPr/>
          </a:p>
          <a:p>
            <a:pPr indent="-342900" lvl="0" marL="342900" marR="0" rtl="0" algn="l">
              <a:lnSpc>
                <a:spcPct val="150000"/>
              </a:lnSpc>
              <a:spcBef>
                <a:spcPts val="600"/>
              </a:spcBef>
              <a:spcAft>
                <a:spcPts val="0"/>
              </a:spcAft>
              <a:buClr>
                <a:srgbClr val="3F3F3F"/>
              </a:buClr>
              <a:buSzPts val="1800"/>
              <a:buFont typeface="Arial"/>
              <a:buAutoNum type="arabicPeriod"/>
            </a:pPr>
            <a:r>
              <a:rPr b="1" lang="en-US" sz="1800">
                <a:solidFill>
                  <a:srgbClr val="3F3F3F"/>
                </a:solidFill>
                <a:latin typeface="Arial"/>
                <a:ea typeface="Arial"/>
                <a:cs typeface="Arial"/>
                <a:sym typeface="Arial"/>
              </a:rPr>
              <a:t>Tính toán lại Betweenness Score cho các cạnh còn lại.</a:t>
            </a:r>
            <a:endParaRPr/>
          </a:p>
          <a:p>
            <a:pPr indent="-342900" lvl="0" marL="342900" marR="0" rtl="0" algn="l">
              <a:lnSpc>
                <a:spcPct val="150000"/>
              </a:lnSpc>
              <a:spcBef>
                <a:spcPts val="600"/>
              </a:spcBef>
              <a:spcAft>
                <a:spcPts val="0"/>
              </a:spcAft>
              <a:buClr>
                <a:srgbClr val="3F3F3F"/>
              </a:buClr>
              <a:buSzPts val="1800"/>
              <a:buFont typeface="Arial"/>
              <a:buAutoNum type="arabicPeriod"/>
            </a:pPr>
            <a:r>
              <a:rPr b="1" lang="en-US" sz="1800">
                <a:solidFill>
                  <a:srgbClr val="3F3F3F"/>
                </a:solidFill>
                <a:latin typeface="Arial"/>
                <a:ea typeface="Arial"/>
                <a:cs typeface="Arial"/>
                <a:sym typeface="Arial"/>
              </a:rPr>
              <a:t>Lặp lại Bước 2 cho tới khi không tồn tại cạnh nào.</a:t>
            </a:r>
            <a:endParaRPr/>
          </a:p>
        </p:txBody>
      </p:sp>
      <p:sp>
        <p:nvSpPr>
          <p:cNvPr id="1971" name="Google Shape;1971;p112"/>
          <p:cNvSpPr txBox="1"/>
          <p:nvPr/>
        </p:nvSpPr>
        <p:spPr>
          <a:xfrm>
            <a:off x="567518" y="2826204"/>
            <a:ext cx="5180012" cy="369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6666"/>
              </a:buClr>
              <a:buSzPts val="1800"/>
              <a:buFont typeface="Courier New"/>
              <a:buChar char="o"/>
            </a:pPr>
            <a:r>
              <a:rPr b="1" lang="en-US" sz="1800">
                <a:solidFill>
                  <a:srgbClr val="006666"/>
                </a:solidFill>
                <a:latin typeface="Times New Roman"/>
                <a:ea typeface="Times New Roman"/>
                <a:cs typeface="Times New Roman"/>
                <a:sym typeface="Times New Roman"/>
              </a:rPr>
              <a:t>Thuật toán: (Given Newman)</a:t>
            </a:r>
            <a:endParaRPr/>
          </a:p>
        </p:txBody>
      </p:sp>
      <p:cxnSp>
        <p:nvCxnSpPr>
          <p:cNvPr id="1972" name="Google Shape;1972;p11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73" name="Google Shape;1973;p11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4" name="Google Shape;1974;p11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980" name="Google Shape;1980;p1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1" name="Google Shape;1981;p11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82" name="Google Shape;1982;p113"/>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83" name="Google Shape;1983;p113"/>
          <p:cNvSpPr/>
          <p:nvPr/>
        </p:nvSpPr>
        <p:spPr>
          <a:xfrm>
            <a:off x="5290782" y="6952796"/>
            <a:ext cx="1639888"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k-Cut(U) = </a:t>
            </a:r>
            <a:endParaRPr/>
          </a:p>
        </p:txBody>
      </p:sp>
      <p:sp>
        <p:nvSpPr>
          <p:cNvPr id="1984" name="Google Shape;1984;p113"/>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EDGE BETWEENNESS</a:t>
            </a:r>
            <a:endParaRPr sz="1800">
              <a:solidFill>
                <a:srgbClr val="FF0000"/>
              </a:solidFill>
              <a:latin typeface="Times New Roman"/>
              <a:ea typeface="Times New Roman"/>
              <a:cs typeface="Times New Roman"/>
              <a:sym typeface="Times New Roman"/>
            </a:endParaRPr>
          </a:p>
        </p:txBody>
      </p:sp>
      <p:sp>
        <p:nvSpPr>
          <p:cNvPr id="1985" name="Google Shape;1985;p113"/>
          <p:cNvSpPr txBox="1"/>
          <p:nvPr/>
        </p:nvSpPr>
        <p:spPr>
          <a:xfrm>
            <a:off x="567518" y="2826204"/>
            <a:ext cx="5180012" cy="369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6666"/>
              </a:buClr>
              <a:buSzPts val="1800"/>
              <a:buFont typeface="Courier New"/>
              <a:buChar char="o"/>
            </a:pPr>
            <a:r>
              <a:rPr b="1" lang="en-US" sz="1800">
                <a:solidFill>
                  <a:srgbClr val="006666"/>
                </a:solidFill>
                <a:latin typeface="Times New Roman"/>
                <a:ea typeface="Times New Roman"/>
                <a:cs typeface="Times New Roman"/>
                <a:sym typeface="Times New Roman"/>
              </a:rPr>
              <a:t>Thuật toán: (Given Newman)</a:t>
            </a:r>
            <a:endParaRPr/>
          </a:p>
        </p:txBody>
      </p:sp>
      <p:sp>
        <p:nvSpPr>
          <p:cNvPr id="1986" name="Google Shape;1986;p113"/>
          <p:cNvSpPr txBox="1"/>
          <p:nvPr/>
        </p:nvSpPr>
        <p:spPr>
          <a:xfrm>
            <a:off x="567518" y="3408801"/>
            <a:ext cx="6829569" cy="263149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6666"/>
              </a:buClr>
              <a:buSzPts val="2200"/>
              <a:buFont typeface="Noto Sans Symbols"/>
              <a:buChar char="▪"/>
            </a:pPr>
            <a:r>
              <a:rPr lang="en-US" sz="2200">
                <a:solidFill>
                  <a:srgbClr val="006666"/>
                </a:solidFill>
                <a:latin typeface="Arial"/>
                <a:ea typeface="Arial"/>
                <a:cs typeface="Arial"/>
                <a:sym typeface="Arial"/>
              </a:rPr>
              <a:t>Mỗi nhóm các đỉnh không liên thông tới phần còn lại của đồ thị được coi là một cụm.</a:t>
            </a:r>
            <a:endParaRPr/>
          </a:p>
          <a:p>
            <a:pPr indent="-342900" lvl="0" marL="342900" marR="0" rtl="0" algn="just">
              <a:lnSpc>
                <a:spcPct val="150000"/>
              </a:lnSpc>
              <a:spcBef>
                <a:spcPts val="0"/>
              </a:spcBef>
              <a:spcAft>
                <a:spcPts val="0"/>
              </a:spcAft>
              <a:buClr>
                <a:srgbClr val="006666"/>
              </a:buClr>
              <a:buSzPts val="2200"/>
              <a:buFont typeface="Noto Sans Symbols"/>
              <a:buChar char="▪"/>
            </a:pPr>
            <a:r>
              <a:rPr lang="en-US" sz="2200">
                <a:solidFill>
                  <a:srgbClr val="006666"/>
                </a:solidFill>
                <a:latin typeface="Arial"/>
                <a:ea typeface="Arial"/>
                <a:cs typeface="Arial"/>
                <a:sym typeface="Arial"/>
              </a:rPr>
              <a:t>Kết quả: tạo ra một dendrogram (cây phân cấp). Xuất phát từ 1 cụm duy nhất cho tới khi mỗi đỉnh là một cụm.</a:t>
            </a:r>
            <a:endParaRPr/>
          </a:p>
        </p:txBody>
      </p:sp>
      <p:pic>
        <p:nvPicPr>
          <p:cNvPr id="1987" name="Google Shape;1987;p113"/>
          <p:cNvPicPr preferRelativeResize="0"/>
          <p:nvPr/>
        </p:nvPicPr>
        <p:blipFill rotWithShape="1">
          <a:blip r:embed="rId3">
            <a:alphaModFix/>
          </a:blip>
          <a:srcRect b="0" l="0" r="0" t="0"/>
          <a:stretch/>
        </p:blipFill>
        <p:spPr>
          <a:xfrm>
            <a:off x="8049024" y="1861931"/>
            <a:ext cx="3182938" cy="2947987"/>
          </a:xfrm>
          <a:prstGeom prst="rect">
            <a:avLst/>
          </a:prstGeom>
          <a:noFill/>
          <a:ln>
            <a:noFill/>
          </a:ln>
        </p:spPr>
      </p:pic>
      <p:cxnSp>
        <p:nvCxnSpPr>
          <p:cNvPr id="1988" name="Google Shape;1988;p11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989" name="Google Shape;1989;p11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0" name="Google Shape;1990;p11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996" name="Google Shape;1996;p1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7" name="Google Shape;1997;p114"/>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998" name="Google Shape;1998;p114"/>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1999" name="Google Shape;1999;p114"/>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EDGE BETWEENNESS</a:t>
            </a:r>
            <a:endParaRPr sz="1800">
              <a:solidFill>
                <a:srgbClr val="FF0000"/>
              </a:solidFill>
              <a:latin typeface="Times New Roman"/>
              <a:ea typeface="Times New Roman"/>
              <a:cs typeface="Times New Roman"/>
              <a:sym typeface="Times New Roman"/>
            </a:endParaRPr>
          </a:p>
        </p:txBody>
      </p:sp>
      <p:sp>
        <p:nvSpPr>
          <p:cNvPr id="2000" name="Google Shape;2000;p114"/>
          <p:cNvSpPr txBox="1"/>
          <p:nvPr/>
        </p:nvSpPr>
        <p:spPr>
          <a:xfrm>
            <a:off x="567518" y="2826204"/>
            <a:ext cx="5180012" cy="369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6666"/>
              </a:buClr>
              <a:buSzPts val="1800"/>
              <a:buFont typeface="Courier New"/>
              <a:buChar char="o"/>
            </a:pPr>
            <a:r>
              <a:rPr b="1" lang="en-US" sz="1800">
                <a:solidFill>
                  <a:srgbClr val="006666"/>
                </a:solidFill>
                <a:latin typeface="Times New Roman"/>
                <a:ea typeface="Times New Roman"/>
                <a:cs typeface="Times New Roman"/>
                <a:sym typeface="Times New Roman"/>
              </a:rPr>
              <a:t>Thuật toán: (Given Newman)</a:t>
            </a:r>
            <a:endParaRPr/>
          </a:p>
        </p:txBody>
      </p:sp>
      <p:pic>
        <p:nvPicPr>
          <p:cNvPr id="2001" name="Google Shape;2001;p114"/>
          <p:cNvPicPr preferRelativeResize="0"/>
          <p:nvPr/>
        </p:nvPicPr>
        <p:blipFill rotWithShape="1">
          <a:blip r:embed="rId3">
            <a:alphaModFix/>
          </a:blip>
          <a:srcRect b="0" l="0" r="0" t="0"/>
          <a:stretch/>
        </p:blipFill>
        <p:spPr>
          <a:xfrm>
            <a:off x="1610643" y="4230255"/>
            <a:ext cx="1868265" cy="1730154"/>
          </a:xfrm>
          <a:prstGeom prst="rect">
            <a:avLst/>
          </a:prstGeom>
          <a:noFill/>
          <a:ln>
            <a:noFill/>
          </a:ln>
        </p:spPr>
      </p:pic>
      <p:pic>
        <p:nvPicPr>
          <p:cNvPr id="2002" name="Google Shape;2002;p114"/>
          <p:cNvPicPr preferRelativeResize="0"/>
          <p:nvPr/>
        </p:nvPicPr>
        <p:blipFill rotWithShape="1">
          <a:blip r:embed="rId4">
            <a:alphaModFix/>
          </a:blip>
          <a:srcRect b="0" l="0" r="0" t="0"/>
          <a:stretch/>
        </p:blipFill>
        <p:spPr>
          <a:xfrm>
            <a:off x="4548274" y="2676906"/>
            <a:ext cx="2278360" cy="2258911"/>
          </a:xfrm>
          <a:prstGeom prst="rect">
            <a:avLst/>
          </a:prstGeom>
          <a:noFill/>
          <a:ln>
            <a:noFill/>
          </a:ln>
        </p:spPr>
      </p:pic>
      <p:pic>
        <p:nvPicPr>
          <p:cNvPr id="2003" name="Google Shape;2003;p114"/>
          <p:cNvPicPr preferRelativeResize="0"/>
          <p:nvPr/>
        </p:nvPicPr>
        <p:blipFill rotWithShape="1">
          <a:blip r:embed="rId5">
            <a:alphaModFix/>
          </a:blip>
          <a:srcRect b="0" l="0" r="0" t="0"/>
          <a:stretch/>
        </p:blipFill>
        <p:spPr>
          <a:xfrm>
            <a:off x="7643592" y="1798650"/>
            <a:ext cx="2122884" cy="2090886"/>
          </a:xfrm>
          <a:prstGeom prst="rect">
            <a:avLst/>
          </a:prstGeom>
          <a:noFill/>
          <a:ln>
            <a:noFill/>
          </a:ln>
        </p:spPr>
      </p:pic>
      <p:cxnSp>
        <p:nvCxnSpPr>
          <p:cNvPr id="2004" name="Google Shape;2004;p114"/>
          <p:cNvCxnSpPr/>
          <p:nvPr/>
        </p:nvCxnSpPr>
        <p:spPr>
          <a:xfrm flipH="1" rot="10800000">
            <a:off x="3157524" y="3818131"/>
            <a:ext cx="7398946" cy="2440103"/>
          </a:xfrm>
          <a:prstGeom prst="straightConnector1">
            <a:avLst/>
          </a:prstGeom>
          <a:noFill/>
          <a:ln cap="flat" cmpd="sng" w="28575">
            <a:solidFill>
              <a:srgbClr val="FF0000"/>
            </a:solidFill>
            <a:prstDash val="solid"/>
            <a:round/>
            <a:headEnd len="sm" w="sm" type="none"/>
            <a:tailEnd len="med" w="med" type="triangle"/>
          </a:ln>
        </p:spPr>
      </p:cxnSp>
      <p:cxnSp>
        <p:nvCxnSpPr>
          <p:cNvPr id="2005" name="Google Shape;2005;p11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06" name="Google Shape;2006;p11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7" name="Google Shape;2007;p11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1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013" name="Google Shape;2013;p1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4" name="Google Shape;2014;p115"/>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2015" name="Google Shape;2015;p115"/>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2016" name="Google Shape;2016;p115"/>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MODULARITY</a:t>
            </a:r>
            <a:endParaRPr sz="1800">
              <a:solidFill>
                <a:srgbClr val="FF0000"/>
              </a:solidFill>
              <a:latin typeface="Times New Roman"/>
              <a:ea typeface="Times New Roman"/>
              <a:cs typeface="Times New Roman"/>
              <a:sym typeface="Times New Roman"/>
            </a:endParaRPr>
          </a:p>
        </p:txBody>
      </p:sp>
      <p:sp>
        <p:nvSpPr>
          <p:cNvPr id="2017" name="Google Shape;2017;p115"/>
          <p:cNvSpPr txBox="1"/>
          <p:nvPr/>
        </p:nvSpPr>
        <p:spPr>
          <a:xfrm>
            <a:off x="3032161" y="2359024"/>
            <a:ext cx="7094538"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Times New Roman"/>
              <a:buNone/>
            </a:pPr>
            <a:r>
              <a:rPr b="1" lang="en-US" sz="1600">
                <a:solidFill>
                  <a:schemeClr val="dk1"/>
                </a:solidFill>
                <a:latin typeface="Times New Roman"/>
                <a:ea typeface="Times New Roman"/>
                <a:cs typeface="Times New Roman"/>
                <a:sym typeface="Times New Roman"/>
              </a:rPr>
              <a:t>Modularity (Kí hiệu: Q) : Đo độ tốt của một phân hoạch (một cách phân cụm)</a:t>
            </a:r>
            <a:endParaRPr/>
          </a:p>
        </p:txBody>
      </p:sp>
      <p:pic>
        <p:nvPicPr>
          <p:cNvPr id="2018" name="Google Shape;2018;p115"/>
          <p:cNvPicPr preferRelativeResize="0"/>
          <p:nvPr/>
        </p:nvPicPr>
        <p:blipFill rotWithShape="1">
          <a:blip r:embed="rId3">
            <a:alphaModFix/>
          </a:blip>
          <a:srcRect b="0" l="0" r="0" t="0"/>
          <a:stretch/>
        </p:blipFill>
        <p:spPr>
          <a:xfrm>
            <a:off x="1343062" y="2974226"/>
            <a:ext cx="5105400" cy="1460500"/>
          </a:xfrm>
          <a:prstGeom prst="rect">
            <a:avLst/>
          </a:prstGeom>
          <a:noFill/>
          <a:ln>
            <a:noFill/>
          </a:ln>
        </p:spPr>
      </p:pic>
      <p:sp>
        <p:nvSpPr>
          <p:cNvPr id="2019" name="Google Shape;2019;p115"/>
          <p:cNvSpPr/>
          <p:nvPr/>
        </p:nvSpPr>
        <p:spPr>
          <a:xfrm>
            <a:off x="1343063" y="4758387"/>
            <a:ext cx="3711575" cy="366712"/>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Q nhận các giá trị trong đoạn [−1, 1]</a:t>
            </a:r>
            <a:endParaRPr/>
          </a:p>
        </p:txBody>
      </p:sp>
      <p:sp>
        <p:nvSpPr>
          <p:cNvPr id="2020" name="Google Shape;2020;p115"/>
          <p:cNvSpPr/>
          <p:nvPr/>
        </p:nvSpPr>
        <p:spPr>
          <a:xfrm>
            <a:off x="1343062" y="5215587"/>
            <a:ext cx="3625850" cy="366712"/>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Q càng lớn, phân hoạch U càng tốt.</a:t>
            </a:r>
            <a:endParaRPr/>
          </a:p>
        </p:txBody>
      </p:sp>
      <p:sp>
        <p:nvSpPr>
          <p:cNvPr id="2021" name="Google Shape;2021;p115"/>
          <p:cNvSpPr/>
          <p:nvPr/>
        </p:nvSpPr>
        <p:spPr>
          <a:xfrm>
            <a:off x="1343062" y="5610875"/>
            <a:ext cx="7024688" cy="366713"/>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rgbClr val="FF0000"/>
              </a:buClr>
              <a:buSzPts val="1800"/>
              <a:buFont typeface="Times New Roman"/>
              <a:buChar char="•"/>
            </a:pPr>
            <a:r>
              <a:rPr lang="en-US" sz="1800">
                <a:solidFill>
                  <a:srgbClr val="FF0000"/>
                </a:solidFill>
                <a:latin typeface="Times New Roman"/>
                <a:ea typeface="Times New Roman"/>
                <a:cs typeface="Times New Roman"/>
                <a:sym typeface="Times New Roman"/>
              </a:rPr>
              <a:t> Có thể tìm một phân hoạch tốt cho mạng bằng cách </a:t>
            </a:r>
            <a:r>
              <a:rPr b="1" lang="en-US" sz="1800">
                <a:solidFill>
                  <a:srgbClr val="FF0000"/>
                </a:solidFill>
                <a:latin typeface="Times New Roman"/>
                <a:ea typeface="Times New Roman"/>
                <a:cs typeface="Times New Roman"/>
                <a:sym typeface="Times New Roman"/>
              </a:rPr>
              <a:t>CỰC ĐẠI HÓA Q</a:t>
            </a:r>
            <a:endParaRPr/>
          </a:p>
        </p:txBody>
      </p:sp>
      <p:pic>
        <p:nvPicPr>
          <p:cNvPr id="2022" name="Google Shape;2022;p115"/>
          <p:cNvPicPr preferRelativeResize="0"/>
          <p:nvPr/>
        </p:nvPicPr>
        <p:blipFill rotWithShape="1">
          <a:blip r:embed="rId4">
            <a:alphaModFix/>
          </a:blip>
          <a:srcRect b="0" l="0" r="0" t="0"/>
          <a:stretch/>
        </p:blipFill>
        <p:spPr>
          <a:xfrm>
            <a:off x="7954520" y="4346234"/>
            <a:ext cx="3433250" cy="686650"/>
          </a:xfrm>
          <a:prstGeom prst="rect">
            <a:avLst/>
          </a:prstGeom>
          <a:noFill/>
          <a:ln cap="flat" cmpd="sng" w="9525">
            <a:solidFill>
              <a:schemeClr val="accent1"/>
            </a:solidFill>
            <a:prstDash val="solid"/>
            <a:round/>
            <a:headEnd len="sm" w="sm" type="none"/>
            <a:tailEnd len="sm" w="sm" type="none"/>
          </a:ln>
        </p:spPr>
      </p:pic>
      <p:pic>
        <p:nvPicPr>
          <p:cNvPr id="2023" name="Google Shape;2023;p115"/>
          <p:cNvPicPr preferRelativeResize="0"/>
          <p:nvPr/>
        </p:nvPicPr>
        <p:blipFill rotWithShape="1">
          <a:blip r:embed="rId5">
            <a:alphaModFix/>
          </a:blip>
          <a:srcRect b="0" l="0" r="0" t="0"/>
          <a:stretch/>
        </p:blipFill>
        <p:spPr>
          <a:xfrm>
            <a:off x="6448462" y="6613525"/>
            <a:ext cx="227013" cy="244475"/>
          </a:xfrm>
          <a:prstGeom prst="rect">
            <a:avLst/>
          </a:prstGeom>
          <a:noFill/>
          <a:ln>
            <a:noFill/>
          </a:ln>
        </p:spPr>
      </p:pic>
      <p:cxnSp>
        <p:nvCxnSpPr>
          <p:cNvPr id="2024" name="Google Shape;2024;p11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25" name="Google Shape;2025;p11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6" name="Google Shape;2026;p11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8"/>
                                        </p:tgtEl>
                                        <p:attrNameLst>
                                          <p:attrName>style.visibility</p:attrName>
                                        </p:attrNameLst>
                                      </p:cBhvr>
                                      <p:to>
                                        <p:strVal val="visible"/>
                                      </p:to>
                                    </p:set>
                                    <p:animEffect filter="fade" transition="in">
                                      <p:cBhvr>
                                        <p:cTn dur="500"/>
                                        <p:tgtEl>
                                          <p:spTgt spid="2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gtEl>
                                        <p:attrNameLst>
                                          <p:attrName>style.visibility</p:attrName>
                                        </p:attrNameLst>
                                      </p:cBhvr>
                                      <p:to>
                                        <p:strVal val="visible"/>
                                      </p:to>
                                    </p:set>
                                    <p:animEffect filter="fade" transition="in">
                                      <p:cBhvr>
                                        <p:cTn dur="500"/>
                                        <p:tgtEl>
                                          <p:spTgt spid="2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0"/>
                                        </p:tgtEl>
                                        <p:attrNameLst>
                                          <p:attrName>style.visibility</p:attrName>
                                        </p:attrNameLst>
                                      </p:cBhvr>
                                      <p:to>
                                        <p:strVal val="visible"/>
                                      </p:to>
                                    </p:set>
                                    <p:animEffect filter="fade" transition="in">
                                      <p:cBhvr>
                                        <p:cTn dur="500"/>
                                        <p:tgtEl>
                                          <p:spTgt spid="2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1"/>
                                        </p:tgtEl>
                                        <p:attrNameLst>
                                          <p:attrName>style.visibility</p:attrName>
                                        </p:attrNameLst>
                                      </p:cBhvr>
                                      <p:to>
                                        <p:strVal val="visible"/>
                                      </p:to>
                                    </p:set>
                                    <p:animEffect filter="fade" transition="in">
                                      <p:cBhvr>
                                        <p:cTn dur="500"/>
                                        <p:tgtEl>
                                          <p:spTgt spid="20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116"/>
          <p:cNvSpPr txBox="1"/>
          <p:nvPr/>
        </p:nvSpPr>
        <p:spPr>
          <a:xfrm>
            <a:off x="525948" y="990600"/>
            <a:ext cx="1388522"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Bài tập: </a:t>
            </a:r>
            <a:endParaRPr/>
          </a:p>
        </p:txBody>
      </p:sp>
      <p:pic>
        <p:nvPicPr>
          <p:cNvPr id="2033" name="Google Shape;2033;p116"/>
          <p:cNvPicPr preferRelativeResize="0"/>
          <p:nvPr/>
        </p:nvPicPr>
        <p:blipFill rotWithShape="1">
          <a:blip r:embed="rId3">
            <a:alphaModFix/>
          </a:blip>
          <a:srcRect b="0" l="0" r="0" t="0"/>
          <a:stretch/>
        </p:blipFill>
        <p:spPr>
          <a:xfrm>
            <a:off x="8237783" y="879463"/>
            <a:ext cx="3611886" cy="1033251"/>
          </a:xfrm>
          <a:prstGeom prst="rect">
            <a:avLst/>
          </a:prstGeom>
          <a:noFill/>
          <a:ln>
            <a:noFill/>
          </a:ln>
        </p:spPr>
      </p:pic>
      <p:sp>
        <p:nvSpPr>
          <p:cNvPr id="2034" name="Google Shape;2034;p116"/>
          <p:cNvSpPr/>
          <p:nvPr/>
        </p:nvSpPr>
        <p:spPr>
          <a:xfrm>
            <a:off x="591911" y="1912714"/>
            <a:ext cx="7412038" cy="461963"/>
          </a:xfrm>
          <a:prstGeom prst="rect">
            <a:avLst/>
          </a:prstGeom>
          <a:noFill/>
          <a:ln>
            <a:noFill/>
          </a:ln>
        </p:spPr>
        <p:txBody>
          <a:bodyPr anchorCtr="0" anchor="ctr" bIns="45700" lIns="91425" spcFirstLastPara="1" rIns="91425" wrap="square" tIns="45700">
            <a:spAutoFit/>
          </a:bodyPr>
          <a:lstStyle/>
          <a:p>
            <a:pPr indent="-152400" lvl="0" marL="0" marR="0" rtl="0" algn="l">
              <a:spcBef>
                <a:spcPts val="0"/>
              </a:spcBef>
              <a:spcAft>
                <a:spcPts val="0"/>
              </a:spcAft>
              <a:buClr>
                <a:srgbClr val="002060"/>
              </a:buClr>
              <a:buSzPts val="2400"/>
              <a:buFont typeface="Times New Roman"/>
              <a:buChar char="•"/>
            </a:pPr>
            <a:r>
              <a:rPr b="1" lang="en-US" sz="2400">
                <a:solidFill>
                  <a:srgbClr val="002060"/>
                </a:solidFill>
                <a:latin typeface="Times New Roman"/>
                <a:ea typeface="Times New Roman"/>
                <a:cs typeface="Times New Roman"/>
                <a:sym typeface="Times New Roman"/>
              </a:rPr>
              <a:t> Cho đồ thị G(V, E) và hai phân hoạch U</a:t>
            </a:r>
            <a:r>
              <a:rPr b="1" baseline="-25000" lang="en-US" sz="2400">
                <a:solidFill>
                  <a:srgbClr val="002060"/>
                </a:solidFill>
                <a:latin typeface="Times New Roman"/>
                <a:ea typeface="Times New Roman"/>
                <a:cs typeface="Times New Roman"/>
                <a:sym typeface="Times New Roman"/>
              </a:rPr>
              <a:t>1</a:t>
            </a:r>
            <a:r>
              <a:rPr b="1" lang="en-US" sz="2400">
                <a:solidFill>
                  <a:srgbClr val="002060"/>
                </a:solidFill>
                <a:latin typeface="Times New Roman"/>
                <a:ea typeface="Times New Roman"/>
                <a:cs typeface="Times New Roman"/>
                <a:sym typeface="Times New Roman"/>
              </a:rPr>
              <a:t>, U</a:t>
            </a:r>
            <a:r>
              <a:rPr b="1" baseline="-25000" lang="en-US" sz="2400">
                <a:solidFill>
                  <a:srgbClr val="002060"/>
                </a:solidFill>
                <a:latin typeface="Times New Roman"/>
                <a:ea typeface="Times New Roman"/>
                <a:cs typeface="Times New Roman"/>
                <a:sym typeface="Times New Roman"/>
              </a:rPr>
              <a:t>2</a:t>
            </a:r>
            <a:r>
              <a:rPr b="1" lang="en-US" sz="2400">
                <a:solidFill>
                  <a:srgbClr val="002060"/>
                </a:solidFill>
                <a:latin typeface="Times New Roman"/>
                <a:ea typeface="Times New Roman"/>
                <a:cs typeface="Times New Roman"/>
                <a:sym typeface="Times New Roman"/>
              </a:rPr>
              <a:t> như sau:</a:t>
            </a:r>
            <a:endParaRPr/>
          </a:p>
        </p:txBody>
      </p:sp>
      <p:sp>
        <p:nvSpPr>
          <p:cNvPr id="2035" name="Google Shape;2035;p116"/>
          <p:cNvSpPr/>
          <p:nvPr/>
        </p:nvSpPr>
        <p:spPr>
          <a:xfrm>
            <a:off x="2514600" y="33528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036" name="Google Shape;2036;p116"/>
          <p:cNvSpPr/>
          <p:nvPr/>
        </p:nvSpPr>
        <p:spPr>
          <a:xfrm>
            <a:off x="3657600" y="309245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037" name="Google Shape;2037;p116"/>
          <p:cNvSpPr/>
          <p:nvPr/>
        </p:nvSpPr>
        <p:spPr>
          <a:xfrm>
            <a:off x="3124200" y="42306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038" name="Google Shape;2038;p116"/>
          <p:cNvSpPr/>
          <p:nvPr/>
        </p:nvSpPr>
        <p:spPr>
          <a:xfrm>
            <a:off x="4876800" y="37195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039" name="Google Shape;2039;p116"/>
          <p:cNvSpPr/>
          <p:nvPr/>
        </p:nvSpPr>
        <p:spPr>
          <a:xfrm>
            <a:off x="5638800" y="29987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040" name="Google Shape;2040;p116"/>
          <p:cNvSpPr/>
          <p:nvPr/>
        </p:nvSpPr>
        <p:spPr>
          <a:xfrm>
            <a:off x="5770563" y="42306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041" name="Google Shape;2041;p116"/>
          <p:cNvCxnSpPr>
            <a:stCxn id="2035" idx="6"/>
            <a:endCxn id="2036" idx="2"/>
          </p:cNvCxnSpPr>
          <p:nvPr/>
        </p:nvCxnSpPr>
        <p:spPr>
          <a:xfrm flipH="1" rot="10800000">
            <a:off x="2819400" y="3244800"/>
            <a:ext cx="838200" cy="260400"/>
          </a:xfrm>
          <a:prstGeom prst="straightConnector1">
            <a:avLst/>
          </a:prstGeom>
          <a:noFill/>
          <a:ln cap="flat" cmpd="sng" w="28575">
            <a:solidFill>
              <a:srgbClr val="002060"/>
            </a:solidFill>
            <a:prstDash val="solid"/>
            <a:round/>
            <a:headEnd len="sm" w="sm" type="none"/>
            <a:tailEnd len="sm" w="sm" type="none"/>
          </a:ln>
        </p:spPr>
      </p:cxnSp>
      <p:cxnSp>
        <p:nvCxnSpPr>
          <p:cNvPr id="2042" name="Google Shape;2042;p116"/>
          <p:cNvCxnSpPr>
            <a:stCxn id="2035" idx="5"/>
            <a:endCxn id="2037" idx="1"/>
          </p:cNvCxnSpPr>
          <p:nvPr/>
        </p:nvCxnSpPr>
        <p:spPr>
          <a:xfrm>
            <a:off x="2774763" y="3612963"/>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043" name="Google Shape;2043;p116"/>
          <p:cNvCxnSpPr>
            <a:stCxn id="2036" idx="4"/>
            <a:endCxn id="2037" idx="7"/>
          </p:cNvCxnSpPr>
          <p:nvPr/>
        </p:nvCxnSpPr>
        <p:spPr>
          <a:xfrm flipH="1">
            <a:off x="3384300" y="3397250"/>
            <a:ext cx="425700" cy="878100"/>
          </a:xfrm>
          <a:prstGeom prst="straightConnector1">
            <a:avLst/>
          </a:prstGeom>
          <a:noFill/>
          <a:ln cap="flat" cmpd="sng" w="28575">
            <a:solidFill>
              <a:srgbClr val="002060"/>
            </a:solidFill>
            <a:prstDash val="solid"/>
            <a:round/>
            <a:headEnd len="sm" w="sm" type="none"/>
            <a:tailEnd len="sm" w="sm" type="none"/>
          </a:ln>
        </p:spPr>
      </p:cxnSp>
      <p:cxnSp>
        <p:nvCxnSpPr>
          <p:cNvPr id="2044" name="Google Shape;2044;p116"/>
          <p:cNvCxnSpPr>
            <a:stCxn id="2036" idx="6"/>
            <a:endCxn id="2038" idx="1"/>
          </p:cNvCxnSpPr>
          <p:nvPr/>
        </p:nvCxnSpPr>
        <p:spPr>
          <a:xfrm>
            <a:off x="3962400" y="3244850"/>
            <a:ext cx="959100" cy="519300"/>
          </a:xfrm>
          <a:prstGeom prst="straightConnector1">
            <a:avLst/>
          </a:prstGeom>
          <a:noFill/>
          <a:ln cap="flat" cmpd="sng" w="28575">
            <a:solidFill>
              <a:srgbClr val="002060"/>
            </a:solidFill>
            <a:prstDash val="solid"/>
            <a:round/>
            <a:headEnd len="sm" w="sm" type="none"/>
            <a:tailEnd len="sm" w="sm" type="none"/>
          </a:ln>
        </p:spPr>
      </p:cxnSp>
      <p:cxnSp>
        <p:nvCxnSpPr>
          <p:cNvPr id="2045" name="Google Shape;2045;p116"/>
          <p:cNvCxnSpPr>
            <a:stCxn id="2038" idx="7"/>
            <a:endCxn id="2039" idx="3"/>
          </p:cNvCxnSpPr>
          <p:nvPr/>
        </p:nvCxnSpPr>
        <p:spPr>
          <a:xfrm flipH="1" rot="10800000">
            <a:off x="5136963" y="3258950"/>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046" name="Google Shape;2046;p116"/>
          <p:cNvCxnSpPr>
            <a:stCxn id="2039" idx="4"/>
            <a:endCxn id="2040" idx="0"/>
          </p:cNvCxnSpPr>
          <p:nvPr/>
        </p:nvCxnSpPr>
        <p:spPr>
          <a:xfrm>
            <a:off x="5791200" y="3303588"/>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047" name="Google Shape;2047;p116"/>
          <p:cNvCxnSpPr>
            <a:stCxn id="2038" idx="5"/>
            <a:endCxn id="2040" idx="2"/>
          </p:cNvCxnSpPr>
          <p:nvPr/>
        </p:nvCxnSpPr>
        <p:spPr>
          <a:xfrm>
            <a:off x="5136963" y="3979676"/>
            <a:ext cx="633600" cy="403500"/>
          </a:xfrm>
          <a:prstGeom prst="straightConnector1">
            <a:avLst/>
          </a:prstGeom>
          <a:noFill/>
          <a:ln cap="flat" cmpd="sng" w="28575">
            <a:solidFill>
              <a:srgbClr val="002060"/>
            </a:solidFill>
            <a:prstDash val="solid"/>
            <a:round/>
            <a:headEnd len="sm" w="sm" type="none"/>
            <a:tailEnd len="sm" w="sm" type="none"/>
          </a:ln>
        </p:spPr>
      </p:cxnSp>
      <p:graphicFrame>
        <p:nvGraphicFramePr>
          <p:cNvPr id="2048" name="Google Shape;2048;p116"/>
          <p:cNvGraphicFramePr/>
          <p:nvPr/>
        </p:nvGraphicFramePr>
        <p:xfrm>
          <a:off x="7668644" y="2588432"/>
          <a:ext cx="3000000" cy="3000000"/>
        </p:xfrm>
        <a:graphic>
          <a:graphicData uri="http://schemas.openxmlformats.org/drawingml/2006/table">
            <a:tbl>
              <a:tblPr bandRow="1" firstRow="1">
                <a:noFill/>
                <a:tableStyleId>{3EB55624-FE38-4814-9D2C-76A2840CF2D2}</a:tableStyleId>
              </a:tblPr>
              <a:tblGrid>
                <a:gridCol w="555625"/>
                <a:gridCol w="5556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bl>
          </a:graphicData>
        </a:graphic>
      </p:graphicFrame>
      <p:graphicFrame>
        <p:nvGraphicFramePr>
          <p:cNvPr id="2049" name="Google Shape;2049;p116"/>
          <p:cNvGraphicFramePr/>
          <p:nvPr/>
        </p:nvGraphicFramePr>
        <p:xfrm>
          <a:off x="9367269" y="2588432"/>
          <a:ext cx="3000000" cy="3000000"/>
        </p:xfrm>
        <a:graphic>
          <a:graphicData uri="http://schemas.openxmlformats.org/drawingml/2006/table">
            <a:tbl>
              <a:tblPr bandRow="1" firstRow="1">
                <a:noFill/>
                <a:tableStyleId>{3EB55624-FE38-4814-9D2C-76A2840CF2D2}</a:tableStyleId>
              </a:tblPr>
              <a:tblGrid>
                <a:gridCol w="555625"/>
                <a:gridCol w="5556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425" marL="91425"/>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425" marL="91425"/>
                </a:tc>
              </a:tr>
            </a:tbl>
          </a:graphicData>
        </a:graphic>
      </p:graphicFrame>
      <p:sp>
        <p:nvSpPr>
          <p:cNvPr id="2050" name="Google Shape;2050;p116"/>
          <p:cNvSpPr/>
          <p:nvPr/>
        </p:nvSpPr>
        <p:spPr>
          <a:xfrm>
            <a:off x="515712" y="5054376"/>
            <a:ext cx="8378825" cy="461962"/>
          </a:xfrm>
          <a:prstGeom prst="rect">
            <a:avLst/>
          </a:prstGeom>
          <a:noFill/>
          <a:ln>
            <a:noFill/>
          </a:ln>
        </p:spPr>
        <p:txBody>
          <a:bodyPr anchorCtr="0" anchor="ctr" bIns="45700" lIns="91425" spcFirstLastPara="1" rIns="91425" wrap="square" tIns="45700">
            <a:spAutoFit/>
          </a:bodyPr>
          <a:lstStyle/>
          <a:p>
            <a:pPr indent="-152400" lvl="0" marL="0" marR="0" rtl="0" algn="l">
              <a:spcBef>
                <a:spcPts val="0"/>
              </a:spcBef>
              <a:spcAft>
                <a:spcPts val="0"/>
              </a:spcAft>
              <a:buClr>
                <a:srgbClr val="002060"/>
              </a:buClr>
              <a:buSzPts val="2400"/>
              <a:buFont typeface="Times New Roman"/>
              <a:buChar char="•"/>
            </a:pPr>
            <a:r>
              <a:rPr b="1" lang="en-US" sz="2400">
                <a:solidFill>
                  <a:srgbClr val="002060"/>
                </a:solidFill>
                <a:latin typeface="Times New Roman"/>
                <a:ea typeface="Times New Roman"/>
                <a:cs typeface="Times New Roman"/>
                <a:sym typeface="Times New Roman"/>
              </a:rPr>
              <a:t> Cho biết phân hoạch nào tốt hơn dựa trên độ đo Modularity !</a:t>
            </a:r>
            <a:endParaRPr/>
          </a:p>
        </p:txBody>
      </p:sp>
      <p:cxnSp>
        <p:nvCxnSpPr>
          <p:cNvPr id="2051" name="Google Shape;2051;p11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52" name="Google Shape;2052;p11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3" name="Google Shape;2053;p11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500"/>
                                        <p:tgtEl>
                                          <p:spTgt spid="2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500"/>
                                        <p:tgtEl>
                                          <p:spTgt spid="2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500"/>
                                        <p:tgtEl>
                                          <p:spTgt spid="2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17"/>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pic>
        <p:nvPicPr>
          <p:cNvPr id="2060" name="Google Shape;2060;p117"/>
          <p:cNvPicPr preferRelativeResize="0"/>
          <p:nvPr/>
        </p:nvPicPr>
        <p:blipFill rotWithShape="1">
          <a:blip r:embed="rId3">
            <a:alphaModFix/>
          </a:blip>
          <a:srcRect b="0" l="0" r="0" t="0"/>
          <a:stretch/>
        </p:blipFill>
        <p:spPr>
          <a:xfrm>
            <a:off x="6624638" y="828675"/>
            <a:ext cx="3205162" cy="915988"/>
          </a:xfrm>
          <a:prstGeom prst="rect">
            <a:avLst/>
          </a:prstGeom>
          <a:noFill/>
          <a:ln>
            <a:noFill/>
          </a:ln>
        </p:spPr>
      </p:pic>
      <p:sp>
        <p:nvSpPr>
          <p:cNvPr id="2061" name="Google Shape;2061;p117"/>
          <p:cNvSpPr/>
          <p:nvPr/>
        </p:nvSpPr>
        <p:spPr>
          <a:xfrm>
            <a:off x="2971800" y="11795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062" name="Google Shape;2062;p117"/>
          <p:cNvSpPr/>
          <p:nvPr/>
        </p:nvSpPr>
        <p:spPr>
          <a:xfrm>
            <a:off x="4114800" y="91916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063" name="Google Shape;2063;p117"/>
          <p:cNvSpPr/>
          <p:nvPr/>
        </p:nvSpPr>
        <p:spPr>
          <a:xfrm>
            <a:off x="3581400" y="20574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064" name="Google Shape;2064;p117"/>
          <p:cNvSpPr/>
          <p:nvPr/>
        </p:nvSpPr>
        <p:spPr>
          <a:xfrm>
            <a:off x="5334000" y="154622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065" name="Google Shape;2065;p117"/>
          <p:cNvSpPr/>
          <p:nvPr/>
        </p:nvSpPr>
        <p:spPr>
          <a:xfrm>
            <a:off x="6096000" y="8255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066" name="Google Shape;2066;p117"/>
          <p:cNvSpPr/>
          <p:nvPr/>
        </p:nvSpPr>
        <p:spPr>
          <a:xfrm>
            <a:off x="6227763" y="20574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067" name="Google Shape;2067;p117"/>
          <p:cNvCxnSpPr>
            <a:stCxn id="2061" idx="6"/>
            <a:endCxn id="2062" idx="2"/>
          </p:cNvCxnSpPr>
          <p:nvPr/>
        </p:nvCxnSpPr>
        <p:spPr>
          <a:xfrm flipH="1" rot="10800000">
            <a:off x="3276600" y="1071513"/>
            <a:ext cx="838200" cy="260400"/>
          </a:xfrm>
          <a:prstGeom prst="straightConnector1">
            <a:avLst/>
          </a:prstGeom>
          <a:noFill/>
          <a:ln cap="flat" cmpd="sng" w="28575">
            <a:solidFill>
              <a:srgbClr val="002060"/>
            </a:solidFill>
            <a:prstDash val="solid"/>
            <a:round/>
            <a:headEnd len="sm" w="sm" type="none"/>
            <a:tailEnd len="sm" w="sm" type="none"/>
          </a:ln>
        </p:spPr>
      </p:cxnSp>
      <p:cxnSp>
        <p:nvCxnSpPr>
          <p:cNvPr id="2068" name="Google Shape;2068;p117"/>
          <p:cNvCxnSpPr>
            <a:stCxn id="2061" idx="5"/>
            <a:endCxn id="2063" idx="1"/>
          </p:cNvCxnSpPr>
          <p:nvPr/>
        </p:nvCxnSpPr>
        <p:spPr>
          <a:xfrm>
            <a:off x="3231963" y="1439676"/>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069" name="Google Shape;2069;p117"/>
          <p:cNvCxnSpPr>
            <a:stCxn id="2062" idx="4"/>
            <a:endCxn id="2063" idx="7"/>
          </p:cNvCxnSpPr>
          <p:nvPr/>
        </p:nvCxnSpPr>
        <p:spPr>
          <a:xfrm flipH="1">
            <a:off x="3841500" y="1223963"/>
            <a:ext cx="425700" cy="878100"/>
          </a:xfrm>
          <a:prstGeom prst="straightConnector1">
            <a:avLst/>
          </a:prstGeom>
          <a:noFill/>
          <a:ln cap="flat" cmpd="sng" w="28575">
            <a:solidFill>
              <a:srgbClr val="002060"/>
            </a:solidFill>
            <a:prstDash val="solid"/>
            <a:round/>
            <a:headEnd len="sm" w="sm" type="none"/>
            <a:tailEnd len="sm" w="sm" type="none"/>
          </a:ln>
        </p:spPr>
      </p:cxnSp>
      <p:cxnSp>
        <p:nvCxnSpPr>
          <p:cNvPr id="2070" name="Google Shape;2070;p117"/>
          <p:cNvCxnSpPr>
            <a:stCxn id="2062" idx="6"/>
            <a:endCxn id="2064" idx="1"/>
          </p:cNvCxnSpPr>
          <p:nvPr/>
        </p:nvCxnSpPr>
        <p:spPr>
          <a:xfrm>
            <a:off x="4419600" y="1071563"/>
            <a:ext cx="959100" cy="519300"/>
          </a:xfrm>
          <a:prstGeom prst="straightConnector1">
            <a:avLst/>
          </a:prstGeom>
          <a:noFill/>
          <a:ln cap="flat" cmpd="sng" w="28575">
            <a:solidFill>
              <a:srgbClr val="002060"/>
            </a:solidFill>
            <a:prstDash val="solid"/>
            <a:round/>
            <a:headEnd len="sm" w="sm" type="none"/>
            <a:tailEnd len="sm" w="sm" type="none"/>
          </a:ln>
        </p:spPr>
      </p:cxnSp>
      <p:cxnSp>
        <p:nvCxnSpPr>
          <p:cNvPr id="2071" name="Google Shape;2071;p117"/>
          <p:cNvCxnSpPr>
            <a:stCxn id="2064" idx="7"/>
            <a:endCxn id="2065" idx="3"/>
          </p:cNvCxnSpPr>
          <p:nvPr/>
        </p:nvCxnSpPr>
        <p:spPr>
          <a:xfrm flipH="1" rot="10800000">
            <a:off x="5594163" y="1085662"/>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072" name="Google Shape;2072;p117"/>
          <p:cNvCxnSpPr>
            <a:stCxn id="2065" idx="4"/>
            <a:endCxn id="2066" idx="0"/>
          </p:cNvCxnSpPr>
          <p:nvPr/>
        </p:nvCxnSpPr>
        <p:spPr>
          <a:xfrm>
            <a:off x="6248400" y="1130300"/>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073" name="Google Shape;2073;p117"/>
          <p:cNvCxnSpPr>
            <a:stCxn id="2064" idx="5"/>
            <a:endCxn id="2066" idx="2"/>
          </p:cNvCxnSpPr>
          <p:nvPr/>
        </p:nvCxnSpPr>
        <p:spPr>
          <a:xfrm>
            <a:off x="5594163" y="1806388"/>
            <a:ext cx="633600" cy="403500"/>
          </a:xfrm>
          <a:prstGeom prst="straightConnector1">
            <a:avLst/>
          </a:prstGeom>
          <a:noFill/>
          <a:ln cap="flat" cmpd="sng" w="28575">
            <a:solidFill>
              <a:srgbClr val="002060"/>
            </a:solidFill>
            <a:prstDash val="solid"/>
            <a:round/>
            <a:headEnd len="sm" w="sm" type="none"/>
            <a:tailEnd len="sm" w="sm" type="none"/>
          </a:ln>
        </p:spPr>
      </p:cxnSp>
      <p:graphicFrame>
        <p:nvGraphicFramePr>
          <p:cNvPr id="2074" name="Google Shape;2074;p117"/>
          <p:cNvGraphicFramePr/>
          <p:nvPr/>
        </p:nvGraphicFramePr>
        <p:xfrm>
          <a:off x="8212139" y="1885951"/>
          <a:ext cx="3000000" cy="3000000"/>
        </p:xfrm>
        <a:graphic>
          <a:graphicData uri="http://schemas.openxmlformats.org/drawingml/2006/table">
            <a:tbl>
              <a:tblPr bandRow="1" firstRow="1">
                <a:noFill/>
                <a:tableStyleId>{3EB55624-FE38-4814-9D2C-76A2840CF2D2}</a:tableStyleId>
              </a:tblPr>
              <a:tblGrid>
                <a:gridCol w="556425"/>
                <a:gridCol w="5564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bl>
          </a:graphicData>
        </a:graphic>
      </p:graphicFrame>
      <p:graphicFrame>
        <p:nvGraphicFramePr>
          <p:cNvPr id="2075" name="Google Shape;2075;p117"/>
          <p:cNvGraphicFramePr/>
          <p:nvPr/>
        </p:nvGraphicFramePr>
        <p:xfrm>
          <a:off x="9428164" y="1885951"/>
          <a:ext cx="3000000" cy="3000000"/>
        </p:xfrm>
        <a:graphic>
          <a:graphicData uri="http://schemas.openxmlformats.org/drawingml/2006/table">
            <a:tbl>
              <a:tblPr bandRow="1" firstRow="1">
                <a:noFill/>
                <a:tableStyleId>{3EB55624-FE38-4814-9D2C-76A2840CF2D2}</a:tableStyleId>
              </a:tblPr>
              <a:tblGrid>
                <a:gridCol w="556425"/>
                <a:gridCol w="5564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bl>
          </a:graphicData>
        </a:graphic>
      </p:graphicFrame>
      <p:graphicFrame>
        <p:nvGraphicFramePr>
          <p:cNvPr id="2076" name="Google Shape;2076;p117"/>
          <p:cNvGraphicFramePr/>
          <p:nvPr/>
        </p:nvGraphicFramePr>
        <p:xfrm>
          <a:off x="755650" y="2657475"/>
          <a:ext cx="3000000" cy="3000000"/>
        </p:xfrm>
        <a:graphic>
          <a:graphicData uri="http://schemas.openxmlformats.org/drawingml/2006/table">
            <a:tbl>
              <a:tblPr>
                <a:noFill/>
                <a:tableStyleId>{3EB55624-FE38-4814-9D2C-76A2840CF2D2}</a:tableStyleId>
              </a:tblPr>
              <a:tblGrid>
                <a:gridCol w="514350"/>
                <a:gridCol w="514350"/>
                <a:gridCol w="514350"/>
                <a:gridCol w="514350"/>
                <a:gridCol w="514350"/>
                <a:gridCol w="514350"/>
                <a:gridCol w="514350"/>
                <a:gridCol w="514350"/>
                <a:gridCol w="514350"/>
                <a:gridCol w="514350"/>
                <a:gridCol w="514350"/>
                <a:gridCol w="514350"/>
              </a:tblGrid>
              <a:tr h="173975">
                <a:tc gridSpan="6">
                  <a:txBody>
                    <a:bodyPr/>
                    <a:lstStyle/>
                    <a:p>
                      <a:pPr indent="0" lvl="0" marL="0" marR="0" rtl="0" algn="ctr">
                        <a:spcBef>
                          <a:spcPts val="0"/>
                        </a:spcBef>
                        <a:spcAft>
                          <a:spcPts val="0"/>
                        </a:spcAft>
                        <a:buNone/>
                      </a:pPr>
                      <a:r>
                        <a:rPr b="1" lang="en-US" sz="1100" u="none" strike="noStrike"/>
                        <a:t>A</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hMerge="1"/>
                <a:tc hMerge="1"/>
                <a:tc hMerge="1"/>
                <a:tc hMerge="1"/>
                <a:tc hMerge="1"/>
                <a:tc>
                  <a:txBody>
                    <a:bodyPr/>
                    <a:lstStyle/>
                    <a:p>
                      <a:pPr indent="0" lvl="0" marL="0" marR="0" rtl="0" algn="ctr">
                        <a:spcBef>
                          <a:spcPts val="0"/>
                        </a:spcBef>
                        <a:spcAft>
                          <a:spcPts val="0"/>
                        </a:spcAft>
                        <a:buNone/>
                      </a:pPr>
                      <a:r>
                        <a:rPr b="1" lang="en-US" sz="1100" u="none" strike="noStrike"/>
                        <a:t>d</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FF0000"/>
                        </a:solidFill>
                        <a:latin typeface="Arial"/>
                        <a:ea typeface="Arial"/>
                        <a:cs typeface="Arial"/>
                        <a:sym typeface="Arial"/>
                      </a:endParaRPr>
                    </a:p>
                  </a:txBody>
                  <a:tcPr marT="6350" marB="0" marR="6350" marL="6350" anchor="b"/>
                </a:tc>
                <a:tc gridSpan="2">
                  <a:txBody>
                    <a:bodyPr/>
                    <a:lstStyle/>
                    <a:p>
                      <a:pPr indent="0" lvl="0" marL="0" marR="0" rtl="0" algn="ctr">
                        <a:spcBef>
                          <a:spcPts val="0"/>
                        </a:spcBef>
                        <a:spcAft>
                          <a:spcPts val="0"/>
                        </a:spcAft>
                        <a:buNone/>
                      </a:pPr>
                      <a:r>
                        <a:rPr b="1" lang="en-US" sz="1100" u="none" strike="noStrike"/>
                        <a:t>U1</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hMerge="1"/>
                <a:tc>
                  <a:txBody>
                    <a:bodyPr/>
                    <a:lstStyle/>
                    <a:p>
                      <a:pPr indent="0" lvl="0" marL="0" marR="0" rtl="0" algn="l">
                        <a:spcBef>
                          <a:spcPts val="0"/>
                        </a:spcBef>
                        <a:spcAft>
                          <a:spcPts val="0"/>
                        </a:spcAft>
                        <a:buNone/>
                      </a:pPr>
                      <a:r>
                        <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t>2m</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r>
              <a:tr h="280650">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100" u="none" strike="noStrike"/>
                        <a:t>14</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r>
              <a:tr h="280650">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3</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r>
              <a:tr h="280650">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0650">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3</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0650">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0650">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0650">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-0.64</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-0.64</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3975">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8600">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rPr b="1" lang="en-US" sz="1100" u="none" strike="noStrike"/>
                        <a:t>Q(U1) = </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100" u="none" strike="noStrike"/>
                        <a:t>0.3571</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l">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bl>
          </a:graphicData>
        </a:graphic>
      </p:graphicFrame>
      <p:sp>
        <p:nvSpPr>
          <p:cNvPr id="2077" name="Google Shape;2077;p117"/>
          <p:cNvSpPr txBox="1"/>
          <p:nvPr/>
        </p:nvSpPr>
        <p:spPr>
          <a:xfrm>
            <a:off x="525948" y="990600"/>
            <a:ext cx="1388522"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Bài tập: </a:t>
            </a:r>
            <a:endParaRPr/>
          </a:p>
        </p:txBody>
      </p:sp>
      <p:cxnSp>
        <p:nvCxnSpPr>
          <p:cNvPr id="2078" name="Google Shape;2078;p11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79" name="Google Shape;2079;p11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0" name="Google Shape;2080;p11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0"/>
                                        </p:tgtEl>
                                        <p:attrNameLst>
                                          <p:attrName>style.visibility</p:attrName>
                                        </p:attrNameLst>
                                      </p:cBhvr>
                                      <p:to>
                                        <p:strVal val="visible"/>
                                      </p:to>
                                    </p:set>
                                    <p:animEffect filter="fade" transition="in">
                                      <p:cBhvr>
                                        <p:cTn dur="500"/>
                                        <p:tgtEl>
                                          <p:spTgt spid="2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118"/>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pic>
        <p:nvPicPr>
          <p:cNvPr id="2087" name="Google Shape;2087;p118"/>
          <p:cNvPicPr preferRelativeResize="0"/>
          <p:nvPr/>
        </p:nvPicPr>
        <p:blipFill rotWithShape="1">
          <a:blip r:embed="rId3">
            <a:alphaModFix/>
          </a:blip>
          <a:srcRect b="0" l="0" r="0" t="0"/>
          <a:stretch/>
        </p:blipFill>
        <p:spPr>
          <a:xfrm>
            <a:off x="6624638" y="828675"/>
            <a:ext cx="3205162" cy="915988"/>
          </a:xfrm>
          <a:prstGeom prst="rect">
            <a:avLst/>
          </a:prstGeom>
          <a:noFill/>
          <a:ln>
            <a:noFill/>
          </a:ln>
        </p:spPr>
      </p:pic>
      <p:sp>
        <p:nvSpPr>
          <p:cNvPr id="2088" name="Google Shape;2088;p118"/>
          <p:cNvSpPr/>
          <p:nvPr/>
        </p:nvSpPr>
        <p:spPr>
          <a:xfrm>
            <a:off x="2971800" y="11795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089" name="Google Shape;2089;p118"/>
          <p:cNvSpPr/>
          <p:nvPr/>
        </p:nvSpPr>
        <p:spPr>
          <a:xfrm>
            <a:off x="4114800" y="91916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090" name="Google Shape;2090;p118"/>
          <p:cNvSpPr/>
          <p:nvPr/>
        </p:nvSpPr>
        <p:spPr>
          <a:xfrm>
            <a:off x="3581400" y="20574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091" name="Google Shape;2091;p118"/>
          <p:cNvSpPr/>
          <p:nvPr/>
        </p:nvSpPr>
        <p:spPr>
          <a:xfrm>
            <a:off x="5334000" y="154622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092" name="Google Shape;2092;p118"/>
          <p:cNvSpPr/>
          <p:nvPr/>
        </p:nvSpPr>
        <p:spPr>
          <a:xfrm>
            <a:off x="6096000" y="8255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093" name="Google Shape;2093;p118"/>
          <p:cNvSpPr/>
          <p:nvPr/>
        </p:nvSpPr>
        <p:spPr>
          <a:xfrm>
            <a:off x="6227763" y="20574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094" name="Google Shape;2094;p118"/>
          <p:cNvCxnSpPr>
            <a:stCxn id="2088" idx="6"/>
            <a:endCxn id="2089" idx="2"/>
          </p:cNvCxnSpPr>
          <p:nvPr/>
        </p:nvCxnSpPr>
        <p:spPr>
          <a:xfrm flipH="1" rot="10800000">
            <a:off x="3276600" y="1071513"/>
            <a:ext cx="838200" cy="260400"/>
          </a:xfrm>
          <a:prstGeom prst="straightConnector1">
            <a:avLst/>
          </a:prstGeom>
          <a:noFill/>
          <a:ln cap="flat" cmpd="sng" w="28575">
            <a:solidFill>
              <a:srgbClr val="002060"/>
            </a:solidFill>
            <a:prstDash val="solid"/>
            <a:round/>
            <a:headEnd len="sm" w="sm" type="none"/>
            <a:tailEnd len="sm" w="sm" type="none"/>
          </a:ln>
        </p:spPr>
      </p:cxnSp>
      <p:cxnSp>
        <p:nvCxnSpPr>
          <p:cNvPr id="2095" name="Google Shape;2095;p118"/>
          <p:cNvCxnSpPr>
            <a:stCxn id="2088" idx="5"/>
            <a:endCxn id="2090" idx="1"/>
          </p:cNvCxnSpPr>
          <p:nvPr/>
        </p:nvCxnSpPr>
        <p:spPr>
          <a:xfrm>
            <a:off x="3231963" y="1439676"/>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096" name="Google Shape;2096;p118"/>
          <p:cNvCxnSpPr>
            <a:stCxn id="2089" idx="4"/>
            <a:endCxn id="2090" idx="7"/>
          </p:cNvCxnSpPr>
          <p:nvPr/>
        </p:nvCxnSpPr>
        <p:spPr>
          <a:xfrm flipH="1">
            <a:off x="3841500" y="1223963"/>
            <a:ext cx="425700" cy="878100"/>
          </a:xfrm>
          <a:prstGeom prst="straightConnector1">
            <a:avLst/>
          </a:prstGeom>
          <a:noFill/>
          <a:ln cap="flat" cmpd="sng" w="28575">
            <a:solidFill>
              <a:srgbClr val="002060"/>
            </a:solidFill>
            <a:prstDash val="solid"/>
            <a:round/>
            <a:headEnd len="sm" w="sm" type="none"/>
            <a:tailEnd len="sm" w="sm" type="none"/>
          </a:ln>
        </p:spPr>
      </p:cxnSp>
      <p:cxnSp>
        <p:nvCxnSpPr>
          <p:cNvPr id="2097" name="Google Shape;2097;p118"/>
          <p:cNvCxnSpPr>
            <a:stCxn id="2089" idx="6"/>
            <a:endCxn id="2091" idx="1"/>
          </p:cNvCxnSpPr>
          <p:nvPr/>
        </p:nvCxnSpPr>
        <p:spPr>
          <a:xfrm>
            <a:off x="4419600" y="1071563"/>
            <a:ext cx="959100" cy="519300"/>
          </a:xfrm>
          <a:prstGeom prst="straightConnector1">
            <a:avLst/>
          </a:prstGeom>
          <a:noFill/>
          <a:ln cap="flat" cmpd="sng" w="28575">
            <a:solidFill>
              <a:srgbClr val="002060"/>
            </a:solidFill>
            <a:prstDash val="solid"/>
            <a:round/>
            <a:headEnd len="sm" w="sm" type="none"/>
            <a:tailEnd len="sm" w="sm" type="none"/>
          </a:ln>
        </p:spPr>
      </p:cxnSp>
      <p:cxnSp>
        <p:nvCxnSpPr>
          <p:cNvPr id="2098" name="Google Shape;2098;p118"/>
          <p:cNvCxnSpPr>
            <a:stCxn id="2091" idx="7"/>
            <a:endCxn id="2092" idx="3"/>
          </p:cNvCxnSpPr>
          <p:nvPr/>
        </p:nvCxnSpPr>
        <p:spPr>
          <a:xfrm flipH="1" rot="10800000">
            <a:off x="5594163" y="1085662"/>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099" name="Google Shape;2099;p118"/>
          <p:cNvCxnSpPr>
            <a:stCxn id="2092" idx="4"/>
            <a:endCxn id="2093" idx="0"/>
          </p:cNvCxnSpPr>
          <p:nvPr/>
        </p:nvCxnSpPr>
        <p:spPr>
          <a:xfrm>
            <a:off x="6248400" y="1130300"/>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100" name="Google Shape;2100;p118"/>
          <p:cNvCxnSpPr>
            <a:stCxn id="2091" idx="5"/>
            <a:endCxn id="2093" idx="2"/>
          </p:cNvCxnSpPr>
          <p:nvPr/>
        </p:nvCxnSpPr>
        <p:spPr>
          <a:xfrm>
            <a:off x="5594163" y="1806388"/>
            <a:ext cx="633600" cy="403500"/>
          </a:xfrm>
          <a:prstGeom prst="straightConnector1">
            <a:avLst/>
          </a:prstGeom>
          <a:noFill/>
          <a:ln cap="flat" cmpd="sng" w="28575">
            <a:solidFill>
              <a:srgbClr val="002060"/>
            </a:solidFill>
            <a:prstDash val="solid"/>
            <a:round/>
            <a:headEnd len="sm" w="sm" type="none"/>
            <a:tailEnd len="sm" w="sm" type="none"/>
          </a:ln>
        </p:spPr>
      </p:cxnSp>
      <p:graphicFrame>
        <p:nvGraphicFramePr>
          <p:cNvPr id="2101" name="Google Shape;2101;p118"/>
          <p:cNvGraphicFramePr/>
          <p:nvPr/>
        </p:nvGraphicFramePr>
        <p:xfrm>
          <a:off x="8212139" y="1885951"/>
          <a:ext cx="3000000" cy="3000000"/>
        </p:xfrm>
        <a:graphic>
          <a:graphicData uri="http://schemas.openxmlformats.org/drawingml/2006/table">
            <a:tbl>
              <a:tblPr bandRow="1" firstRow="1">
                <a:noFill/>
                <a:tableStyleId>{3EB55624-FE38-4814-9D2C-76A2840CF2D2}</a:tableStyleId>
              </a:tblPr>
              <a:tblGrid>
                <a:gridCol w="556425"/>
                <a:gridCol w="5564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bl>
          </a:graphicData>
        </a:graphic>
      </p:graphicFrame>
      <p:graphicFrame>
        <p:nvGraphicFramePr>
          <p:cNvPr id="2102" name="Google Shape;2102;p118"/>
          <p:cNvGraphicFramePr/>
          <p:nvPr/>
        </p:nvGraphicFramePr>
        <p:xfrm>
          <a:off x="9428164" y="1885951"/>
          <a:ext cx="3000000" cy="3000000"/>
        </p:xfrm>
        <a:graphic>
          <a:graphicData uri="http://schemas.openxmlformats.org/drawingml/2006/table">
            <a:tbl>
              <a:tblPr bandRow="1" firstRow="1">
                <a:noFill/>
                <a:tableStyleId>{3EB55624-FE38-4814-9D2C-76A2840CF2D2}</a:tableStyleId>
              </a:tblPr>
              <a:tblGrid>
                <a:gridCol w="556425"/>
                <a:gridCol w="556425"/>
              </a:tblGrid>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r h="370950">
                <a:tc>
                  <a:txBody>
                    <a:bodyPr/>
                    <a:lstStyle/>
                    <a:p>
                      <a:pPr indent="0" lvl="0" marL="0" marR="0" rtl="0" algn="ctr">
                        <a:spcBef>
                          <a:spcPts val="0"/>
                        </a:spcBef>
                        <a:spcAft>
                          <a:spcPts val="0"/>
                        </a:spcAft>
                        <a:buNone/>
                      </a:pPr>
                      <a:r>
                        <a:rPr b="1" lang="en-US" sz="1800">
                          <a:solidFill>
                            <a:srgbClr val="002060"/>
                          </a:solidFill>
                        </a:rPr>
                        <a:t>0</a:t>
                      </a:r>
                      <a:endParaRPr b="1" sz="1800">
                        <a:solidFill>
                          <a:srgbClr val="002060"/>
                        </a:solidFill>
                      </a:endParaRPr>
                    </a:p>
                  </a:txBody>
                  <a:tcPr marT="45725" marB="45725" marR="91550" marL="91550"/>
                </a:tc>
                <a:tc>
                  <a:txBody>
                    <a:bodyPr/>
                    <a:lstStyle/>
                    <a:p>
                      <a:pPr indent="0" lvl="0" marL="0" marR="0" rtl="0" algn="ctr">
                        <a:spcBef>
                          <a:spcPts val="0"/>
                        </a:spcBef>
                        <a:spcAft>
                          <a:spcPts val="0"/>
                        </a:spcAft>
                        <a:buNone/>
                      </a:pPr>
                      <a:r>
                        <a:rPr b="1" lang="en-US" sz="1800">
                          <a:solidFill>
                            <a:srgbClr val="002060"/>
                          </a:solidFill>
                        </a:rPr>
                        <a:t>1</a:t>
                      </a:r>
                      <a:endParaRPr b="1" sz="1800">
                        <a:solidFill>
                          <a:srgbClr val="002060"/>
                        </a:solidFill>
                      </a:endParaRPr>
                    </a:p>
                  </a:txBody>
                  <a:tcPr marT="45725" marB="45725" marR="91550" marL="91550"/>
                </a:tc>
              </a:tr>
            </a:tbl>
          </a:graphicData>
        </a:graphic>
      </p:graphicFrame>
      <p:sp>
        <p:nvSpPr>
          <p:cNvPr id="2103" name="Google Shape;2103;p118"/>
          <p:cNvSpPr txBox="1"/>
          <p:nvPr/>
        </p:nvSpPr>
        <p:spPr>
          <a:xfrm>
            <a:off x="525948" y="990600"/>
            <a:ext cx="1388522"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Bài tập: </a:t>
            </a:r>
            <a:endParaRPr/>
          </a:p>
        </p:txBody>
      </p:sp>
      <p:graphicFrame>
        <p:nvGraphicFramePr>
          <p:cNvPr id="2104" name="Google Shape;2104;p118"/>
          <p:cNvGraphicFramePr/>
          <p:nvPr/>
        </p:nvGraphicFramePr>
        <p:xfrm>
          <a:off x="625474" y="2671763"/>
          <a:ext cx="3000000" cy="3000000"/>
        </p:xfrm>
        <a:graphic>
          <a:graphicData uri="http://schemas.openxmlformats.org/drawingml/2006/table">
            <a:tbl>
              <a:tblPr>
                <a:noFill/>
                <a:tableStyleId>{3EB55624-FE38-4814-9D2C-76A2840CF2D2}</a:tableStyleId>
              </a:tblPr>
              <a:tblGrid>
                <a:gridCol w="536050"/>
                <a:gridCol w="536050"/>
                <a:gridCol w="536050"/>
                <a:gridCol w="536050"/>
                <a:gridCol w="536050"/>
                <a:gridCol w="536050"/>
                <a:gridCol w="536050"/>
                <a:gridCol w="536050"/>
                <a:gridCol w="536050"/>
                <a:gridCol w="536050"/>
                <a:gridCol w="536050"/>
                <a:gridCol w="536050"/>
              </a:tblGrid>
              <a:tr h="179425">
                <a:tc gridSpan="6">
                  <a:txBody>
                    <a:bodyPr/>
                    <a:lstStyle/>
                    <a:p>
                      <a:pPr indent="0" lvl="0" marL="0" marR="0" rtl="0" algn="ctr">
                        <a:spcBef>
                          <a:spcPts val="0"/>
                        </a:spcBef>
                        <a:spcAft>
                          <a:spcPts val="0"/>
                        </a:spcAft>
                        <a:buNone/>
                      </a:pPr>
                      <a:r>
                        <a:rPr b="1" lang="en-US" sz="1100" u="none" strike="noStrike"/>
                        <a:t>A</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hMerge="1"/>
                <a:tc hMerge="1"/>
                <a:tc hMerge="1"/>
                <a:tc hMerge="1"/>
                <a:tc hMerge="1"/>
                <a:tc>
                  <a:txBody>
                    <a:bodyPr/>
                    <a:lstStyle/>
                    <a:p>
                      <a:pPr indent="0" lvl="0" marL="0" marR="0" rtl="0" algn="ctr">
                        <a:spcBef>
                          <a:spcPts val="0"/>
                        </a:spcBef>
                        <a:spcAft>
                          <a:spcPts val="0"/>
                        </a:spcAft>
                        <a:buNone/>
                      </a:pPr>
                      <a:r>
                        <a:rPr b="1" lang="en-US" sz="1100" u="none" strike="noStrike"/>
                        <a:t>d</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FF0000"/>
                        </a:solidFill>
                        <a:latin typeface="Arial"/>
                        <a:ea typeface="Arial"/>
                        <a:cs typeface="Arial"/>
                        <a:sym typeface="Arial"/>
                      </a:endParaRPr>
                    </a:p>
                  </a:txBody>
                  <a:tcPr marT="6350" marB="0" marR="6350" marL="6350" anchor="b"/>
                </a:tc>
                <a:tc gridSpan="2">
                  <a:txBody>
                    <a:bodyPr/>
                    <a:lstStyle/>
                    <a:p>
                      <a:pPr indent="0" lvl="0" marL="0" marR="0" rtl="0" algn="ctr">
                        <a:spcBef>
                          <a:spcPts val="0"/>
                        </a:spcBef>
                        <a:spcAft>
                          <a:spcPts val="0"/>
                        </a:spcAft>
                        <a:buNone/>
                      </a:pPr>
                      <a:r>
                        <a:rPr b="1" lang="en-US" sz="1100" u="none" strike="noStrike"/>
                        <a:t>U2</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c hMerge="1"/>
                <a:tc>
                  <a:txBody>
                    <a:bodyPr/>
                    <a:lstStyle/>
                    <a:p>
                      <a:pPr indent="0" lvl="0" marL="0" marR="0" rtl="0" algn="ctr">
                        <a:spcBef>
                          <a:spcPts val="0"/>
                        </a:spcBef>
                        <a:spcAft>
                          <a:spcPts val="0"/>
                        </a:spcAft>
                        <a:buNone/>
                      </a:pPr>
                      <a:r>
                        <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t>2m</a:t>
                      </a:r>
                      <a:endParaRPr b="1" i="0" sz="1100" u="none" strike="noStrike">
                        <a:solidFill>
                          <a:srgbClr val="FF0000"/>
                        </a:solidFill>
                        <a:latin typeface="Arial"/>
                        <a:ea typeface="Arial"/>
                        <a:cs typeface="Arial"/>
                        <a:sym typeface="Arial"/>
                      </a:endParaRPr>
                    </a:p>
                  </a:txBody>
                  <a:tcPr marT="6350" marB="0" marR="6350" marL="6350" anchor="b">
                    <a:lnB cap="flat" cmpd="sng" w="12700">
                      <a:solidFill>
                        <a:schemeClr val="dk1"/>
                      </a:solidFill>
                      <a:prstDash val="solid"/>
                      <a:round/>
                      <a:headEnd len="sm" w="sm" type="none"/>
                      <a:tailEnd len="sm" w="sm" type="none"/>
                    </a:lnB>
                  </a:tcPr>
                </a:tc>
              </a:tr>
              <a:tr h="290775">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100" u="none" strike="noStrike"/>
                        <a:t>14</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975">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3</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r>
              <a:tr h="290775">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90775">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3</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90775">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90775">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2</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US" sz="1800" u="none" strike="noStrike"/>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284600">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-0.43</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-0.64</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0.36</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0.57</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-0.43</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-0.43</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0.36</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-0.43</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-0.64</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0.00</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B620D"/>
                    </a:solidFill>
                  </a:tcPr>
                </a:tc>
                <a:tc>
                  <a:txBody>
                    <a:bodyPr/>
                    <a:lstStyle/>
                    <a:p>
                      <a:pPr indent="0" lvl="0" marL="0" marR="0" rtl="0" algn="ctr">
                        <a:spcBef>
                          <a:spcPts val="0"/>
                        </a:spcBef>
                        <a:spcAft>
                          <a:spcPts val="0"/>
                        </a:spcAft>
                        <a:buNone/>
                      </a:pPr>
                      <a:r>
                        <a:rPr b="1" lang="en-US" sz="1100" u="none" strike="noStrike"/>
                        <a:t>0.71</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strike="noStrike"/>
                        <a:t>-0.29</a:t>
                      </a:r>
                      <a:endParaRPr b="1" i="0" sz="1100" u="none" strike="noStrike">
                        <a:solidFill>
                          <a:srgbClr val="0070C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r h="174000">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t>Q(U2) = </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t>0.122</a:t>
                      </a:r>
                      <a:endParaRPr b="1" i="0" sz="1100" u="none" strike="noStrike">
                        <a:solidFill>
                          <a:srgbClr val="FF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t/>
                      </a:r>
                      <a:endParaRPr b="1" i="0" sz="1100" u="none" strike="noStrike">
                        <a:solidFill>
                          <a:srgbClr val="000000"/>
                        </a:solidFill>
                        <a:latin typeface="Arial"/>
                        <a:ea typeface="Arial"/>
                        <a:cs typeface="Arial"/>
                        <a:sym typeface="Arial"/>
                      </a:endParaRPr>
                    </a:p>
                  </a:txBody>
                  <a:tcPr marT="6350" marB="0" marR="6350" marL="6350" anchor="b"/>
                </a:tc>
              </a:tr>
            </a:tbl>
          </a:graphicData>
        </a:graphic>
      </p:graphicFrame>
      <p:cxnSp>
        <p:nvCxnSpPr>
          <p:cNvPr id="2105" name="Google Shape;2105;p11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06" name="Google Shape;2106;p11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7" name="Google Shape;2107;p11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7"/>
                                        </p:tgtEl>
                                        <p:attrNameLst>
                                          <p:attrName>style.visibility</p:attrName>
                                        </p:attrNameLst>
                                      </p:cBhvr>
                                      <p:to>
                                        <p:strVal val="visible"/>
                                      </p:to>
                                    </p:set>
                                    <p:animEffect filter="fade" transition="in">
                                      <p:cBhvr>
                                        <p:cTn dur="500"/>
                                        <p:tgtEl>
                                          <p:spTgt spid="20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1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113" name="Google Shape;2113;p1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4" name="Google Shape;2114;p11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2115" name="Google Shape;2115;p119"/>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2116" name="Google Shape;2116;p119"/>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MODULARITY</a:t>
            </a:r>
            <a:endParaRPr sz="1800">
              <a:solidFill>
                <a:srgbClr val="FF0000"/>
              </a:solidFill>
              <a:latin typeface="Times New Roman"/>
              <a:ea typeface="Times New Roman"/>
              <a:cs typeface="Times New Roman"/>
              <a:sym typeface="Times New Roman"/>
            </a:endParaRPr>
          </a:p>
        </p:txBody>
      </p:sp>
      <p:sp>
        <p:nvSpPr>
          <p:cNvPr id="2117" name="Google Shape;2117;p119"/>
          <p:cNvSpPr txBox="1"/>
          <p:nvPr/>
        </p:nvSpPr>
        <p:spPr>
          <a:xfrm>
            <a:off x="3094630" y="2342524"/>
            <a:ext cx="5918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Bài toán Maximize Modularity Q: tìm một phân hoạch tốt</a:t>
            </a:r>
            <a:endParaRPr b="1" sz="1800">
              <a:solidFill>
                <a:schemeClr val="dk1"/>
              </a:solidFill>
              <a:latin typeface="Times New Roman"/>
              <a:ea typeface="Times New Roman"/>
              <a:cs typeface="Times New Roman"/>
              <a:sym typeface="Times New Roman"/>
            </a:endParaRPr>
          </a:p>
        </p:txBody>
      </p:sp>
      <p:pic>
        <p:nvPicPr>
          <p:cNvPr id="2118" name="Google Shape;2118;p119"/>
          <p:cNvPicPr preferRelativeResize="0"/>
          <p:nvPr/>
        </p:nvPicPr>
        <p:blipFill rotWithShape="1">
          <a:blip r:embed="rId3">
            <a:alphaModFix/>
          </a:blip>
          <a:srcRect b="0" l="0" r="0" t="0"/>
          <a:stretch/>
        </p:blipFill>
        <p:spPr>
          <a:xfrm>
            <a:off x="5502869" y="3988761"/>
            <a:ext cx="2803525" cy="893762"/>
          </a:xfrm>
          <a:prstGeom prst="rect">
            <a:avLst/>
          </a:prstGeom>
          <a:noFill/>
          <a:ln cap="flat" cmpd="sng" w="9525">
            <a:solidFill>
              <a:srgbClr val="0000FF"/>
            </a:solidFill>
            <a:prstDash val="solid"/>
            <a:miter lim="800000"/>
            <a:headEnd len="sm" w="sm" type="none"/>
            <a:tailEnd len="sm" w="sm" type="none"/>
          </a:ln>
        </p:spPr>
      </p:pic>
      <p:pic>
        <p:nvPicPr>
          <p:cNvPr id="2119" name="Google Shape;2119;p119"/>
          <p:cNvPicPr preferRelativeResize="0"/>
          <p:nvPr/>
        </p:nvPicPr>
        <p:blipFill rotWithShape="1">
          <a:blip r:embed="rId4">
            <a:alphaModFix/>
          </a:blip>
          <a:srcRect b="0" l="0" r="0" t="0"/>
          <a:stretch/>
        </p:blipFill>
        <p:spPr>
          <a:xfrm>
            <a:off x="4466230" y="2998162"/>
            <a:ext cx="3429000" cy="765175"/>
          </a:xfrm>
          <a:prstGeom prst="rect">
            <a:avLst/>
          </a:prstGeom>
          <a:noFill/>
          <a:ln>
            <a:noFill/>
          </a:ln>
        </p:spPr>
      </p:pic>
      <p:sp>
        <p:nvSpPr>
          <p:cNvPr id="2120" name="Google Shape;2120;p119"/>
          <p:cNvSpPr txBox="1"/>
          <p:nvPr/>
        </p:nvSpPr>
        <p:spPr>
          <a:xfrm>
            <a:off x="3078755" y="3187074"/>
            <a:ext cx="13081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Ta ký hiệu: </a:t>
            </a:r>
            <a:endParaRPr/>
          </a:p>
        </p:txBody>
      </p:sp>
      <p:sp>
        <p:nvSpPr>
          <p:cNvPr id="2121" name="Google Shape;2121;p119"/>
          <p:cNvSpPr/>
          <p:nvPr/>
        </p:nvSpPr>
        <p:spPr>
          <a:xfrm>
            <a:off x="3170831" y="5111124"/>
            <a:ext cx="5946775" cy="396875"/>
          </a:xfrm>
          <a:prstGeom prst="rect">
            <a:avLst/>
          </a:prstGeom>
          <a:noFill/>
          <a:ln>
            <a:noFill/>
          </a:ln>
        </p:spPr>
        <p:txBody>
          <a:bodyPr anchorCtr="0" anchor="ctr" bIns="45700" lIns="91425" spcFirstLastPara="1" rIns="91425" wrap="square" tIns="45700">
            <a:spAutoFit/>
          </a:bodyPr>
          <a:lstStyle/>
          <a:p>
            <a:pPr indent="-127000" lvl="0" marL="0" marR="0" rtl="0" algn="l">
              <a:spcBef>
                <a:spcPts val="0"/>
              </a:spcBef>
              <a:spcAft>
                <a:spcPts val="0"/>
              </a:spcAft>
              <a:buClr>
                <a:srgbClr val="800000"/>
              </a:buClr>
              <a:buSzPts val="2000"/>
              <a:buFont typeface="Times New Roman"/>
              <a:buChar char="•"/>
            </a:pPr>
            <a:r>
              <a:rPr b="1" lang="en-US" sz="2000">
                <a:solidFill>
                  <a:srgbClr val="800000"/>
                </a:solidFill>
                <a:latin typeface="Times New Roman"/>
                <a:ea typeface="Times New Roman"/>
                <a:cs typeface="Times New Roman"/>
                <a:sym typeface="Times New Roman"/>
              </a:rPr>
              <a:t> Đây là bài toán thuộc lớp NP-hard ! </a:t>
            </a:r>
            <a:r>
              <a:rPr lang="en-US" sz="2000">
                <a:solidFill>
                  <a:srgbClr val="800000"/>
                </a:solidFill>
                <a:latin typeface="Times New Roman"/>
                <a:ea typeface="Times New Roman"/>
                <a:cs typeface="Times New Roman"/>
                <a:sym typeface="Times New Roman"/>
              </a:rPr>
              <a:t>(Brandes-2007)</a:t>
            </a:r>
            <a:endParaRPr/>
          </a:p>
        </p:txBody>
      </p:sp>
      <p:cxnSp>
        <p:nvCxnSpPr>
          <p:cNvPr id="2122" name="Google Shape;2122;p11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23" name="Google Shape;2123;p119"/>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4" name="Google Shape;2124;p11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0"/>
                                        </p:tgtEl>
                                        <p:attrNameLst>
                                          <p:attrName>style.visibility</p:attrName>
                                        </p:attrNameLst>
                                      </p:cBhvr>
                                      <p:to>
                                        <p:strVal val="visible"/>
                                      </p:to>
                                    </p:set>
                                    <p:animEffect filter="fade" transition="in">
                                      <p:cBhvr>
                                        <p:cTn dur="500"/>
                                        <p:tgtEl>
                                          <p:spTgt spid="2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1"/>
                                        </p:tgtEl>
                                        <p:attrNameLst>
                                          <p:attrName>style.visibility</p:attrName>
                                        </p:attrNameLst>
                                      </p:cBhvr>
                                      <p:to>
                                        <p:strVal val="visible"/>
                                      </p:to>
                                    </p:set>
                                    <p:animEffect filter="fade" transition="in">
                                      <p:cBhvr>
                                        <p:cTn dur="500"/>
                                        <p:tgtEl>
                                          <p:spTgt spid="2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cxnSp>
        <p:nvCxnSpPr>
          <p:cNvPr id="239" name="Google Shape;239;p1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0" name="Google Shape;240;p12"/>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41" name="Google Shape;241;p12"/>
          <p:cNvSpPr txBox="1"/>
          <p:nvPr/>
        </p:nvSpPr>
        <p:spPr>
          <a:xfrm>
            <a:off x="761009" y="2074458"/>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Data Analysis/ Data Analytics - Phân tích dữ liệu </a:t>
            </a:r>
            <a:endParaRPr b="1" sz="2600">
              <a:solidFill>
                <a:srgbClr val="3F3F3F"/>
              </a:solidFill>
              <a:latin typeface="Helvetica Neue"/>
              <a:ea typeface="Helvetica Neue"/>
              <a:cs typeface="Helvetica Neue"/>
              <a:sym typeface="Helvetica Neue"/>
            </a:endParaRPr>
          </a:p>
        </p:txBody>
      </p:sp>
      <p:sp>
        <p:nvSpPr>
          <p:cNvPr id="242" name="Google Shape;242;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43" name="Google Shape;243;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12"/>
          <p:cNvSpPr/>
          <p:nvPr/>
        </p:nvSpPr>
        <p:spPr>
          <a:xfrm>
            <a:off x="843305" y="2638400"/>
            <a:ext cx="11001524" cy="87100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0000"/>
              </a:lnSpc>
              <a:spcBef>
                <a:spcPts val="0"/>
              </a:spcBef>
              <a:spcAft>
                <a:spcPts val="0"/>
              </a:spcAft>
              <a:buClr>
                <a:schemeClr val="dk1"/>
              </a:buClr>
              <a:buSzPts val="2400"/>
              <a:buFont typeface="Courier New"/>
              <a:buChar char="o"/>
            </a:pPr>
            <a:r>
              <a:rPr b="1" lang="en-US" sz="2400">
                <a:solidFill>
                  <a:schemeClr val="dk1"/>
                </a:solidFill>
                <a:latin typeface="Helvetica Neue"/>
                <a:ea typeface="Helvetica Neue"/>
                <a:cs typeface="Helvetica Neue"/>
                <a:sym typeface="Helvetica Neue"/>
              </a:rPr>
              <a:t>Data Analysis: </a:t>
            </a:r>
            <a:r>
              <a:rPr lang="en-US" sz="2200">
                <a:solidFill>
                  <a:srgbClr val="3F3F3F"/>
                </a:solidFill>
                <a:latin typeface="Helvetica Neue"/>
                <a:ea typeface="Helvetica Neue"/>
                <a:cs typeface="Helvetica Neue"/>
                <a:sym typeface="Helvetica Neue"/>
              </a:rPr>
              <a:t>là quá trình </a:t>
            </a:r>
            <a:r>
              <a:rPr lang="en-US" sz="2200">
                <a:solidFill>
                  <a:srgbClr val="C00000"/>
                </a:solidFill>
                <a:latin typeface="Helvetica Neue"/>
                <a:ea typeface="Helvetica Neue"/>
                <a:cs typeface="Helvetica Neue"/>
                <a:sym typeface="Helvetica Neue"/>
              </a:rPr>
              <a:t>kiểm tra, làm sạch, chuyển đổi </a:t>
            </a:r>
            <a:r>
              <a:rPr lang="en-US" sz="2200">
                <a:solidFill>
                  <a:srgbClr val="3F3F3F"/>
                </a:solidFill>
                <a:latin typeface="Helvetica Neue"/>
                <a:ea typeface="Helvetica Neue"/>
                <a:cs typeface="Helvetica Neue"/>
                <a:sym typeface="Helvetica Neue"/>
              </a:rPr>
              <a:t>và </a:t>
            </a:r>
            <a:r>
              <a:rPr lang="en-US" sz="2200">
                <a:solidFill>
                  <a:srgbClr val="C00000"/>
                </a:solidFill>
                <a:latin typeface="Helvetica Neue"/>
                <a:ea typeface="Helvetica Neue"/>
                <a:cs typeface="Helvetica Neue"/>
                <a:sym typeface="Helvetica Neue"/>
              </a:rPr>
              <a:t>mô hình hóa </a:t>
            </a:r>
            <a:r>
              <a:rPr lang="en-US" sz="2200">
                <a:solidFill>
                  <a:srgbClr val="3F3F3F"/>
                </a:solidFill>
                <a:latin typeface="Helvetica Neue"/>
                <a:ea typeface="Helvetica Neue"/>
                <a:cs typeface="Helvetica Neue"/>
                <a:sym typeface="Helvetica Neue"/>
              </a:rPr>
              <a:t>dữ liệu với mục tiêu khám phá thông tin hữu ích, </a:t>
            </a:r>
            <a:r>
              <a:rPr lang="en-US" sz="2200">
                <a:solidFill>
                  <a:srgbClr val="C00000"/>
                </a:solidFill>
                <a:latin typeface="Helvetica Neue"/>
                <a:ea typeface="Helvetica Neue"/>
                <a:cs typeface="Helvetica Neue"/>
                <a:sym typeface="Helvetica Neue"/>
              </a:rPr>
              <a:t>đưa ra kết luận </a:t>
            </a:r>
            <a:r>
              <a:rPr lang="en-US" sz="2200">
                <a:solidFill>
                  <a:srgbClr val="3F3F3F"/>
                </a:solidFill>
                <a:latin typeface="Helvetica Neue"/>
                <a:ea typeface="Helvetica Neue"/>
                <a:cs typeface="Helvetica Neue"/>
                <a:sym typeface="Helvetica Neue"/>
              </a:rPr>
              <a:t>và hỗ trợ việc ra quyết định</a:t>
            </a:r>
            <a:endParaRPr/>
          </a:p>
        </p:txBody>
      </p:sp>
      <p:sp>
        <p:nvSpPr>
          <p:cNvPr id="245" name="Google Shape;245;p1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46" name="Google Shape;246;p12"/>
          <p:cNvSpPr/>
          <p:nvPr/>
        </p:nvSpPr>
        <p:spPr>
          <a:xfrm>
            <a:off x="843305" y="3771443"/>
            <a:ext cx="11001524" cy="121315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0000"/>
              </a:lnSpc>
              <a:spcBef>
                <a:spcPts val="0"/>
              </a:spcBef>
              <a:spcAft>
                <a:spcPts val="0"/>
              </a:spcAft>
              <a:buClr>
                <a:schemeClr val="dk1"/>
              </a:buClr>
              <a:buSzPts val="2400"/>
              <a:buFont typeface="Courier New"/>
              <a:buChar char="o"/>
            </a:pPr>
            <a:r>
              <a:rPr b="1" lang="en-US" sz="2400">
                <a:solidFill>
                  <a:schemeClr val="dk1"/>
                </a:solidFill>
                <a:latin typeface="Calibri"/>
                <a:ea typeface="Calibri"/>
                <a:cs typeface="Calibri"/>
                <a:sym typeface="Calibri"/>
              </a:rPr>
              <a:t>Data analytics:</a:t>
            </a:r>
            <a:r>
              <a:rPr lang="en-US" sz="2400">
                <a:solidFill>
                  <a:schemeClr val="dk1"/>
                </a:solidFill>
                <a:latin typeface="Calibri"/>
                <a:ea typeface="Calibri"/>
                <a:cs typeface="Calibri"/>
                <a:sym typeface="Calibri"/>
              </a:rPr>
              <a:t> </a:t>
            </a:r>
            <a:r>
              <a:rPr lang="en-US" sz="2200">
                <a:solidFill>
                  <a:srgbClr val="3F3F3F"/>
                </a:solidFill>
                <a:latin typeface="Helvetica Neue"/>
                <a:ea typeface="Helvetica Neue"/>
                <a:cs typeface="Helvetica Neue"/>
                <a:sym typeface="Helvetica Neue"/>
              </a:rPr>
              <a:t>là một lĩnh vực rộng hơn bao gồm không chỉ phân tích dữ liệu mà còn sử dụng các công cụ và kỹ thuật tiên tiến như học máy, trí tuệ nhân tạo, và phân tích dữ liệu lớn (Big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1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130" name="Google Shape;2130;p1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1" name="Google Shape;2131;p12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2132" name="Google Shape;2132;p120"/>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2133" name="Google Shape;2133;p120"/>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MODULARITY</a:t>
            </a:r>
            <a:endParaRPr sz="1800">
              <a:solidFill>
                <a:srgbClr val="FF0000"/>
              </a:solidFill>
              <a:latin typeface="Times New Roman"/>
              <a:ea typeface="Times New Roman"/>
              <a:cs typeface="Times New Roman"/>
              <a:sym typeface="Times New Roman"/>
            </a:endParaRPr>
          </a:p>
        </p:txBody>
      </p:sp>
      <p:sp>
        <p:nvSpPr>
          <p:cNvPr id="2134" name="Google Shape;2134;p120"/>
          <p:cNvSpPr/>
          <p:nvPr/>
        </p:nvSpPr>
        <p:spPr>
          <a:xfrm>
            <a:off x="744939" y="2818339"/>
            <a:ext cx="2359941"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b="1" lang="en-US" sz="1600">
                <a:solidFill>
                  <a:srgbClr val="800000"/>
                </a:solidFill>
                <a:latin typeface="Arial"/>
                <a:ea typeface="Arial"/>
                <a:cs typeface="Arial"/>
                <a:sym typeface="Arial"/>
              </a:rPr>
              <a:t>Một số phương pháp:</a:t>
            </a:r>
            <a:endParaRPr/>
          </a:p>
        </p:txBody>
      </p:sp>
      <p:sp>
        <p:nvSpPr>
          <p:cNvPr id="2135" name="Google Shape;2135;p120"/>
          <p:cNvSpPr/>
          <p:nvPr/>
        </p:nvSpPr>
        <p:spPr>
          <a:xfrm>
            <a:off x="3873874" y="1829300"/>
            <a:ext cx="4472699"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1. CNM:</a:t>
            </a:r>
            <a:r>
              <a:rPr lang="en-US" sz="1600">
                <a:solidFill>
                  <a:schemeClr val="dk1"/>
                </a:solidFill>
                <a:latin typeface="Arial"/>
                <a:ea typeface="Arial"/>
                <a:cs typeface="Arial"/>
                <a:sym typeface="Arial"/>
              </a:rPr>
              <a:t> Clauset, Newman and More 2006</a:t>
            </a:r>
            <a:endParaRPr/>
          </a:p>
        </p:txBody>
      </p:sp>
      <p:sp>
        <p:nvSpPr>
          <p:cNvPr id="2136" name="Google Shape;2136;p120"/>
          <p:cNvSpPr/>
          <p:nvPr/>
        </p:nvSpPr>
        <p:spPr>
          <a:xfrm>
            <a:off x="3873874" y="2169044"/>
            <a:ext cx="3343288"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2. SP:</a:t>
            </a:r>
            <a:r>
              <a:rPr lang="en-US" sz="1600">
                <a:solidFill>
                  <a:schemeClr val="dk1"/>
                </a:solidFill>
                <a:latin typeface="Arial"/>
                <a:ea typeface="Arial"/>
                <a:cs typeface="Arial"/>
                <a:sym typeface="Arial"/>
              </a:rPr>
              <a:t> Spectral, Newman 2006</a:t>
            </a:r>
            <a:endParaRPr/>
          </a:p>
        </p:txBody>
      </p:sp>
      <p:sp>
        <p:nvSpPr>
          <p:cNvPr id="2137" name="Google Shape;2137;p120"/>
          <p:cNvSpPr/>
          <p:nvPr/>
        </p:nvSpPr>
        <p:spPr>
          <a:xfrm>
            <a:off x="3873874" y="2469258"/>
            <a:ext cx="5705986"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3. EO:</a:t>
            </a:r>
            <a:r>
              <a:rPr lang="en-US" sz="1600">
                <a:solidFill>
                  <a:schemeClr val="dk1"/>
                </a:solidFill>
                <a:latin typeface="Arial"/>
                <a:ea typeface="Arial"/>
                <a:cs typeface="Arial"/>
                <a:sym typeface="Arial"/>
              </a:rPr>
              <a:t> Extremal optimization, Dutch and Arenas 2005 </a:t>
            </a:r>
            <a:endParaRPr sz="1600">
              <a:solidFill>
                <a:schemeClr val="dk1"/>
              </a:solidFill>
              <a:latin typeface="Arial"/>
              <a:ea typeface="Arial"/>
              <a:cs typeface="Arial"/>
              <a:sym typeface="Arial"/>
            </a:endParaRPr>
          </a:p>
        </p:txBody>
      </p:sp>
      <p:sp>
        <p:nvSpPr>
          <p:cNvPr id="2138" name="Google Shape;2138;p120"/>
          <p:cNvSpPr/>
          <p:nvPr/>
        </p:nvSpPr>
        <p:spPr>
          <a:xfrm>
            <a:off x="3873874" y="2807812"/>
            <a:ext cx="4620176"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4. FG:</a:t>
            </a:r>
            <a:r>
              <a:rPr lang="en-US" sz="1600">
                <a:solidFill>
                  <a:schemeClr val="dk1"/>
                </a:solidFill>
                <a:latin typeface="Arial"/>
                <a:ea typeface="Arial"/>
                <a:cs typeface="Arial"/>
                <a:sym typeface="Arial"/>
              </a:rPr>
              <a:t> Fast Gready algorithm, Clauset 2004</a:t>
            </a:r>
            <a:endParaRPr/>
          </a:p>
        </p:txBody>
      </p:sp>
      <p:sp>
        <p:nvSpPr>
          <p:cNvPr id="2139" name="Google Shape;2139;p120"/>
          <p:cNvSpPr/>
          <p:nvPr/>
        </p:nvSpPr>
        <p:spPr>
          <a:xfrm>
            <a:off x="3873874" y="3120672"/>
            <a:ext cx="4180183"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5. WT:</a:t>
            </a:r>
            <a:r>
              <a:rPr lang="en-US" sz="1600">
                <a:solidFill>
                  <a:schemeClr val="dk1"/>
                </a:solidFill>
                <a:latin typeface="Arial"/>
                <a:ea typeface="Arial"/>
                <a:cs typeface="Arial"/>
                <a:sym typeface="Arial"/>
              </a:rPr>
              <a:t> Walktrap, Pons and Latapy 2005</a:t>
            </a:r>
            <a:endParaRPr/>
          </a:p>
        </p:txBody>
      </p:sp>
      <p:sp>
        <p:nvSpPr>
          <p:cNvPr id="2140" name="Google Shape;2140;p120"/>
          <p:cNvSpPr/>
          <p:nvPr/>
        </p:nvSpPr>
        <p:spPr>
          <a:xfrm>
            <a:off x="3882373" y="3460664"/>
            <a:ext cx="5599418"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6. LP:</a:t>
            </a:r>
            <a:r>
              <a:rPr lang="en-US" sz="1600">
                <a:solidFill>
                  <a:schemeClr val="dk1"/>
                </a:solidFill>
                <a:latin typeface="Arial"/>
                <a:ea typeface="Arial"/>
                <a:cs typeface="Arial"/>
                <a:sym typeface="Arial"/>
              </a:rPr>
              <a:t> Linear Programming, Agarwan and Kemp 2008 </a:t>
            </a:r>
            <a:endParaRPr/>
          </a:p>
        </p:txBody>
      </p:sp>
      <p:sp>
        <p:nvSpPr>
          <p:cNvPr id="2141" name="Google Shape;2141;p120"/>
          <p:cNvSpPr/>
          <p:nvPr/>
        </p:nvSpPr>
        <p:spPr>
          <a:xfrm>
            <a:off x="3873874" y="3786574"/>
            <a:ext cx="5366277"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600"/>
              <a:buFont typeface="Arial"/>
              <a:buNone/>
            </a:pPr>
            <a:r>
              <a:rPr lang="en-US" sz="1600">
                <a:solidFill>
                  <a:srgbClr val="800000"/>
                </a:solidFill>
                <a:latin typeface="Arial"/>
                <a:ea typeface="Arial"/>
                <a:cs typeface="Arial"/>
                <a:sym typeface="Arial"/>
              </a:rPr>
              <a:t>7. </a:t>
            </a:r>
            <a:r>
              <a:rPr lang="en-US" sz="1600">
                <a:solidFill>
                  <a:srgbClr val="800000"/>
                </a:solidFill>
                <a:latin typeface="Times New Roman"/>
                <a:ea typeface="Times New Roman"/>
                <a:cs typeface="Times New Roman"/>
                <a:sym typeface="Times New Roman"/>
              </a:rPr>
              <a:t>VP</a:t>
            </a:r>
            <a:r>
              <a:rPr lang="en-US" sz="1600">
                <a:solidFill>
                  <a:srgbClr val="800000"/>
                </a:solidFill>
                <a:latin typeface="Arial"/>
                <a:ea typeface="Arial"/>
                <a:cs typeface="Arial"/>
                <a:sym typeface="Arial"/>
              </a:rPr>
              <a:t>:</a:t>
            </a:r>
            <a:r>
              <a:rPr lang="en-US" sz="1600">
                <a:solidFill>
                  <a:schemeClr val="dk1"/>
                </a:solidFill>
                <a:latin typeface="Arial"/>
                <a:ea typeface="Arial"/>
                <a:cs typeface="Arial"/>
                <a:sym typeface="Arial"/>
              </a:rPr>
              <a:t> V</a:t>
            </a:r>
            <a:r>
              <a:rPr lang="en-US" sz="1600">
                <a:solidFill>
                  <a:schemeClr val="dk1"/>
                </a:solidFill>
                <a:latin typeface="Times New Roman"/>
                <a:ea typeface="Times New Roman"/>
                <a:cs typeface="Times New Roman"/>
                <a:sym typeface="Times New Roman"/>
              </a:rPr>
              <a:t>ector</a:t>
            </a:r>
            <a:r>
              <a:rPr lang="en-US" sz="1600">
                <a:solidFill>
                  <a:schemeClr val="dk1"/>
                </a:solidFill>
                <a:latin typeface="Arial"/>
                <a:ea typeface="Arial"/>
                <a:cs typeface="Arial"/>
                <a:sym typeface="Arial"/>
              </a:rPr>
              <a:t> P</a:t>
            </a:r>
            <a:r>
              <a:rPr lang="en-US" sz="1600">
                <a:solidFill>
                  <a:schemeClr val="dk1"/>
                </a:solidFill>
                <a:latin typeface="Times New Roman"/>
                <a:ea typeface="Times New Roman"/>
                <a:cs typeface="Times New Roman"/>
                <a:sym typeface="Times New Roman"/>
              </a:rPr>
              <a:t>rogramming</a:t>
            </a:r>
            <a:r>
              <a:rPr lang="en-US" sz="1600">
                <a:solidFill>
                  <a:schemeClr val="dk1"/>
                </a:solidFill>
                <a:latin typeface="Arial"/>
                <a:ea typeface="Arial"/>
                <a:cs typeface="Arial"/>
                <a:sym typeface="Arial"/>
              </a:rPr>
              <a:t>, Agarwan and Kemp 2008 </a:t>
            </a:r>
            <a:endParaRPr/>
          </a:p>
        </p:txBody>
      </p:sp>
      <p:sp>
        <p:nvSpPr>
          <p:cNvPr id="2142" name="Google Shape;2142;p120"/>
          <p:cNvSpPr/>
          <p:nvPr/>
        </p:nvSpPr>
        <p:spPr>
          <a:xfrm>
            <a:off x="744939" y="5006077"/>
            <a:ext cx="5890958"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10. FO:</a:t>
            </a:r>
            <a:r>
              <a:rPr b="1" lang="en-US" sz="1800">
                <a:solidFill>
                  <a:schemeClr val="dk1"/>
                </a:solidFill>
                <a:latin typeface="Arial"/>
                <a:ea typeface="Arial"/>
                <a:cs typeface="Arial"/>
                <a:sym typeface="Arial"/>
              </a:rPr>
              <a:t> Francisco and Oliveira 2011</a:t>
            </a:r>
            <a:endParaRPr/>
          </a:p>
        </p:txBody>
      </p:sp>
      <p:sp>
        <p:nvSpPr>
          <p:cNvPr id="2143" name="Google Shape;2143;p120"/>
          <p:cNvSpPr/>
          <p:nvPr/>
        </p:nvSpPr>
        <p:spPr>
          <a:xfrm>
            <a:off x="744939" y="5387077"/>
            <a:ext cx="9929455"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11. Mod-Mullner:</a:t>
            </a:r>
            <a:r>
              <a:rPr b="1" lang="en-US" sz="1800">
                <a:solidFill>
                  <a:schemeClr val="dk1"/>
                </a:solidFill>
                <a:latin typeface="Arial"/>
                <a:ea typeface="Arial"/>
                <a:cs typeface="Arial"/>
                <a:sym typeface="Arial"/>
              </a:rPr>
              <a:t> Conan-Brieuc and Manh Cuong Nguyen 2014</a:t>
            </a:r>
            <a:endParaRPr/>
          </a:p>
        </p:txBody>
      </p:sp>
      <p:sp>
        <p:nvSpPr>
          <p:cNvPr id="2144" name="Google Shape;2144;p120"/>
          <p:cNvSpPr/>
          <p:nvPr/>
        </p:nvSpPr>
        <p:spPr>
          <a:xfrm>
            <a:off x="744939" y="4626663"/>
            <a:ext cx="6618819"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9. FU:</a:t>
            </a:r>
            <a:r>
              <a:rPr b="1" lang="en-US" sz="1800">
                <a:solidFill>
                  <a:schemeClr val="dk1"/>
                </a:solidFill>
                <a:latin typeface="Arial"/>
                <a:ea typeface="Arial"/>
                <a:cs typeface="Arial"/>
                <a:sym typeface="Arial"/>
              </a:rPr>
              <a:t> Fast-Unfolding, Blondel et al 2008</a:t>
            </a:r>
            <a:endParaRPr/>
          </a:p>
        </p:txBody>
      </p:sp>
      <p:sp>
        <p:nvSpPr>
          <p:cNvPr id="2145" name="Google Shape;2145;p120"/>
          <p:cNvSpPr/>
          <p:nvPr/>
        </p:nvSpPr>
        <p:spPr>
          <a:xfrm>
            <a:off x="744939" y="4259673"/>
            <a:ext cx="81498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8. ML:</a:t>
            </a:r>
            <a:r>
              <a:rPr b="1" lang="en-US" sz="1800">
                <a:solidFill>
                  <a:schemeClr val="dk1"/>
                </a:solidFill>
                <a:latin typeface="Arial"/>
                <a:ea typeface="Arial"/>
                <a:cs typeface="Arial"/>
                <a:sym typeface="Arial"/>
              </a:rPr>
              <a:t> Multi-Level Clustering, Noack &amp; Rotta 2009</a:t>
            </a:r>
            <a:endParaRPr/>
          </a:p>
        </p:txBody>
      </p:sp>
      <p:sp>
        <p:nvSpPr>
          <p:cNvPr id="2146" name="Google Shape;2146;p120"/>
          <p:cNvSpPr/>
          <p:nvPr/>
        </p:nvSpPr>
        <p:spPr>
          <a:xfrm>
            <a:off x="744939" y="5783673"/>
            <a:ext cx="90553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1800"/>
              <a:buFont typeface="Arial"/>
              <a:buNone/>
            </a:pPr>
            <a:r>
              <a:rPr b="1" lang="en-US" sz="1800">
                <a:solidFill>
                  <a:srgbClr val="800000"/>
                </a:solidFill>
                <a:latin typeface="Arial"/>
                <a:ea typeface="Arial"/>
                <a:cs typeface="Arial"/>
                <a:sym typeface="Arial"/>
              </a:rPr>
              <a:t>12. DCAM:</a:t>
            </a:r>
            <a:r>
              <a:rPr b="1" lang="en-US" sz="1800">
                <a:solidFill>
                  <a:schemeClr val="dk1"/>
                </a:solidFill>
                <a:latin typeface="Arial"/>
                <a:ea typeface="Arial"/>
                <a:cs typeface="Arial"/>
                <a:sym typeface="Arial"/>
              </a:rPr>
              <a:t> Hoai An Le Thi and Manh Cuong Nguyen 2014</a:t>
            </a:r>
            <a:endParaRPr/>
          </a:p>
        </p:txBody>
      </p:sp>
      <p:cxnSp>
        <p:nvCxnSpPr>
          <p:cNvPr id="2147" name="Google Shape;2147;p12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48" name="Google Shape;2148;p120"/>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9" name="Google Shape;2149;p12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500"/>
                                        <p:tgtEl>
                                          <p:spTgt spid="2142"/>
                                        </p:tgtEl>
                                      </p:cBhvr>
                                    </p:animEffect>
                                  </p:childTnLst>
                                </p:cTn>
                              </p:par>
                              <p:par>
                                <p:cTn fill="hold" nodeType="withEffect" presetClass="entr" presetID="10" presetSubtype="0">
                                  <p:stCondLst>
                                    <p:cond delay="0"/>
                                  </p:stCondLst>
                                  <p:childTnLst>
                                    <p:set>
                                      <p:cBhvr>
                                        <p:cTn dur="1" fill="hold">
                                          <p:stCondLst>
                                            <p:cond delay="0"/>
                                          </p:stCondLst>
                                        </p:cTn>
                                        <p:tgtEl>
                                          <p:spTgt spid="2143"/>
                                        </p:tgtEl>
                                        <p:attrNameLst>
                                          <p:attrName>style.visibility</p:attrName>
                                        </p:attrNameLst>
                                      </p:cBhvr>
                                      <p:to>
                                        <p:strVal val="visible"/>
                                      </p:to>
                                    </p:set>
                                    <p:animEffect filter="fade" transition="in">
                                      <p:cBhvr>
                                        <p:cTn dur="500"/>
                                        <p:tgtEl>
                                          <p:spTgt spid="2143"/>
                                        </p:tgtEl>
                                      </p:cBhvr>
                                    </p:animEffect>
                                  </p:childTnLst>
                                </p:cTn>
                              </p:par>
                              <p:par>
                                <p:cTn fill="hold" nodeType="with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500"/>
                                        <p:tgtEl>
                                          <p:spTgt spid="2144"/>
                                        </p:tgtEl>
                                      </p:cBhvr>
                                    </p:animEffect>
                                  </p:childTnLst>
                                </p:cTn>
                              </p:par>
                              <p:par>
                                <p:cTn fill="hold" nodeType="withEffect" presetClass="entr" presetID="10" presetSubtype="0">
                                  <p:stCondLst>
                                    <p:cond delay="0"/>
                                  </p:stCondLst>
                                  <p:childTnLst>
                                    <p:set>
                                      <p:cBhvr>
                                        <p:cTn dur="1" fill="hold">
                                          <p:stCondLst>
                                            <p:cond delay="0"/>
                                          </p:stCondLst>
                                        </p:cTn>
                                        <p:tgtEl>
                                          <p:spTgt spid="2145"/>
                                        </p:tgtEl>
                                        <p:attrNameLst>
                                          <p:attrName>style.visibility</p:attrName>
                                        </p:attrNameLst>
                                      </p:cBhvr>
                                      <p:to>
                                        <p:strVal val="visible"/>
                                      </p:to>
                                    </p:set>
                                    <p:animEffect filter="fade" transition="in">
                                      <p:cBhvr>
                                        <p:cTn dur="500"/>
                                        <p:tgtEl>
                                          <p:spTgt spid="2145"/>
                                        </p:tgtEl>
                                      </p:cBhvr>
                                    </p:animEffect>
                                  </p:childTnLst>
                                </p:cTn>
                              </p:par>
                              <p:par>
                                <p:cTn fill="hold" nodeType="withEffect" presetClass="entr" presetID="10" presetSubtype="0">
                                  <p:stCondLst>
                                    <p:cond delay="0"/>
                                  </p:stCondLst>
                                  <p:childTnLst>
                                    <p:set>
                                      <p:cBhvr>
                                        <p:cTn dur="1" fill="hold">
                                          <p:stCondLst>
                                            <p:cond delay="0"/>
                                          </p:stCondLst>
                                        </p:cTn>
                                        <p:tgtEl>
                                          <p:spTgt spid="2146"/>
                                        </p:tgtEl>
                                        <p:attrNameLst>
                                          <p:attrName>style.visibility</p:attrName>
                                        </p:attrNameLst>
                                      </p:cBhvr>
                                      <p:to>
                                        <p:strVal val="visible"/>
                                      </p:to>
                                    </p:set>
                                    <p:animEffect filter="fade" transition="in">
                                      <p:cBhvr>
                                        <p:cTn dur="500"/>
                                        <p:tgtEl>
                                          <p:spTgt spid="2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12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155" name="Google Shape;2155;p1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56" name="Google Shape;2156;p12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2157" name="Google Shape;2157;p121"/>
          <p:cNvSpPr txBox="1"/>
          <p:nvPr/>
        </p:nvSpPr>
        <p:spPr>
          <a:xfrm>
            <a:off x="567519" y="1853096"/>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3. Phân cụm dữ liệu mạng</a:t>
            </a:r>
            <a:endParaRPr sz="1800">
              <a:solidFill>
                <a:srgbClr val="FF6600"/>
              </a:solidFill>
              <a:latin typeface="Times New Roman"/>
              <a:ea typeface="Times New Roman"/>
              <a:cs typeface="Times New Roman"/>
              <a:sym typeface="Times New Roman"/>
            </a:endParaRPr>
          </a:p>
        </p:txBody>
      </p:sp>
      <p:sp>
        <p:nvSpPr>
          <p:cNvPr id="2158" name="Google Shape;2158;p121"/>
          <p:cNvSpPr txBox="1"/>
          <p:nvPr/>
        </p:nvSpPr>
        <p:spPr>
          <a:xfrm>
            <a:off x="567518" y="2335302"/>
            <a:ext cx="8382000" cy="366713"/>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FF"/>
              </a:buClr>
              <a:buSzPts val="1800"/>
              <a:buFont typeface="Times New Roman"/>
              <a:buChar char="•"/>
            </a:pPr>
            <a:r>
              <a:rPr b="1" lang="en-US" sz="1800">
                <a:solidFill>
                  <a:srgbClr val="0000FF"/>
                </a:solidFill>
                <a:latin typeface="Times New Roman"/>
                <a:ea typeface="Times New Roman"/>
                <a:cs typeface="Times New Roman"/>
                <a:sym typeface="Times New Roman"/>
              </a:rPr>
              <a:t> MODULARITY</a:t>
            </a:r>
            <a:endParaRPr sz="1800">
              <a:solidFill>
                <a:srgbClr val="FF0000"/>
              </a:solidFill>
              <a:latin typeface="Times New Roman"/>
              <a:ea typeface="Times New Roman"/>
              <a:cs typeface="Times New Roman"/>
              <a:sym typeface="Times New Roman"/>
            </a:endParaRPr>
          </a:p>
        </p:txBody>
      </p:sp>
      <p:sp>
        <p:nvSpPr>
          <p:cNvPr id="2159" name="Google Shape;2159;p121"/>
          <p:cNvSpPr txBox="1"/>
          <p:nvPr/>
        </p:nvSpPr>
        <p:spPr>
          <a:xfrm>
            <a:off x="663052" y="2847162"/>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160" name="Google Shape;2160;p121"/>
          <p:cNvSpPr txBox="1"/>
          <p:nvPr/>
        </p:nvSpPr>
        <p:spPr>
          <a:xfrm>
            <a:off x="4302906" y="2038525"/>
            <a:ext cx="652621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Gọi ΔQ là giá trị thay đổi của Q khi gộp hai nhóm thành 1 nhóm</a:t>
            </a:r>
            <a:endParaRPr b="1" sz="1800">
              <a:solidFill>
                <a:schemeClr val="dk1"/>
              </a:solidFill>
              <a:latin typeface="Times New Roman"/>
              <a:ea typeface="Times New Roman"/>
              <a:cs typeface="Times New Roman"/>
              <a:sym typeface="Times New Roman"/>
            </a:endParaRPr>
          </a:p>
        </p:txBody>
      </p:sp>
      <p:sp>
        <p:nvSpPr>
          <p:cNvPr id="2161" name="Google Shape;2161;p121"/>
          <p:cNvSpPr txBox="1"/>
          <p:nvPr/>
        </p:nvSpPr>
        <p:spPr>
          <a:xfrm>
            <a:off x="4463029" y="2649749"/>
            <a:ext cx="6546850" cy="1784350"/>
          </a:xfrm>
          <a:prstGeom prst="rect">
            <a:avLst/>
          </a:prstGeom>
          <a:no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spcBef>
                <a:spcPts val="0"/>
              </a:spcBef>
              <a:spcAft>
                <a:spcPts val="0"/>
              </a:spcAft>
              <a:buClr>
                <a:srgbClr val="002060"/>
              </a:buClr>
              <a:buSzPts val="1800"/>
              <a:buFont typeface="Times New Roman"/>
              <a:buAutoNum type="arabicPeriod"/>
            </a:pPr>
            <a:r>
              <a:rPr b="1" lang="en-US" sz="1800">
                <a:solidFill>
                  <a:srgbClr val="002060"/>
                </a:solidFill>
                <a:latin typeface="Times New Roman"/>
                <a:ea typeface="Times New Roman"/>
                <a:cs typeface="Times New Roman"/>
                <a:sym typeface="Times New Roman"/>
              </a:rPr>
              <a:t>Bắt đầu bằng cách chia các đỉnh của đồ thị thành n nhóm (mỗi đỉnh 1 nhóm).</a:t>
            </a:r>
            <a:endParaRPr/>
          </a:p>
          <a:p>
            <a:pPr indent="-342900" lvl="0" marL="342900" marR="0" rtl="0" algn="l">
              <a:spcBef>
                <a:spcPts val="1200"/>
              </a:spcBef>
              <a:spcAft>
                <a:spcPts val="0"/>
              </a:spcAft>
              <a:buClr>
                <a:srgbClr val="002060"/>
              </a:buClr>
              <a:buSzPts val="1800"/>
              <a:buFont typeface="Times New Roman"/>
              <a:buAutoNum type="arabicPeriod"/>
            </a:pPr>
            <a:r>
              <a:rPr b="1" lang="en-US" sz="1800">
                <a:solidFill>
                  <a:srgbClr val="002060"/>
                </a:solidFill>
                <a:latin typeface="Times New Roman"/>
                <a:ea typeface="Times New Roman"/>
                <a:cs typeface="Times New Roman"/>
                <a:sym typeface="Times New Roman"/>
              </a:rPr>
              <a:t>Tìm cách gộp 2 nhóm nào đó thành 1 nhóm sao cho ΔQ là lớn nhất.</a:t>
            </a:r>
            <a:endParaRPr/>
          </a:p>
          <a:p>
            <a:pPr indent="-342900" lvl="0" marL="342900" marR="0" rtl="0" algn="l">
              <a:spcBef>
                <a:spcPts val="1200"/>
              </a:spcBef>
              <a:spcAft>
                <a:spcPts val="0"/>
              </a:spcAft>
              <a:buClr>
                <a:srgbClr val="002060"/>
              </a:buClr>
              <a:buSzPts val="1800"/>
              <a:buFont typeface="Times New Roman"/>
              <a:buAutoNum type="arabicPeriod"/>
            </a:pPr>
            <a:r>
              <a:rPr b="1" lang="en-US" sz="1800">
                <a:solidFill>
                  <a:srgbClr val="002060"/>
                </a:solidFill>
                <a:latin typeface="Times New Roman"/>
                <a:ea typeface="Times New Roman"/>
                <a:cs typeface="Times New Roman"/>
                <a:sym typeface="Times New Roman"/>
              </a:rPr>
              <a:t>Lặp bước 2 cho tới khi tất cả các đỉnh thuộc 1 nhóm</a:t>
            </a:r>
            <a:endParaRPr b="1" sz="1800">
              <a:solidFill>
                <a:srgbClr val="002060"/>
              </a:solidFill>
              <a:latin typeface="Times New Roman"/>
              <a:ea typeface="Times New Roman"/>
              <a:cs typeface="Times New Roman"/>
              <a:sym typeface="Times New Roman"/>
            </a:endParaRPr>
          </a:p>
        </p:txBody>
      </p:sp>
      <p:sp>
        <p:nvSpPr>
          <p:cNvPr id="2162" name="Google Shape;2162;p121"/>
          <p:cNvSpPr txBox="1"/>
          <p:nvPr/>
        </p:nvSpPr>
        <p:spPr>
          <a:xfrm>
            <a:off x="4393256" y="4696497"/>
            <a:ext cx="341471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Kết quả thu được 1 Dendrogram</a:t>
            </a:r>
            <a:endParaRPr b="1" sz="1800">
              <a:solidFill>
                <a:schemeClr val="dk1"/>
              </a:solidFill>
              <a:latin typeface="Times New Roman"/>
              <a:ea typeface="Times New Roman"/>
              <a:cs typeface="Times New Roman"/>
              <a:sym typeface="Times New Roman"/>
            </a:endParaRPr>
          </a:p>
        </p:txBody>
      </p:sp>
      <p:cxnSp>
        <p:nvCxnSpPr>
          <p:cNvPr id="2163" name="Google Shape;2163;p12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64" name="Google Shape;2164;p121"/>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5" name="Google Shape;2165;p12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22"/>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172" name="Google Shape;2172;p122"/>
          <p:cNvSpPr txBox="1"/>
          <p:nvPr/>
        </p:nvSpPr>
        <p:spPr>
          <a:xfrm>
            <a:off x="862013" y="994630"/>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173" name="Google Shape;2173;p122"/>
          <p:cNvSpPr/>
          <p:nvPr/>
        </p:nvSpPr>
        <p:spPr>
          <a:xfrm>
            <a:off x="7943969" y="146507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174" name="Google Shape;2174;p122"/>
          <p:cNvSpPr/>
          <p:nvPr/>
        </p:nvSpPr>
        <p:spPr>
          <a:xfrm>
            <a:off x="9086969" y="120631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175" name="Google Shape;2175;p122"/>
          <p:cNvSpPr/>
          <p:nvPr/>
        </p:nvSpPr>
        <p:spPr>
          <a:xfrm>
            <a:off x="8553569" y="234296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176" name="Google Shape;2176;p122"/>
          <p:cNvSpPr/>
          <p:nvPr/>
        </p:nvSpPr>
        <p:spPr>
          <a:xfrm>
            <a:off x="10306169" y="1831786"/>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177" name="Google Shape;2177;p122"/>
          <p:cNvSpPr/>
          <p:nvPr/>
        </p:nvSpPr>
        <p:spPr>
          <a:xfrm>
            <a:off x="11068169" y="111106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178" name="Google Shape;2178;p122"/>
          <p:cNvSpPr/>
          <p:nvPr/>
        </p:nvSpPr>
        <p:spPr>
          <a:xfrm>
            <a:off x="11199931" y="234296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179" name="Google Shape;2179;p122"/>
          <p:cNvCxnSpPr>
            <a:stCxn id="2173" idx="6"/>
            <a:endCxn id="2174" idx="2"/>
          </p:cNvCxnSpPr>
          <p:nvPr/>
        </p:nvCxnSpPr>
        <p:spPr>
          <a:xfrm flipH="1" rot="10800000">
            <a:off x="8248769" y="1358574"/>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180" name="Google Shape;2180;p122"/>
          <p:cNvCxnSpPr>
            <a:stCxn id="2173" idx="5"/>
            <a:endCxn id="2175" idx="1"/>
          </p:cNvCxnSpPr>
          <p:nvPr/>
        </p:nvCxnSpPr>
        <p:spPr>
          <a:xfrm>
            <a:off x="8204132" y="1725237"/>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181" name="Google Shape;2181;p122"/>
          <p:cNvCxnSpPr>
            <a:stCxn id="2174" idx="4"/>
            <a:endCxn id="2175" idx="7"/>
          </p:cNvCxnSpPr>
          <p:nvPr/>
        </p:nvCxnSpPr>
        <p:spPr>
          <a:xfrm flipH="1">
            <a:off x="8813669" y="1511111"/>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182" name="Google Shape;2182;p122"/>
          <p:cNvCxnSpPr>
            <a:stCxn id="2174" idx="6"/>
            <a:endCxn id="2176" idx="1"/>
          </p:cNvCxnSpPr>
          <p:nvPr/>
        </p:nvCxnSpPr>
        <p:spPr>
          <a:xfrm>
            <a:off x="9391769" y="1358711"/>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183" name="Google Shape;2183;p122"/>
          <p:cNvCxnSpPr>
            <a:stCxn id="2176" idx="7"/>
            <a:endCxn id="2177" idx="3"/>
          </p:cNvCxnSpPr>
          <p:nvPr/>
        </p:nvCxnSpPr>
        <p:spPr>
          <a:xfrm flipH="1" rot="10800000">
            <a:off x="10566332" y="1371223"/>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184" name="Google Shape;2184;p122"/>
          <p:cNvCxnSpPr>
            <a:stCxn id="2177" idx="4"/>
            <a:endCxn id="2178" idx="0"/>
          </p:cNvCxnSpPr>
          <p:nvPr/>
        </p:nvCxnSpPr>
        <p:spPr>
          <a:xfrm>
            <a:off x="11220569" y="1415861"/>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185" name="Google Shape;2185;p122"/>
          <p:cNvCxnSpPr>
            <a:stCxn id="2176" idx="5"/>
            <a:endCxn id="2178" idx="2"/>
          </p:cNvCxnSpPr>
          <p:nvPr/>
        </p:nvCxnSpPr>
        <p:spPr>
          <a:xfrm>
            <a:off x="10566332" y="2091949"/>
            <a:ext cx="633600" cy="403500"/>
          </a:xfrm>
          <a:prstGeom prst="straightConnector1">
            <a:avLst/>
          </a:prstGeom>
          <a:noFill/>
          <a:ln cap="flat" cmpd="sng" w="28575">
            <a:solidFill>
              <a:srgbClr val="002060"/>
            </a:solidFill>
            <a:prstDash val="solid"/>
            <a:round/>
            <a:headEnd len="sm" w="sm" type="none"/>
            <a:tailEnd len="sm" w="sm" type="none"/>
          </a:ln>
        </p:spPr>
      </p:cxnSp>
      <p:sp>
        <p:nvSpPr>
          <p:cNvPr id="2186" name="Google Shape;2186;p122"/>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187" name="Google Shape;2187;p122"/>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188" name="Google Shape;2188;p122"/>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189" name="Google Shape;2189;p122"/>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190" name="Google Shape;2190;p122"/>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191" name="Google Shape;2191;p122"/>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192" name="Google Shape;2192;p122"/>
          <p:cNvSpPr txBox="1"/>
          <p:nvPr/>
        </p:nvSpPr>
        <p:spPr>
          <a:xfrm>
            <a:off x="895350" y="1543904"/>
            <a:ext cx="1808162"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graphicFrame>
        <p:nvGraphicFramePr>
          <p:cNvPr id="2193" name="Google Shape;2193;p122"/>
          <p:cNvGraphicFramePr/>
          <p:nvPr/>
        </p:nvGraphicFramePr>
        <p:xfrm>
          <a:off x="1000126" y="2077304"/>
          <a:ext cx="3000000" cy="3000000"/>
        </p:xfrm>
        <a:graphic>
          <a:graphicData uri="http://schemas.openxmlformats.org/drawingml/2006/table">
            <a:tbl>
              <a:tblPr>
                <a:noFill/>
                <a:tableStyleId>{3EB55624-FE38-4814-9D2C-76A2840CF2D2}</a:tableStyleId>
              </a:tblPr>
              <a:tblGrid>
                <a:gridCol w="378350"/>
                <a:gridCol w="378350"/>
                <a:gridCol w="378350"/>
                <a:gridCol w="378350"/>
                <a:gridCol w="378350"/>
                <a:gridCol w="378350"/>
              </a:tblGrid>
              <a:tr h="291075">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725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cxnSp>
        <p:nvCxnSpPr>
          <p:cNvPr id="2194" name="Google Shape;2194;p12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195" name="Google Shape;2195;p12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6" name="Google Shape;2196;p12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123"/>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203" name="Google Shape;2203;p123"/>
          <p:cNvSpPr txBox="1"/>
          <p:nvPr/>
        </p:nvSpPr>
        <p:spPr>
          <a:xfrm>
            <a:off x="670709" y="980790"/>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204" name="Google Shape;2204;p123"/>
          <p:cNvSpPr/>
          <p:nvPr/>
        </p:nvSpPr>
        <p:spPr>
          <a:xfrm>
            <a:off x="7780339" y="131921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05" name="Google Shape;2205;p123"/>
          <p:cNvSpPr/>
          <p:nvPr/>
        </p:nvSpPr>
        <p:spPr>
          <a:xfrm>
            <a:off x="8923339" y="106045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06" name="Google Shape;2206;p123"/>
          <p:cNvSpPr/>
          <p:nvPr/>
        </p:nvSpPr>
        <p:spPr>
          <a:xfrm>
            <a:off x="8389939" y="219710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07" name="Google Shape;2207;p123"/>
          <p:cNvSpPr/>
          <p:nvPr/>
        </p:nvSpPr>
        <p:spPr>
          <a:xfrm>
            <a:off x="10142539" y="1685926"/>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08" name="Google Shape;2208;p123"/>
          <p:cNvSpPr/>
          <p:nvPr/>
        </p:nvSpPr>
        <p:spPr>
          <a:xfrm>
            <a:off x="10904539" y="96520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09" name="Google Shape;2209;p123"/>
          <p:cNvSpPr/>
          <p:nvPr/>
        </p:nvSpPr>
        <p:spPr>
          <a:xfrm>
            <a:off x="11036301" y="2197101"/>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210" name="Google Shape;2210;p123"/>
          <p:cNvCxnSpPr>
            <a:stCxn id="2204" idx="6"/>
            <a:endCxn id="2205" idx="2"/>
          </p:cNvCxnSpPr>
          <p:nvPr/>
        </p:nvCxnSpPr>
        <p:spPr>
          <a:xfrm flipH="1" rot="10800000">
            <a:off x="8085139" y="1212714"/>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211" name="Google Shape;2211;p123"/>
          <p:cNvCxnSpPr>
            <a:stCxn id="2204" idx="5"/>
            <a:endCxn id="2206" idx="1"/>
          </p:cNvCxnSpPr>
          <p:nvPr/>
        </p:nvCxnSpPr>
        <p:spPr>
          <a:xfrm>
            <a:off x="8040502" y="1579377"/>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212" name="Google Shape;2212;p123"/>
          <p:cNvCxnSpPr>
            <a:stCxn id="2205" idx="4"/>
            <a:endCxn id="2206" idx="7"/>
          </p:cNvCxnSpPr>
          <p:nvPr/>
        </p:nvCxnSpPr>
        <p:spPr>
          <a:xfrm flipH="1">
            <a:off x="8650039" y="1365251"/>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213" name="Google Shape;2213;p123"/>
          <p:cNvCxnSpPr>
            <a:stCxn id="2205" idx="6"/>
            <a:endCxn id="2207" idx="1"/>
          </p:cNvCxnSpPr>
          <p:nvPr/>
        </p:nvCxnSpPr>
        <p:spPr>
          <a:xfrm>
            <a:off x="9228139" y="1212851"/>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214" name="Google Shape;2214;p123"/>
          <p:cNvCxnSpPr>
            <a:stCxn id="2207" idx="7"/>
            <a:endCxn id="2208" idx="3"/>
          </p:cNvCxnSpPr>
          <p:nvPr/>
        </p:nvCxnSpPr>
        <p:spPr>
          <a:xfrm flipH="1" rot="10800000">
            <a:off x="10402702" y="1225363"/>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215" name="Google Shape;2215;p123"/>
          <p:cNvCxnSpPr>
            <a:stCxn id="2208" idx="4"/>
            <a:endCxn id="2209" idx="0"/>
          </p:cNvCxnSpPr>
          <p:nvPr/>
        </p:nvCxnSpPr>
        <p:spPr>
          <a:xfrm>
            <a:off x="11056939" y="1270001"/>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216" name="Google Shape;2216;p123"/>
          <p:cNvCxnSpPr>
            <a:stCxn id="2207" idx="5"/>
            <a:endCxn id="2209" idx="2"/>
          </p:cNvCxnSpPr>
          <p:nvPr/>
        </p:nvCxnSpPr>
        <p:spPr>
          <a:xfrm>
            <a:off x="10402702" y="1946089"/>
            <a:ext cx="633600" cy="403500"/>
          </a:xfrm>
          <a:prstGeom prst="straightConnector1">
            <a:avLst/>
          </a:prstGeom>
          <a:noFill/>
          <a:ln cap="flat" cmpd="sng" w="28575">
            <a:solidFill>
              <a:srgbClr val="002060"/>
            </a:solidFill>
            <a:prstDash val="solid"/>
            <a:round/>
            <a:headEnd len="sm" w="sm" type="none"/>
            <a:tailEnd len="sm" w="sm" type="none"/>
          </a:ln>
        </p:spPr>
      </p:cxnSp>
      <p:sp>
        <p:nvSpPr>
          <p:cNvPr id="2217" name="Google Shape;2217;p123"/>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18" name="Google Shape;2218;p123"/>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19" name="Google Shape;2219;p123"/>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20" name="Google Shape;2220;p123"/>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21" name="Google Shape;2221;p123"/>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22" name="Google Shape;2222;p123"/>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223" name="Google Shape;2223;p123"/>
          <p:cNvSpPr txBox="1"/>
          <p:nvPr/>
        </p:nvSpPr>
        <p:spPr>
          <a:xfrm>
            <a:off x="661183" y="2019015"/>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224" name="Google Shape;2224;p123"/>
          <p:cNvGraphicFramePr/>
          <p:nvPr/>
        </p:nvGraphicFramePr>
        <p:xfrm>
          <a:off x="7977189" y="2638424"/>
          <a:ext cx="3000000" cy="3000000"/>
        </p:xfrm>
        <a:graphic>
          <a:graphicData uri="http://schemas.openxmlformats.org/drawingml/2006/table">
            <a:tbl>
              <a:tblPr>
                <a:noFill/>
                <a:tableStyleId>{3EB55624-FE38-4814-9D2C-76A2840CF2D2}</a:tableStyleId>
              </a:tblPr>
              <a:tblGrid>
                <a:gridCol w="378450"/>
                <a:gridCol w="378450"/>
                <a:gridCol w="378450"/>
                <a:gridCol w="378450"/>
                <a:gridCol w="378450"/>
              </a:tblGrid>
              <a:tr h="291075">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25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75">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225" name="Google Shape;2225;p123"/>
          <p:cNvSpPr txBox="1"/>
          <p:nvPr/>
        </p:nvSpPr>
        <p:spPr>
          <a:xfrm>
            <a:off x="675472" y="1601501"/>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226" name="Google Shape;2226;p123"/>
          <p:cNvCxnSpPr>
            <a:stCxn id="2217" idx="0"/>
          </p:cNvCxnSpPr>
          <p:nvPr/>
        </p:nvCxnSpPr>
        <p:spPr>
          <a:xfrm rot="10800000">
            <a:off x="2287588" y="5257713"/>
            <a:ext cx="0" cy="417600"/>
          </a:xfrm>
          <a:prstGeom prst="straightConnector1">
            <a:avLst/>
          </a:prstGeom>
          <a:noFill/>
          <a:ln cap="flat" cmpd="sng" w="28575">
            <a:solidFill>
              <a:srgbClr val="FF0000"/>
            </a:solidFill>
            <a:prstDash val="solid"/>
            <a:round/>
            <a:headEnd len="sm" w="sm" type="none"/>
            <a:tailEnd len="sm" w="sm" type="none"/>
          </a:ln>
        </p:spPr>
      </p:cxnSp>
      <p:cxnSp>
        <p:nvCxnSpPr>
          <p:cNvPr id="2227" name="Google Shape;2227;p123"/>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228" name="Google Shape;2228;p123"/>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graphicFrame>
        <p:nvGraphicFramePr>
          <p:cNvPr id="2229" name="Google Shape;2229;p123"/>
          <p:cNvGraphicFramePr/>
          <p:nvPr/>
        </p:nvGraphicFramePr>
        <p:xfrm>
          <a:off x="10142539" y="2583953"/>
          <a:ext cx="3000000" cy="3000000"/>
        </p:xfrm>
        <a:graphic>
          <a:graphicData uri="http://schemas.openxmlformats.org/drawingml/2006/table">
            <a:tbl>
              <a:tblPr bandRow="1" firstRow="1">
                <a:noFill/>
                <a:tableStyleId>{3EB55624-FE38-4814-9D2C-76A2840CF2D2}</a:tableStyleId>
              </a:tblPr>
              <a:tblGrid>
                <a:gridCol w="335700"/>
                <a:gridCol w="335700"/>
                <a:gridCol w="793475"/>
              </a:tblGrid>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-0.09</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-0.07</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-0.23</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-0.21</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1</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-0.21</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-0.09</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-0.12</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-0.23</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2</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-0.23</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-0.23</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-0.21</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3</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-0.21</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-0.09</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4</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-0.09</a:t>
                      </a:r>
                      <a:endParaRPr b="1" i="0" sz="1100" u="none" strike="noStrike">
                        <a:solidFill>
                          <a:srgbClr val="002060"/>
                        </a:solidFill>
                        <a:latin typeface="Arial"/>
                        <a:ea typeface="Arial"/>
                        <a:cs typeface="Arial"/>
                        <a:sym typeface="Arial"/>
                      </a:endParaRPr>
                    </a:p>
                  </a:txBody>
                  <a:tcPr marT="6350" marB="0" marR="6350" marL="6350" anchor="b"/>
                </a:tc>
              </a:tr>
              <a:tr h="202725">
                <a:tc>
                  <a:txBody>
                    <a:bodyPr/>
                    <a:lstStyle/>
                    <a:p>
                      <a:pPr indent="0" lvl="0" marL="0" marR="0" rtl="0" algn="ctr">
                        <a:spcBef>
                          <a:spcPts val="0"/>
                        </a:spcBef>
                        <a:spcAft>
                          <a:spcPts val="0"/>
                        </a:spcAft>
                        <a:buNone/>
                      </a:pPr>
                      <a:r>
                        <a:rPr b="1" lang="en-US" sz="1100" u="none" strike="noStrike">
                          <a:solidFill>
                            <a:srgbClr val="002060"/>
                          </a:solidFill>
                        </a:rPr>
                        <a:t>5</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6</a:t>
                      </a:r>
                      <a:endParaRPr b="1" i="0" sz="11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ctr">
                        <a:spcBef>
                          <a:spcPts val="0"/>
                        </a:spcBef>
                        <a:spcAft>
                          <a:spcPts val="0"/>
                        </a:spcAft>
                        <a:buNone/>
                      </a:pPr>
                      <a:r>
                        <a:rPr b="1" lang="en-US" sz="1100" u="none" strike="noStrike">
                          <a:solidFill>
                            <a:srgbClr val="002060"/>
                          </a:solidFill>
                        </a:rPr>
                        <a:t>-0.07</a:t>
                      </a:r>
                      <a:endParaRPr b="1" i="0" sz="1100" u="none" strike="noStrike">
                        <a:solidFill>
                          <a:srgbClr val="002060"/>
                        </a:solidFill>
                        <a:latin typeface="Arial"/>
                        <a:ea typeface="Arial"/>
                        <a:cs typeface="Arial"/>
                        <a:sym typeface="Arial"/>
                      </a:endParaRPr>
                    </a:p>
                  </a:txBody>
                  <a:tcPr marT="6350" marB="0" marR="6350" marL="6350" anchor="b"/>
                </a:tc>
              </a:tr>
              <a:tr h="202725">
                <a:tc gridSpan="2">
                  <a:txBody>
                    <a:bodyPr/>
                    <a:lstStyle/>
                    <a:p>
                      <a:pPr indent="0" lvl="0" marL="0" marR="0" rtl="0" algn="ctr">
                        <a:spcBef>
                          <a:spcPts val="0"/>
                        </a:spcBef>
                        <a:spcAft>
                          <a:spcPts val="0"/>
                        </a:spcAft>
                        <a:buNone/>
                      </a:pPr>
                      <a:r>
                        <a:rPr b="1" lang="en-US" sz="1100" u="none" strike="noStrike">
                          <a:solidFill>
                            <a:srgbClr val="002060"/>
                          </a:solidFill>
                        </a:rPr>
                        <a:t>MAX</a:t>
                      </a:r>
                      <a:endParaRPr b="1" i="0" sz="1100" u="none" strike="noStrike">
                        <a:solidFill>
                          <a:srgbClr val="002060"/>
                        </a:solidFill>
                        <a:latin typeface="Arial"/>
                        <a:ea typeface="Arial"/>
                        <a:cs typeface="Arial"/>
                        <a:sym typeface="Arial"/>
                      </a:endParaRPr>
                    </a:p>
                  </a:txBody>
                  <a:tcPr marT="6350" marB="0" marR="6350" marL="6350" anchor="b"/>
                </a:tc>
                <a:tc hMerge="1"/>
                <a:tc>
                  <a:txBody>
                    <a:bodyPr/>
                    <a:lstStyle/>
                    <a:p>
                      <a:pPr indent="0" lvl="0" marL="0" marR="0" rtl="0" algn="ctr">
                        <a:spcBef>
                          <a:spcPts val="0"/>
                        </a:spcBef>
                        <a:spcAft>
                          <a:spcPts val="0"/>
                        </a:spcAft>
                        <a:buNone/>
                      </a:pPr>
                      <a:r>
                        <a:rPr b="1" lang="en-US" sz="1100" u="none" strike="noStrike">
                          <a:solidFill>
                            <a:srgbClr val="002060"/>
                          </a:solidFill>
                        </a:rPr>
                        <a:t>-0.07</a:t>
                      </a:r>
                      <a:endParaRPr b="1" i="0" sz="1100" u="none" strike="noStrike">
                        <a:solidFill>
                          <a:srgbClr val="002060"/>
                        </a:solidFill>
                        <a:latin typeface="Arial"/>
                        <a:ea typeface="Arial"/>
                        <a:cs typeface="Arial"/>
                        <a:sym typeface="Arial"/>
                      </a:endParaRPr>
                    </a:p>
                  </a:txBody>
                  <a:tcPr marT="6350" marB="0" marR="6350" marL="6350" anchor="b"/>
                </a:tc>
              </a:tr>
            </a:tbl>
          </a:graphicData>
        </a:graphic>
      </p:graphicFrame>
      <p:cxnSp>
        <p:nvCxnSpPr>
          <p:cNvPr id="2230" name="Google Shape;2230;p12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231" name="Google Shape;2231;p12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2" name="Google Shape;2232;p12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124"/>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239" name="Google Shape;2239;p124"/>
          <p:cNvSpPr txBox="1"/>
          <p:nvPr/>
        </p:nvSpPr>
        <p:spPr>
          <a:xfrm>
            <a:off x="706104" y="962026"/>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240" name="Google Shape;2240;p124"/>
          <p:cNvSpPr/>
          <p:nvPr/>
        </p:nvSpPr>
        <p:spPr>
          <a:xfrm>
            <a:off x="7681911" y="1253332"/>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41" name="Google Shape;2241;p124"/>
          <p:cNvSpPr/>
          <p:nvPr/>
        </p:nvSpPr>
        <p:spPr>
          <a:xfrm>
            <a:off x="8824911" y="99456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42" name="Google Shape;2242;p124"/>
          <p:cNvSpPr/>
          <p:nvPr/>
        </p:nvSpPr>
        <p:spPr>
          <a:xfrm>
            <a:off x="8291511" y="21312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43" name="Google Shape;2243;p124"/>
          <p:cNvSpPr/>
          <p:nvPr/>
        </p:nvSpPr>
        <p:spPr>
          <a:xfrm>
            <a:off x="10044111" y="162004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44" name="Google Shape;2244;p124"/>
          <p:cNvSpPr/>
          <p:nvPr/>
        </p:nvSpPr>
        <p:spPr>
          <a:xfrm>
            <a:off x="10806111" y="8993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45" name="Google Shape;2245;p124"/>
          <p:cNvSpPr/>
          <p:nvPr/>
        </p:nvSpPr>
        <p:spPr>
          <a:xfrm>
            <a:off x="10937873" y="21312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246" name="Google Shape;2246;p124"/>
          <p:cNvCxnSpPr>
            <a:stCxn id="2240" idx="6"/>
            <a:endCxn id="2241" idx="2"/>
          </p:cNvCxnSpPr>
          <p:nvPr/>
        </p:nvCxnSpPr>
        <p:spPr>
          <a:xfrm flipH="1" rot="10800000">
            <a:off x="7986711" y="1146832"/>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247" name="Google Shape;2247;p124"/>
          <p:cNvCxnSpPr>
            <a:stCxn id="2240" idx="5"/>
            <a:endCxn id="2242" idx="1"/>
          </p:cNvCxnSpPr>
          <p:nvPr/>
        </p:nvCxnSpPr>
        <p:spPr>
          <a:xfrm>
            <a:off x="7942074" y="1513495"/>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248" name="Google Shape;2248;p124"/>
          <p:cNvCxnSpPr>
            <a:stCxn id="2241" idx="4"/>
            <a:endCxn id="2242" idx="7"/>
          </p:cNvCxnSpPr>
          <p:nvPr/>
        </p:nvCxnSpPr>
        <p:spPr>
          <a:xfrm flipH="1">
            <a:off x="8551611" y="1299369"/>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249" name="Google Shape;2249;p124"/>
          <p:cNvCxnSpPr>
            <a:stCxn id="2241" idx="6"/>
            <a:endCxn id="2243" idx="1"/>
          </p:cNvCxnSpPr>
          <p:nvPr/>
        </p:nvCxnSpPr>
        <p:spPr>
          <a:xfrm>
            <a:off x="9129711" y="1146969"/>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250" name="Google Shape;2250;p124"/>
          <p:cNvCxnSpPr>
            <a:stCxn id="2243" idx="7"/>
            <a:endCxn id="2244" idx="3"/>
          </p:cNvCxnSpPr>
          <p:nvPr/>
        </p:nvCxnSpPr>
        <p:spPr>
          <a:xfrm flipH="1" rot="10800000">
            <a:off x="10304274" y="1159481"/>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251" name="Google Shape;2251;p124"/>
          <p:cNvCxnSpPr>
            <a:stCxn id="2244" idx="4"/>
            <a:endCxn id="2245" idx="0"/>
          </p:cNvCxnSpPr>
          <p:nvPr/>
        </p:nvCxnSpPr>
        <p:spPr>
          <a:xfrm>
            <a:off x="10958511" y="1204119"/>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252" name="Google Shape;2252;p124"/>
          <p:cNvCxnSpPr>
            <a:stCxn id="2243" idx="5"/>
            <a:endCxn id="2245" idx="2"/>
          </p:cNvCxnSpPr>
          <p:nvPr/>
        </p:nvCxnSpPr>
        <p:spPr>
          <a:xfrm>
            <a:off x="10304274" y="1880207"/>
            <a:ext cx="633600" cy="403500"/>
          </a:xfrm>
          <a:prstGeom prst="straightConnector1">
            <a:avLst/>
          </a:prstGeom>
          <a:noFill/>
          <a:ln cap="flat" cmpd="sng" w="28575">
            <a:solidFill>
              <a:srgbClr val="002060"/>
            </a:solidFill>
            <a:prstDash val="solid"/>
            <a:round/>
            <a:headEnd len="sm" w="sm" type="none"/>
            <a:tailEnd len="sm" w="sm" type="none"/>
          </a:ln>
        </p:spPr>
      </p:cxnSp>
      <p:sp>
        <p:nvSpPr>
          <p:cNvPr id="2253" name="Google Shape;2253;p124"/>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54" name="Google Shape;2254;p124"/>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55" name="Google Shape;2255;p124"/>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56" name="Google Shape;2256;p124"/>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57" name="Google Shape;2257;p124"/>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58" name="Google Shape;2258;p124"/>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259" name="Google Shape;2259;p124"/>
          <p:cNvSpPr txBox="1"/>
          <p:nvPr/>
        </p:nvSpPr>
        <p:spPr>
          <a:xfrm>
            <a:off x="696578" y="2000251"/>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260" name="Google Shape;2260;p124"/>
          <p:cNvGraphicFramePr/>
          <p:nvPr/>
        </p:nvGraphicFramePr>
        <p:xfrm>
          <a:off x="8774358" y="2689142"/>
          <a:ext cx="3000000" cy="3000000"/>
        </p:xfrm>
        <a:graphic>
          <a:graphicData uri="http://schemas.openxmlformats.org/drawingml/2006/table">
            <a:tbl>
              <a:tblPr>
                <a:noFill/>
                <a:tableStyleId>{3EB55624-FE38-4814-9D2C-76A2840CF2D2}</a:tableStyleId>
              </a:tblPr>
              <a:tblGrid>
                <a:gridCol w="378225"/>
                <a:gridCol w="378225"/>
                <a:gridCol w="378225"/>
                <a:gridCol w="378225"/>
              </a:tblGrid>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0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261" name="Google Shape;2261;p124"/>
          <p:cNvSpPr txBox="1"/>
          <p:nvPr/>
        </p:nvSpPr>
        <p:spPr>
          <a:xfrm>
            <a:off x="710867" y="1582737"/>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262" name="Google Shape;2262;p124"/>
          <p:cNvCxnSpPr>
            <a:stCxn id="2253" idx="0"/>
          </p:cNvCxnSpPr>
          <p:nvPr/>
        </p:nvCxnSpPr>
        <p:spPr>
          <a:xfrm rot="10800000">
            <a:off x="2287588" y="5257713"/>
            <a:ext cx="0" cy="417600"/>
          </a:xfrm>
          <a:prstGeom prst="straightConnector1">
            <a:avLst/>
          </a:prstGeom>
          <a:noFill/>
          <a:ln cap="flat" cmpd="sng" w="28575">
            <a:solidFill>
              <a:srgbClr val="FF0000"/>
            </a:solidFill>
            <a:prstDash val="solid"/>
            <a:round/>
            <a:headEnd len="sm" w="sm" type="none"/>
            <a:tailEnd len="sm" w="sm" type="none"/>
          </a:ln>
        </p:spPr>
      </p:cxnSp>
      <p:cxnSp>
        <p:nvCxnSpPr>
          <p:cNvPr id="2263" name="Google Shape;2263;p124"/>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264" name="Google Shape;2264;p124"/>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sp>
        <p:nvSpPr>
          <p:cNvPr id="2265" name="Google Shape;2265;p124"/>
          <p:cNvSpPr txBox="1"/>
          <p:nvPr/>
        </p:nvSpPr>
        <p:spPr>
          <a:xfrm>
            <a:off x="706104" y="2408237"/>
            <a:ext cx="44291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3: Gộp nhóm {1, 3} và {2}, Q = 0.092</a:t>
            </a:r>
            <a:endParaRPr/>
          </a:p>
        </p:txBody>
      </p:sp>
      <p:graphicFrame>
        <p:nvGraphicFramePr>
          <p:cNvPr id="2266" name="Google Shape;2266;p124"/>
          <p:cNvGraphicFramePr/>
          <p:nvPr/>
        </p:nvGraphicFramePr>
        <p:xfrm>
          <a:off x="10480673" y="2631282"/>
          <a:ext cx="3000000" cy="3000000"/>
        </p:xfrm>
        <a:graphic>
          <a:graphicData uri="http://schemas.openxmlformats.org/drawingml/2006/table">
            <a:tbl>
              <a:tblPr bandRow="1" firstRow="1">
                <a:noFill/>
                <a:tableStyleId>{3EB55624-FE38-4814-9D2C-76A2840CF2D2}</a:tableStyleId>
              </a:tblPr>
              <a:tblGrid>
                <a:gridCol w="279400"/>
                <a:gridCol w="279400"/>
                <a:gridCol w="660400"/>
              </a:tblGrid>
              <a:tr h="177800">
                <a:tc>
                  <a:txBody>
                    <a:bodyPr/>
                    <a:lstStyle/>
                    <a:p>
                      <a:pPr indent="0" lvl="0" marL="0" marR="0" rtl="0" algn="l">
                        <a:spcBef>
                          <a:spcPts val="0"/>
                        </a:spcBef>
                        <a:spcAft>
                          <a:spcPts val="0"/>
                        </a:spcAft>
                        <a:buNone/>
                      </a:pPr>
                      <a:r>
                        <a:rPr b="1" lang="en-US" sz="1300" u="none" strike="noStrike">
                          <a:solidFill>
                            <a:srgbClr val="002060"/>
                          </a:solidFill>
                        </a:rPr>
                        <a:t>1,3</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2</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0.092</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l">
                        <a:spcBef>
                          <a:spcPts val="0"/>
                        </a:spcBef>
                        <a:spcAft>
                          <a:spcPts val="0"/>
                        </a:spcAft>
                        <a:buNone/>
                      </a:pPr>
                      <a:r>
                        <a:rPr b="1" lang="en-US" sz="1300" u="none" strike="noStrike">
                          <a:solidFill>
                            <a:srgbClr val="002060"/>
                          </a:solidFill>
                        </a:rPr>
                        <a:t>1,3</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-0.19</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l">
                        <a:spcBef>
                          <a:spcPts val="0"/>
                        </a:spcBef>
                        <a:spcAft>
                          <a:spcPts val="0"/>
                        </a:spcAft>
                        <a:buNone/>
                      </a:pPr>
                      <a:r>
                        <a:rPr b="1" lang="en-US" sz="1300" u="none" strike="noStrike">
                          <a:solidFill>
                            <a:srgbClr val="002060"/>
                          </a:solidFill>
                        </a:rPr>
                        <a:t>1,3</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-0.15</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l">
                        <a:spcBef>
                          <a:spcPts val="0"/>
                        </a:spcBef>
                        <a:spcAft>
                          <a:spcPts val="0"/>
                        </a:spcAft>
                        <a:buNone/>
                      </a:pPr>
                      <a:r>
                        <a:rPr b="1" lang="en-US" sz="1300" u="none" strike="noStrike">
                          <a:solidFill>
                            <a:srgbClr val="002060"/>
                          </a:solidFill>
                        </a:rPr>
                        <a:t>1,3</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-0.15</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2</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-0.09</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2</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-0.12</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2</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-0.23</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-0.23</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-0.21</a:t>
                      </a:r>
                      <a:endParaRPr b="1" i="0" sz="1300" u="none" strike="noStrike">
                        <a:solidFill>
                          <a:srgbClr val="002060"/>
                        </a:solidFill>
                        <a:latin typeface="Arial"/>
                        <a:ea typeface="Arial"/>
                        <a:cs typeface="Arial"/>
                        <a:sym typeface="Arial"/>
                      </a:endParaRPr>
                    </a:p>
                  </a:txBody>
                  <a:tcPr marT="6350" marB="0" marR="6350" marL="6350" anchor="b"/>
                </a:tc>
              </a:tr>
              <a:tr h="177800">
                <a:tc>
                  <a:txBody>
                    <a:bodyPr/>
                    <a:lstStyle/>
                    <a:p>
                      <a:pPr indent="0" lvl="0" marL="0" marR="0" rtl="0" algn="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tc>
                <a:tc>
                  <a:txBody>
                    <a:bodyPr/>
                    <a:lstStyle/>
                    <a:p>
                      <a:pPr indent="0" lvl="0" marL="0" marR="0" rtl="0" algn="r">
                        <a:spcBef>
                          <a:spcPts val="0"/>
                        </a:spcBef>
                        <a:spcAft>
                          <a:spcPts val="0"/>
                        </a:spcAft>
                        <a:buNone/>
                      </a:pPr>
                      <a:r>
                        <a:rPr b="1" lang="en-US" sz="1300" u="none" strike="noStrike">
                          <a:solidFill>
                            <a:srgbClr val="002060"/>
                          </a:solidFill>
                        </a:rPr>
                        <a:t>-0.09</a:t>
                      </a:r>
                      <a:endParaRPr b="1" i="0" sz="1300" u="none" strike="noStrike">
                        <a:solidFill>
                          <a:srgbClr val="002060"/>
                        </a:solidFill>
                        <a:latin typeface="Arial"/>
                        <a:ea typeface="Arial"/>
                        <a:cs typeface="Arial"/>
                        <a:sym typeface="Arial"/>
                      </a:endParaRPr>
                    </a:p>
                  </a:txBody>
                  <a:tcPr marT="6350" marB="0" marR="6350" marL="6350" anchor="b"/>
                </a:tc>
              </a:tr>
            </a:tbl>
          </a:graphicData>
        </a:graphic>
      </p:graphicFrame>
      <p:cxnSp>
        <p:nvCxnSpPr>
          <p:cNvPr id="2267" name="Google Shape;2267;p124"/>
          <p:cNvCxnSpPr/>
          <p:nvPr/>
        </p:nvCxnSpPr>
        <p:spPr>
          <a:xfrm rot="10800000">
            <a:off x="2808288" y="4830763"/>
            <a:ext cx="0" cy="417512"/>
          </a:xfrm>
          <a:prstGeom prst="straightConnector1">
            <a:avLst/>
          </a:prstGeom>
          <a:noFill/>
          <a:ln cap="flat" cmpd="sng" w="28575">
            <a:solidFill>
              <a:srgbClr val="FF0000"/>
            </a:solidFill>
            <a:prstDash val="solid"/>
            <a:round/>
            <a:headEnd len="sm" w="sm" type="none"/>
            <a:tailEnd len="sm" w="sm" type="none"/>
          </a:ln>
        </p:spPr>
      </p:cxnSp>
      <p:cxnSp>
        <p:nvCxnSpPr>
          <p:cNvPr id="2268" name="Google Shape;2268;p124"/>
          <p:cNvCxnSpPr/>
          <p:nvPr/>
        </p:nvCxnSpPr>
        <p:spPr>
          <a:xfrm rot="10800000">
            <a:off x="4375150" y="4837114"/>
            <a:ext cx="0" cy="828675"/>
          </a:xfrm>
          <a:prstGeom prst="straightConnector1">
            <a:avLst/>
          </a:prstGeom>
          <a:noFill/>
          <a:ln cap="flat" cmpd="sng" w="28575">
            <a:solidFill>
              <a:srgbClr val="FF0000"/>
            </a:solidFill>
            <a:prstDash val="solid"/>
            <a:round/>
            <a:headEnd len="sm" w="sm" type="none"/>
            <a:tailEnd len="sm" w="sm" type="none"/>
          </a:ln>
        </p:spPr>
      </p:cxnSp>
      <p:cxnSp>
        <p:nvCxnSpPr>
          <p:cNvPr id="2269" name="Google Shape;2269;p124"/>
          <p:cNvCxnSpPr/>
          <p:nvPr/>
        </p:nvCxnSpPr>
        <p:spPr>
          <a:xfrm>
            <a:off x="2794000" y="4837113"/>
            <a:ext cx="1576388" cy="0"/>
          </a:xfrm>
          <a:prstGeom prst="straightConnector1">
            <a:avLst/>
          </a:prstGeom>
          <a:noFill/>
          <a:ln cap="flat" cmpd="sng" w="28575">
            <a:solidFill>
              <a:srgbClr val="FF0000"/>
            </a:solidFill>
            <a:prstDash val="solid"/>
            <a:round/>
            <a:headEnd len="sm" w="sm" type="none"/>
            <a:tailEnd len="sm" w="sm" type="none"/>
          </a:ln>
        </p:spPr>
      </p:cxnSp>
      <p:cxnSp>
        <p:nvCxnSpPr>
          <p:cNvPr id="2270" name="Google Shape;2270;p12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271" name="Google Shape;2271;p12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2" name="Google Shape;2272;p12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125"/>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279" name="Google Shape;2279;p125"/>
          <p:cNvSpPr txBox="1"/>
          <p:nvPr/>
        </p:nvSpPr>
        <p:spPr>
          <a:xfrm>
            <a:off x="635795" y="923925"/>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280" name="Google Shape;2280;p125"/>
          <p:cNvSpPr/>
          <p:nvPr/>
        </p:nvSpPr>
        <p:spPr>
          <a:xfrm>
            <a:off x="7958139" y="1316832"/>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81" name="Google Shape;2281;p125"/>
          <p:cNvSpPr/>
          <p:nvPr/>
        </p:nvSpPr>
        <p:spPr>
          <a:xfrm>
            <a:off x="9101139" y="105806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82" name="Google Shape;2282;p125"/>
          <p:cNvSpPr/>
          <p:nvPr/>
        </p:nvSpPr>
        <p:spPr>
          <a:xfrm>
            <a:off x="8567739" y="21947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83" name="Google Shape;2283;p125"/>
          <p:cNvSpPr/>
          <p:nvPr/>
        </p:nvSpPr>
        <p:spPr>
          <a:xfrm>
            <a:off x="10320339" y="168354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84" name="Google Shape;2284;p125"/>
          <p:cNvSpPr/>
          <p:nvPr/>
        </p:nvSpPr>
        <p:spPr>
          <a:xfrm>
            <a:off x="11082339" y="9628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85" name="Google Shape;2285;p125"/>
          <p:cNvSpPr/>
          <p:nvPr/>
        </p:nvSpPr>
        <p:spPr>
          <a:xfrm>
            <a:off x="11214101" y="219471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286" name="Google Shape;2286;p125"/>
          <p:cNvCxnSpPr>
            <a:stCxn id="2280" idx="6"/>
            <a:endCxn id="2281" idx="2"/>
          </p:cNvCxnSpPr>
          <p:nvPr/>
        </p:nvCxnSpPr>
        <p:spPr>
          <a:xfrm flipH="1" rot="10800000">
            <a:off x="8262939" y="1210332"/>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287" name="Google Shape;2287;p125"/>
          <p:cNvCxnSpPr>
            <a:stCxn id="2280" idx="5"/>
            <a:endCxn id="2282" idx="1"/>
          </p:cNvCxnSpPr>
          <p:nvPr/>
        </p:nvCxnSpPr>
        <p:spPr>
          <a:xfrm>
            <a:off x="8218302" y="1576995"/>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288" name="Google Shape;2288;p125"/>
          <p:cNvCxnSpPr>
            <a:stCxn id="2281" idx="4"/>
            <a:endCxn id="2282" idx="7"/>
          </p:cNvCxnSpPr>
          <p:nvPr/>
        </p:nvCxnSpPr>
        <p:spPr>
          <a:xfrm flipH="1">
            <a:off x="8827839" y="1362869"/>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289" name="Google Shape;2289;p125"/>
          <p:cNvCxnSpPr>
            <a:stCxn id="2281" idx="6"/>
            <a:endCxn id="2283" idx="1"/>
          </p:cNvCxnSpPr>
          <p:nvPr/>
        </p:nvCxnSpPr>
        <p:spPr>
          <a:xfrm>
            <a:off x="9405939" y="1210469"/>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290" name="Google Shape;2290;p125"/>
          <p:cNvCxnSpPr>
            <a:stCxn id="2283" idx="7"/>
            <a:endCxn id="2284" idx="3"/>
          </p:cNvCxnSpPr>
          <p:nvPr/>
        </p:nvCxnSpPr>
        <p:spPr>
          <a:xfrm flipH="1" rot="10800000">
            <a:off x="10580502" y="1222981"/>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291" name="Google Shape;2291;p125"/>
          <p:cNvCxnSpPr>
            <a:stCxn id="2284" idx="4"/>
            <a:endCxn id="2285" idx="0"/>
          </p:cNvCxnSpPr>
          <p:nvPr/>
        </p:nvCxnSpPr>
        <p:spPr>
          <a:xfrm>
            <a:off x="11234739" y="1267619"/>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292" name="Google Shape;2292;p125"/>
          <p:cNvCxnSpPr>
            <a:stCxn id="2283" idx="5"/>
            <a:endCxn id="2285" idx="2"/>
          </p:cNvCxnSpPr>
          <p:nvPr/>
        </p:nvCxnSpPr>
        <p:spPr>
          <a:xfrm>
            <a:off x="10580502" y="1943707"/>
            <a:ext cx="633600" cy="403500"/>
          </a:xfrm>
          <a:prstGeom prst="straightConnector1">
            <a:avLst/>
          </a:prstGeom>
          <a:noFill/>
          <a:ln cap="flat" cmpd="sng" w="28575">
            <a:solidFill>
              <a:srgbClr val="002060"/>
            </a:solidFill>
            <a:prstDash val="solid"/>
            <a:round/>
            <a:headEnd len="sm" w="sm" type="none"/>
            <a:tailEnd len="sm" w="sm" type="none"/>
          </a:ln>
        </p:spPr>
      </p:cxnSp>
      <p:sp>
        <p:nvSpPr>
          <p:cNvPr id="2293" name="Google Shape;2293;p125"/>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294" name="Google Shape;2294;p125"/>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295" name="Google Shape;2295;p125"/>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296" name="Google Shape;2296;p125"/>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297" name="Google Shape;2297;p125"/>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298" name="Google Shape;2298;p125"/>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299" name="Google Shape;2299;p125"/>
          <p:cNvSpPr txBox="1"/>
          <p:nvPr/>
        </p:nvSpPr>
        <p:spPr>
          <a:xfrm>
            <a:off x="626269" y="1962150"/>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300" name="Google Shape;2300;p125"/>
          <p:cNvGraphicFramePr/>
          <p:nvPr/>
        </p:nvGraphicFramePr>
        <p:xfrm>
          <a:off x="9037936" y="3079752"/>
          <a:ext cx="3000000" cy="3000000"/>
        </p:xfrm>
        <a:graphic>
          <a:graphicData uri="http://schemas.openxmlformats.org/drawingml/2006/table">
            <a:tbl>
              <a:tblPr>
                <a:noFill/>
                <a:tableStyleId>{3EB55624-FE38-4814-9D2C-76A2840CF2D2}</a:tableStyleId>
              </a:tblPr>
              <a:tblGrid>
                <a:gridCol w="378350"/>
                <a:gridCol w="378350"/>
                <a:gridCol w="378350"/>
              </a:tblGrid>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0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301" name="Google Shape;2301;p125"/>
          <p:cNvSpPr txBox="1"/>
          <p:nvPr/>
        </p:nvSpPr>
        <p:spPr>
          <a:xfrm>
            <a:off x="640558" y="1544636"/>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302" name="Google Shape;2302;p125"/>
          <p:cNvCxnSpPr/>
          <p:nvPr/>
        </p:nvCxnSpPr>
        <p:spPr>
          <a:xfrm rot="10800000">
            <a:off x="6461125" y="4837113"/>
            <a:ext cx="0" cy="838200"/>
          </a:xfrm>
          <a:prstGeom prst="straightConnector1">
            <a:avLst/>
          </a:prstGeom>
          <a:noFill/>
          <a:ln cap="flat" cmpd="sng" w="28575">
            <a:solidFill>
              <a:srgbClr val="FF0000"/>
            </a:solidFill>
            <a:prstDash val="solid"/>
            <a:round/>
            <a:headEnd len="sm" w="sm" type="none"/>
            <a:tailEnd len="sm" w="sm" type="none"/>
          </a:ln>
        </p:spPr>
      </p:cxnSp>
      <p:cxnSp>
        <p:nvCxnSpPr>
          <p:cNvPr id="2303" name="Google Shape;2303;p125"/>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304" name="Google Shape;2304;p125"/>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sp>
        <p:nvSpPr>
          <p:cNvPr id="2305" name="Google Shape;2305;p125"/>
          <p:cNvSpPr txBox="1"/>
          <p:nvPr/>
        </p:nvSpPr>
        <p:spPr>
          <a:xfrm>
            <a:off x="635795" y="2370136"/>
            <a:ext cx="43529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3: Gộp nhóm {1, 3} và {2}, Q = 0.092</a:t>
            </a:r>
            <a:endParaRPr/>
          </a:p>
        </p:txBody>
      </p:sp>
      <p:cxnSp>
        <p:nvCxnSpPr>
          <p:cNvPr id="2306" name="Google Shape;2306;p125"/>
          <p:cNvCxnSpPr/>
          <p:nvPr/>
        </p:nvCxnSpPr>
        <p:spPr>
          <a:xfrm rot="10800000">
            <a:off x="2808288" y="4830763"/>
            <a:ext cx="0" cy="417512"/>
          </a:xfrm>
          <a:prstGeom prst="straightConnector1">
            <a:avLst/>
          </a:prstGeom>
          <a:noFill/>
          <a:ln cap="flat" cmpd="sng" w="28575">
            <a:solidFill>
              <a:srgbClr val="FF0000"/>
            </a:solidFill>
            <a:prstDash val="solid"/>
            <a:round/>
            <a:headEnd len="sm" w="sm" type="none"/>
            <a:tailEnd len="sm" w="sm" type="none"/>
          </a:ln>
        </p:spPr>
      </p:cxnSp>
      <p:cxnSp>
        <p:nvCxnSpPr>
          <p:cNvPr id="2307" name="Google Shape;2307;p125"/>
          <p:cNvCxnSpPr/>
          <p:nvPr/>
        </p:nvCxnSpPr>
        <p:spPr>
          <a:xfrm rot="10800000">
            <a:off x="4375150" y="4837114"/>
            <a:ext cx="0" cy="828675"/>
          </a:xfrm>
          <a:prstGeom prst="straightConnector1">
            <a:avLst/>
          </a:prstGeom>
          <a:noFill/>
          <a:ln cap="flat" cmpd="sng" w="28575">
            <a:solidFill>
              <a:srgbClr val="FF0000"/>
            </a:solidFill>
            <a:prstDash val="solid"/>
            <a:round/>
            <a:headEnd len="sm" w="sm" type="none"/>
            <a:tailEnd len="sm" w="sm" type="none"/>
          </a:ln>
        </p:spPr>
      </p:cxnSp>
      <p:cxnSp>
        <p:nvCxnSpPr>
          <p:cNvPr id="2308" name="Google Shape;2308;p125"/>
          <p:cNvCxnSpPr/>
          <p:nvPr/>
        </p:nvCxnSpPr>
        <p:spPr>
          <a:xfrm>
            <a:off x="2794000" y="4837113"/>
            <a:ext cx="1576388" cy="0"/>
          </a:xfrm>
          <a:prstGeom prst="straightConnector1">
            <a:avLst/>
          </a:prstGeom>
          <a:noFill/>
          <a:ln cap="flat" cmpd="sng" w="28575">
            <a:solidFill>
              <a:srgbClr val="FF0000"/>
            </a:solidFill>
            <a:prstDash val="solid"/>
            <a:round/>
            <a:headEnd len="sm" w="sm" type="none"/>
            <a:tailEnd len="sm" w="sm" type="none"/>
          </a:ln>
        </p:spPr>
      </p:cxnSp>
      <p:sp>
        <p:nvSpPr>
          <p:cNvPr id="2309" name="Google Shape;2309;p125"/>
          <p:cNvSpPr txBox="1"/>
          <p:nvPr/>
        </p:nvSpPr>
        <p:spPr>
          <a:xfrm>
            <a:off x="626269" y="2762249"/>
            <a:ext cx="412115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4: Gộp nhóm {5} và {6}, Q = 0.194</a:t>
            </a:r>
            <a:endParaRPr/>
          </a:p>
        </p:txBody>
      </p:sp>
      <p:cxnSp>
        <p:nvCxnSpPr>
          <p:cNvPr id="2310" name="Google Shape;2310;p125"/>
          <p:cNvCxnSpPr/>
          <p:nvPr/>
        </p:nvCxnSpPr>
        <p:spPr>
          <a:xfrm rot="10800000">
            <a:off x="7537450" y="4837114"/>
            <a:ext cx="0" cy="892175"/>
          </a:xfrm>
          <a:prstGeom prst="straightConnector1">
            <a:avLst/>
          </a:prstGeom>
          <a:noFill/>
          <a:ln cap="flat" cmpd="sng" w="28575">
            <a:solidFill>
              <a:srgbClr val="FF0000"/>
            </a:solidFill>
            <a:prstDash val="solid"/>
            <a:round/>
            <a:headEnd len="sm" w="sm" type="none"/>
            <a:tailEnd len="sm" w="sm" type="none"/>
          </a:ln>
        </p:spPr>
      </p:cxnSp>
      <p:cxnSp>
        <p:nvCxnSpPr>
          <p:cNvPr id="2311" name="Google Shape;2311;p125"/>
          <p:cNvCxnSpPr/>
          <p:nvPr/>
        </p:nvCxnSpPr>
        <p:spPr>
          <a:xfrm rot="10800000">
            <a:off x="22875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312" name="Google Shape;2312;p125"/>
          <p:cNvCxnSpPr/>
          <p:nvPr/>
        </p:nvCxnSpPr>
        <p:spPr>
          <a:xfrm>
            <a:off x="6456364" y="4837113"/>
            <a:ext cx="1081087" cy="0"/>
          </a:xfrm>
          <a:prstGeom prst="straightConnector1">
            <a:avLst/>
          </a:prstGeom>
          <a:noFill/>
          <a:ln cap="flat" cmpd="sng" w="28575">
            <a:solidFill>
              <a:srgbClr val="FF0000"/>
            </a:solidFill>
            <a:prstDash val="solid"/>
            <a:round/>
            <a:headEnd len="sm" w="sm" type="none"/>
            <a:tailEnd len="sm" w="sm" type="none"/>
          </a:ln>
        </p:spPr>
      </p:cxnSp>
      <p:graphicFrame>
        <p:nvGraphicFramePr>
          <p:cNvPr id="2313" name="Google Shape;2313;p125"/>
          <p:cNvGraphicFramePr/>
          <p:nvPr/>
        </p:nvGraphicFramePr>
        <p:xfrm>
          <a:off x="10428290" y="3058319"/>
          <a:ext cx="3000000" cy="3000000"/>
        </p:xfrm>
        <a:graphic>
          <a:graphicData uri="http://schemas.openxmlformats.org/drawingml/2006/table">
            <a:tbl>
              <a:tblPr bandRow="1" firstRow="1">
                <a:noFill/>
                <a:tableStyleId>{3EB55624-FE38-4814-9D2C-76A2840CF2D2}</a:tableStyleId>
              </a:tblPr>
              <a:tblGrid>
                <a:gridCol w="447425"/>
                <a:gridCol w="339425"/>
                <a:gridCol w="802250"/>
              </a:tblGrid>
              <a:tr h="204525">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0.02</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-0.05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-0.05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0.173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0.173</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525">
                <a:tc>
                  <a:txBody>
                    <a:bodyPr/>
                    <a:lstStyle/>
                    <a:p>
                      <a:pPr indent="0" lvl="0" marL="0" marR="0" rtl="0" algn="ctr">
                        <a:spcBef>
                          <a:spcPts val="0"/>
                        </a:spcBef>
                        <a:spcAft>
                          <a:spcPts val="0"/>
                        </a:spcAft>
                        <a:buNone/>
                      </a:pPr>
                      <a:r>
                        <a:rPr b="1" lang="en-US" sz="1300" u="none" strike="noStrike">
                          <a:solidFill>
                            <a:srgbClr val="002060"/>
                          </a:solidFill>
                        </a:rPr>
                        <a:t>5</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6</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0.194</a:t>
                      </a:r>
                      <a:endParaRPr b="1" i="0" sz="1300" u="none" strike="noStrike">
                        <a:solidFill>
                          <a:srgbClr val="002060"/>
                        </a:solidFill>
                        <a:latin typeface="Arial"/>
                        <a:ea typeface="Arial"/>
                        <a:cs typeface="Arial"/>
                        <a:sym typeface="Arial"/>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cxnSp>
        <p:nvCxnSpPr>
          <p:cNvPr id="2314" name="Google Shape;2314;p12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315" name="Google Shape;2315;p12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6" name="Google Shape;2316;p12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126"/>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323" name="Google Shape;2323;p126"/>
          <p:cNvSpPr txBox="1"/>
          <p:nvPr/>
        </p:nvSpPr>
        <p:spPr>
          <a:xfrm>
            <a:off x="540543" y="982664"/>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324" name="Google Shape;2324;p126"/>
          <p:cNvSpPr/>
          <p:nvPr/>
        </p:nvSpPr>
        <p:spPr>
          <a:xfrm>
            <a:off x="8181182" y="1467442"/>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325" name="Google Shape;2325;p126"/>
          <p:cNvSpPr/>
          <p:nvPr/>
        </p:nvSpPr>
        <p:spPr>
          <a:xfrm>
            <a:off x="9324182" y="120867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326" name="Google Shape;2326;p126"/>
          <p:cNvSpPr/>
          <p:nvPr/>
        </p:nvSpPr>
        <p:spPr>
          <a:xfrm>
            <a:off x="8790782" y="234532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327" name="Google Shape;2327;p126"/>
          <p:cNvSpPr/>
          <p:nvPr/>
        </p:nvSpPr>
        <p:spPr>
          <a:xfrm>
            <a:off x="10543382" y="1834154"/>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328" name="Google Shape;2328;p126"/>
          <p:cNvSpPr/>
          <p:nvPr/>
        </p:nvSpPr>
        <p:spPr>
          <a:xfrm>
            <a:off x="11305382" y="111342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329" name="Google Shape;2329;p126"/>
          <p:cNvSpPr/>
          <p:nvPr/>
        </p:nvSpPr>
        <p:spPr>
          <a:xfrm>
            <a:off x="11437144" y="2345329"/>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330" name="Google Shape;2330;p126"/>
          <p:cNvCxnSpPr>
            <a:stCxn id="2324" idx="6"/>
            <a:endCxn id="2325" idx="2"/>
          </p:cNvCxnSpPr>
          <p:nvPr/>
        </p:nvCxnSpPr>
        <p:spPr>
          <a:xfrm flipH="1" rot="10800000">
            <a:off x="8485982" y="1360942"/>
            <a:ext cx="838200" cy="258900"/>
          </a:xfrm>
          <a:prstGeom prst="straightConnector1">
            <a:avLst/>
          </a:prstGeom>
          <a:noFill/>
          <a:ln cap="flat" cmpd="sng" w="28575">
            <a:solidFill>
              <a:srgbClr val="002060"/>
            </a:solidFill>
            <a:prstDash val="solid"/>
            <a:round/>
            <a:headEnd len="sm" w="sm" type="none"/>
            <a:tailEnd len="sm" w="sm" type="none"/>
          </a:ln>
        </p:spPr>
      </p:cxnSp>
      <p:cxnSp>
        <p:nvCxnSpPr>
          <p:cNvPr id="2331" name="Google Shape;2331;p126"/>
          <p:cNvCxnSpPr>
            <a:stCxn id="2324" idx="5"/>
            <a:endCxn id="2326" idx="1"/>
          </p:cNvCxnSpPr>
          <p:nvPr/>
        </p:nvCxnSpPr>
        <p:spPr>
          <a:xfrm>
            <a:off x="8441345" y="1727605"/>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332" name="Google Shape;2332;p126"/>
          <p:cNvCxnSpPr>
            <a:stCxn id="2325" idx="4"/>
            <a:endCxn id="2326" idx="7"/>
          </p:cNvCxnSpPr>
          <p:nvPr/>
        </p:nvCxnSpPr>
        <p:spPr>
          <a:xfrm flipH="1">
            <a:off x="9050882" y="1513479"/>
            <a:ext cx="425700" cy="876600"/>
          </a:xfrm>
          <a:prstGeom prst="straightConnector1">
            <a:avLst/>
          </a:prstGeom>
          <a:noFill/>
          <a:ln cap="flat" cmpd="sng" w="28575">
            <a:solidFill>
              <a:srgbClr val="002060"/>
            </a:solidFill>
            <a:prstDash val="solid"/>
            <a:round/>
            <a:headEnd len="sm" w="sm" type="none"/>
            <a:tailEnd len="sm" w="sm" type="none"/>
          </a:ln>
        </p:spPr>
      </p:cxnSp>
      <p:cxnSp>
        <p:nvCxnSpPr>
          <p:cNvPr id="2333" name="Google Shape;2333;p126"/>
          <p:cNvCxnSpPr>
            <a:stCxn id="2325" idx="6"/>
            <a:endCxn id="2327" idx="1"/>
          </p:cNvCxnSpPr>
          <p:nvPr/>
        </p:nvCxnSpPr>
        <p:spPr>
          <a:xfrm>
            <a:off x="9628982" y="1361079"/>
            <a:ext cx="959100" cy="517800"/>
          </a:xfrm>
          <a:prstGeom prst="straightConnector1">
            <a:avLst/>
          </a:prstGeom>
          <a:noFill/>
          <a:ln cap="flat" cmpd="sng" w="28575">
            <a:solidFill>
              <a:srgbClr val="002060"/>
            </a:solidFill>
            <a:prstDash val="solid"/>
            <a:round/>
            <a:headEnd len="sm" w="sm" type="none"/>
            <a:tailEnd len="sm" w="sm" type="none"/>
          </a:ln>
        </p:spPr>
      </p:cxnSp>
      <p:cxnSp>
        <p:nvCxnSpPr>
          <p:cNvPr id="2334" name="Google Shape;2334;p126"/>
          <p:cNvCxnSpPr>
            <a:stCxn id="2327" idx="7"/>
            <a:endCxn id="2328" idx="3"/>
          </p:cNvCxnSpPr>
          <p:nvPr/>
        </p:nvCxnSpPr>
        <p:spPr>
          <a:xfrm flipH="1" rot="10800000">
            <a:off x="10803545" y="1373591"/>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335" name="Google Shape;2335;p126"/>
          <p:cNvCxnSpPr>
            <a:stCxn id="2328" idx="4"/>
            <a:endCxn id="2329" idx="0"/>
          </p:cNvCxnSpPr>
          <p:nvPr/>
        </p:nvCxnSpPr>
        <p:spPr>
          <a:xfrm>
            <a:off x="11457782" y="1418229"/>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336" name="Google Shape;2336;p126"/>
          <p:cNvCxnSpPr>
            <a:stCxn id="2327" idx="5"/>
            <a:endCxn id="2329" idx="2"/>
          </p:cNvCxnSpPr>
          <p:nvPr/>
        </p:nvCxnSpPr>
        <p:spPr>
          <a:xfrm>
            <a:off x="10803545" y="2094317"/>
            <a:ext cx="633600" cy="403500"/>
          </a:xfrm>
          <a:prstGeom prst="straightConnector1">
            <a:avLst/>
          </a:prstGeom>
          <a:noFill/>
          <a:ln cap="flat" cmpd="sng" w="28575">
            <a:solidFill>
              <a:srgbClr val="002060"/>
            </a:solidFill>
            <a:prstDash val="solid"/>
            <a:round/>
            <a:headEnd len="sm" w="sm" type="none"/>
            <a:tailEnd len="sm" w="sm" type="none"/>
          </a:ln>
        </p:spPr>
      </p:cxnSp>
      <p:sp>
        <p:nvSpPr>
          <p:cNvPr id="2337" name="Google Shape;2337;p126"/>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338" name="Google Shape;2338;p126"/>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339" name="Google Shape;2339;p126"/>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340" name="Google Shape;2340;p126"/>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341" name="Google Shape;2341;p126"/>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342" name="Google Shape;2342;p126"/>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343" name="Google Shape;2343;p126"/>
          <p:cNvSpPr txBox="1"/>
          <p:nvPr/>
        </p:nvSpPr>
        <p:spPr>
          <a:xfrm>
            <a:off x="529430" y="1744664"/>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344" name="Google Shape;2344;p126"/>
          <p:cNvGraphicFramePr/>
          <p:nvPr/>
        </p:nvGraphicFramePr>
        <p:xfrm>
          <a:off x="11075988" y="4130677"/>
          <a:ext cx="3000000" cy="3000000"/>
        </p:xfrm>
        <a:graphic>
          <a:graphicData uri="http://schemas.openxmlformats.org/drawingml/2006/table">
            <a:tbl>
              <a:tblPr>
                <a:noFill/>
                <a:tableStyleId>{3EB55624-FE38-4814-9D2C-76A2840CF2D2}</a:tableStyleId>
              </a:tblPr>
              <a:tblGrid>
                <a:gridCol w="378625"/>
                <a:gridCol w="378625"/>
              </a:tblGrid>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0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lang="en-US" sz="1800" u="none" strike="noStrike">
                          <a:solidFill>
                            <a:srgbClr val="002060"/>
                          </a:solidFil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0</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345" name="Google Shape;2345;p126"/>
          <p:cNvSpPr txBox="1"/>
          <p:nvPr/>
        </p:nvSpPr>
        <p:spPr>
          <a:xfrm>
            <a:off x="543718" y="1327150"/>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346" name="Google Shape;2346;p126"/>
          <p:cNvCxnSpPr/>
          <p:nvPr/>
        </p:nvCxnSpPr>
        <p:spPr>
          <a:xfrm rot="10800000">
            <a:off x="6461125" y="4837113"/>
            <a:ext cx="0" cy="838200"/>
          </a:xfrm>
          <a:prstGeom prst="straightConnector1">
            <a:avLst/>
          </a:prstGeom>
          <a:noFill/>
          <a:ln cap="flat" cmpd="sng" w="28575">
            <a:solidFill>
              <a:srgbClr val="FF0000"/>
            </a:solidFill>
            <a:prstDash val="solid"/>
            <a:round/>
            <a:headEnd len="sm" w="sm" type="none"/>
            <a:tailEnd len="sm" w="sm" type="none"/>
          </a:ln>
        </p:spPr>
      </p:cxnSp>
      <p:cxnSp>
        <p:nvCxnSpPr>
          <p:cNvPr id="2347" name="Google Shape;2347;p126"/>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348" name="Google Shape;2348;p126"/>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sp>
        <p:nvSpPr>
          <p:cNvPr id="2349" name="Google Shape;2349;p126"/>
          <p:cNvSpPr txBox="1"/>
          <p:nvPr/>
        </p:nvSpPr>
        <p:spPr>
          <a:xfrm>
            <a:off x="538956" y="2152650"/>
            <a:ext cx="43529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3: Gộp nhóm {1, 3} và {2}, Q = 0.092</a:t>
            </a:r>
            <a:endParaRPr/>
          </a:p>
        </p:txBody>
      </p:sp>
      <p:cxnSp>
        <p:nvCxnSpPr>
          <p:cNvPr id="2350" name="Google Shape;2350;p126"/>
          <p:cNvCxnSpPr/>
          <p:nvPr/>
        </p:nvCxnSpPr>
        <p:spPr>
          <a:xfrm rot="10800000">
            <a:off x="2808288" y="4830763"/>
            <a:ext cx="0" cy="417512"/>
          </a:xfrm>
          <a:prstGeom prst="straightConnector1">
            <a:avLst/>
          </a:prstGeom>
          <a:noFill/>
          <a:ln cap="flat" cmpd="sng" w="28575">
            <a:solidFill>
              <a:srgbClr val="FF0000"/>
            </a:solidFill>
            <a:prstDash val="solid"/>
            <a:round/>
            <a:headEnd len="sm" w="sm" type="none"/>
            <a:tailEnd len="sm" w="sm" type="none"/>
          </a:ln>
        </p:spPr>
      </p:cxnSp>
      <p:cxnSp>
        <p:nvCxnSpPr>
          <p:cNvPr id="2351" name="Google Shape;2351;p126"/>
          <p:cNvCxnSpPr/>
          <p:nvPr/>
        </p:nvCxnSpPr>
        <p:spPr>
          <a:xfrm rot="10800000">
            <a:off x="4375150" y="4837114"/>
            <a:ext cx="0" cy="828675"/>
          </a:xfrm>
          <a:prstGeom prst="straightConnector1">
            <a:avLst/>
          </a:prstGeom>
          <a:noFill/>
          <a:ln cap="flat" cmpd="sng" w="28575">
            <a:solidFill>
              <a:srgbClr val="FF0000"/>
            </a:solidFill>
            <a:prstDash val="solid"/>
            <a:round/>
            <a:headEnd len="sm" w="sm" type="none"/>
            <a:tailEnd len="sm" w="sm" type="none"/>
          </a:ln>
        </p:spPr>
      </p:cxnSp>
      <p:cxnSp>
        <p:nvCxnSpPr>
          <p:cNvPr id="2352" name="Google Shape;2352;p126"/>
          <p:cNvCxnSpPr/>
          <p:nvPr/>
        </p:nvCxnSpPr>
        <p:spPr>
          <a:xfrm>
            <a:off x="2794000" y="4837113"/>
            <a:ext cx="1576388" cy="0"/>
          </a:xfrm>
          <a:prstGeom prst="straightConnector1">
            <a:avLst/>
          </a:prstGeom>
          <a:noFill/>
          <a:ln cap="flat" cmpd="sng" w="28575">
            <a:solidFill>
              <a:srgbClr val="FF0000"/>
            </a:solidFill>
            <a:prstDash val="solid"/>
            <a:round/>
            <a:headEnd len="sm" w="sm" type="none"/>
            <a:tailEnd len="sm" w="sm" type="none"/>
          </a:ln>
        </p:spPr>
      </p:cxnSp>
      <p:sp>
        <p:nvSpPr>
          <p:cNvPr id="2353" name="Google Shape;2353;p126"/>
          <p:cNvSpPr txBox="1"/>
          <p:nvPr/>
        </p:nvSpPr>
        <p:spPr>
          <a:xfrm>
            <a:off x="529430" y="2544763"/>
            <a:ext cx="412115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4: Gộp nhóm {5} và {6}, Q = 0.194</a:t>
            </a:r>
            <a:endParaRPr/>
          </a:p>
        </p:txBody>
      </p:sp>
      <p:cxnSp>
        <p:nvCxnSpPr>
          <p:cNvPr id="2354" name="Google Shape;2354;p126"/>
          <p:cNvCxnSpPr/>
          <p:nvPr/>
        </p:nvCxnSpPr>
        <p:spPr>
          <a:xfrm rot="10800000">
            <a:off x="7537450" y="4837114"/>
            <a:ext cx="0" cy="892175"/>
          </a:xfrm>
          <a:prstGeom prst="straightConnector1">
            <a:avLst/>
          </a:prstGeom>
          <a:noFill/>
          <a:ln cap="flat" cmpd="sng" w="28575">
            <a:solidFill>
              <a:srgbClr val="FF0000"/>
            </a:solidFill>
            <a:prstDash val="solid"/>
            <a:round/>
            <a:headEnd len="sm" w="sm" type="none"/>
            <a:tailEnd len="sm" w="sm" type="none"/>
          </a:ln>
        </p:spPr>
      </p:cxnSp>
      <p:cxnSp>
        <p:nvCxnSpPr>
          <p:cNvPr id="2355" name="Google Shape;2355;p126"/>
          <p:cNvCxnSpPr/>
          <p:nvPr/>
        </p:nvCxnSpPr>
        <p:spPr>
          <a:xfrm rot="10800000">
            <a:off x="22875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356" name="Google Shape;2356;p126"/>
          <p:cNvCxnSpPr/>
          <p:nvPr/>
        </p:nvCxnSpPr>
        <p:spPr>
          <a:xfrm>
            <a:off x="6456364" y="4837113"/>
            <a:ext cx="1081087" cy="0"/>
          </a:xfrm>
          <a:prstGeom prst="straightConnector1">
            <a:avLst/>
          </a:prstGeom>
          <a:noFill/>
          <a:ln cap="flat" cmpd="sng" w="28575">
            <a:solidFill>
              <a:srgbClr val="FF0000"/>
            </a:solidFill>
            <a:prstDash val="solid"/>
            <a:round/>
            <a:headEnd len="sm" w="sm" type="none"/>
            <a:tailEnd len="sm" w="sm" type="none"/>
          </a:ln>
        </p:spPr>
      </p:cxnSp>
      <p:sp>
        <p:nvSpPr>
          <p:cNvPr id="2357" name="Google Shape;2357;p126"/>
          <p:cNvSpPr txBox="1"/>
          <p:nvPr/>
        </p:nvSpPr>
        <p:spPr>
          <a:xfrm>
            <a:off x="529431" y="2970214"/>
            <a:ext cx="43529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5: Gộp nhóm {5, 6} và {4}, Q = 0.357</a:t>
            </a:r>
            <a:endParaRPr/>
          </a:p>
        </p:txBody>
      </p:sp>
      <p:cxnSp>
        <p:nvCxnSpPr>
          <p:cNvPr id="2358" name="Google Shape;2358;p126"/>
          <p:cNvCxnSpPr/>
          <p:nvPr/>
        </p:nvCxnSpPr>
        <p:spPr>
          <a:xfrm rot="10800000">
            <a:off x="5410200" y="4422775"/>
            <a:ext cx="0" cy="1244600"/>
          </a:xfrm>
          <a:prstGeom prst="straightConnector1">
            <a:avLst/>
          </a:prstGeom>
          <a:noFill/>
          <a:ln cap="flat" cmpd="sng" w="28575">
            <a:solidFill>
              <a:srgbClr val="FF0000"/>
            </a:solidFill>
            <a:prstDash val="solid"/>
            <a:round/>
            <a:headEnd len="sm" w="sm" type="none"/>
            <a:tailEnd len="sm" w="sm" type="none"/>
          </a:ln>
        </p:spPr>
      </p:cxnSp>
      <p:cxnSp>
        <p:nvCxnSpPr>
          <p:cNvPr id="2359" name="Google Shape;2359;p126"/>
          <p:cNvCxnSpPr/>
          <p:nvPr/>
        </p:nvCxnSpPr>
        <p:spPr>
          <a:xfrm rot="10800000">
            <a:off x="7065963" y="4422776"/>
            <a:ext cx="0" cy="415925"/>
          </a:xfrm>
          <a:prstGeom prst="straightConnector1">
            <a:avLst/>
          </a:prstGeom>
          <a:noFill/>
          <a:ln cap="flat" cmpd="sng" w="28575">
            <a:solidFill>
              <a:srgbClr val="FF0000"/>
            </a:solidFill>
            <a:prstDash val="solid"/>
            <a:round/>
            <a:headEnd len="sm" w="sm" type="none"/>
            <a:tailEnd len="sm" w="sm" type="none"/>
          </a:ln>
        </p:spPr>
      </p:cxnSp>
      <p:cxnSp>
        <p:nvCxnSpPr>
          <p:cNvPr id="2360" name="Google Shape;2360;p126"/>
          <p:cNvCxnSpPr/>
          <p:nvPr/>
        </p:nvCxnSpPr>
        <p:spPr>
          <a:xfrm>
            <a:off x="5410201" y="4422775"/>
            <a:ext cx="1655763" cy="0"/>
          </a:xfrm>
          <a:prstGeom prst="straightConnector1">
            <a:avLst/>
          </a:prstGeom>
          <a:noFill/>
          <a:ln cap="flat" cmpd="sng" w="28575">
            <a:solidFill>
              <a:srgbClr val="FF0000"/>
            </a:solidFill>
            <a:prstDash val="solid"/>
            <a:round/>
            <a:headEnd len="sm" w="sm" type="none"/>
            <a:tailEnd len="sm" w="sm" type="none"/>
          </a:ln>
        </p:spPr>
      </p:cxnSp>
      <p:graphicFrame>
        <p:nvGraphicFramePr>
          <p:cNvPr id="2361" name="Google Shape;2361;p126"/>
          <p:cNvGraphicFramePr/>
          <p:nvPr/>
        </p:nvGraphicFramePr>
        <p:xfrm>
          <a:off x="10106820" y="3197818"/>
          <a:ext cx="3000000" cy="3000000"/>
        </p:xfrm>
        <a:graphic>
          <a:graphicData uri="http://schemas.openxmlformats.org/drawingml/2006/table">
            <a:tbl>
              <a:tblPr bandRow="1" firstRow="1">
                <a:noFill/>
                <a:tableStyleId>{3EB55624-FE38-4814-9D2C-76A2840CF2D2}</a:tableStyleId>
              </a:tblPr>
              <a:tblGrid>
                <a:gridCol w="489425"/>
                <a:gridCol w="371300"/>
                <a:gridCol w="877600"/>
              </a:tblGrid>
              <a:tr h="204250">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0.122</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250">
                <a:tc>
                  <a:txBody>
                    <a:bodyPr/>
                    <a:lstStyle/>
                    <a:p>
                      <a:pPr indent="0" lvl="0" marL="0" marR="0" rtl="0" algn="ctr">
                        <a:spcBef>
                          <a:spcPts val="0"/>
                        </a:spcBef>
                        <a:spcAft>
                          <a:spcPts val="0"/>
                        </a:spcAft>
                        <a:buNone/>
                      </a:pPr>
                      <a:r>
                        <a:rPr b="1" lang="en-US" sz="1300" u="none" strike="noStrike">
                          <a:solidFill>
                            <a:srgbClr val="002060"/>
                          </a:solidFill>
                        </a:rPr>
                        <a:t>1,2,3</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5,6</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-0.09</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250">
                <a:tc>
                  <a:txBody>
                    <a:bodyPr/>
                    <a:lstStyle/>
                    <a:p>
                      <a:pPr indent="0" lvl="0" marL="0" marR="0" rtl="0" algn="ctr">
                        <a:spcBef>
                          <a:spcPts val="0"/>
                        </a:spcBef>
                        <a:spcAft>
                          <a:spcPts val="0"/>
                        </a:spcAft>
                        <a:buNone/>
                      </a:pPr>
                      <a:r>
                        <a:rPr b="1" lang="en-US" sz="1300" u="none" strike="noStrike">
                          <a:solidFill>
                            <a:srgbClr val="002060"/>
                          </a:solidFill>
                        </a:rPr>
                        <a:t>4</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5,6</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300" u="none" strike="noStrike">
                          <a:solidFill>
                            <a:srgbClr val="002060"/>
                          </a:solidFill>
                        </a:rPr>
                        <a:t>0.357</a:t>
                      </a:r>
                      <a:endParaRPr b="1" i="0" sz="1300" u="none" strike="noStrike">
                        <a:solidFill>
                          <a:srgbClr val="002060"/>
                        </a:solidFill>
                        <a:latin typeface="Arial"/>
                        <a:ea typeface="Arial"/>
                        <a:cs typeface="Arial"/>
                        <a:sym typeface="Arial"/>
                      </a:endParaRPr>
                    </a:p>
                  </a:txBody>
                  <a:tcPr marT="6325"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cxnSp>
        <p:nvCxnSpPr>
          <p:cNvPr id="2362" name="Google Shape;2362;p12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363" name="Google Shape;2363;p12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4" name="Google Shape;2364;p12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127"/>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371" name="Google Shape;2371;p127"/>
          <p:cNvSpPr txBox="1"/>
          <p:nvPr/>
        </p:nvSpPr>
        <p:spPr>
          <a:xfrm>
            <a:off x="620711" y="901701"/>
            <a:ext cx="30321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Giải thuật CNM (tham lam):</a:t>
            </a:r>
            <a:endParaRPr/>
          </a:p>
        </p:txBody>
      </p:sp>
      <p:sp>
        <p:nvSpPr>
          <p:cNvPr id="2372" name="Google Shape;2372;p127"/>
          <p:cNvSpPr/>
          <p:nvPr/>
        </p:nvSpPr>
        <p:spPr>
          <a:xfrm>
            <a:off x="7888289" y="1455287"/>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373" name="Google Shape;2373;p127"/>
          <p:cNvSpPr/>
          <p:nvPr/>
        </p:nvSpPr>
        <p:spPr>
          <a:xfrm>
            <a:off x="9031289" y="1194937"/>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374" name="Google Shape;2374;p127"/>
          <p:cNvSpPr/>
          <p:nvPr/>
        </p:nvSpPr>
        <p:spPr>
          <a:xfrm>
            <a:off x="8497889" y="233317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375" name="Google Shape;2375;p127"/>
          <p:cNvSpPr/>
          <p:nvPr/>
        </p:nvSpPr>
        <p:spPr>
          <a:xfrm>
            <a:off x="10250489" y="18220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376" name="Google Shape;2376;p127"/>
          <p:cNvSpPr/>
          <p:nvPr/>
        </p:nvSpPr>
        <p:spPr>
          <a:xfrm>
            <a:off x="11012489" y="110127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377" name="Google Shape;2377;p127"/>
          <p:cNvSpPr/>
          <p:nvPr/>
        </p:nvSpPr>
        <p:spPr>
          <a:xfrm>
            <a:off x="11144252" y="2333175"/>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cxnSp>
        <p:nvCxnSpPr>
          <p:cNvPr id="2378" name="Google Shape;2378;p127"/>
          <p:cNvCxnSpPr>
            <a:stCxn id="2372" idx="6"/>
            <a:endCxn id="2373" idx="2"/>
          </p:cNvCxnSpPr>
          <p:nvPr/>
        </p:nvCxnSpPr>
        <p:spPr>
          <a:xfrm flipH="1" rot="10800000">
            <a:off x="8193089" y="1347287"/>
            <a:ext cx="838200" cy="260400"/>
          </a:xfrm>
          <a:prstGeom prst="straightConnector1">
            <a:avLst/>
          </a:prstGeom>
          <a:noFill/>
          <a:ln cap="flat" cmpd="sng" w="28575">
            <a:solidFill>
              <a:srgbClr val="002060"/>
            </a:solidFill>
            <a:prstDash val="solid"/>
            <a:round/>
            <a:headEnd len="sm" w="sm" type="none"/>
            <a:tailEnd len="sm" w="sm" type="none"/>
          </a:ln>
        </p:spPr>
      </p:cxnSp>
      <p:cxnSp>
        <p:nvCxnSpPr>
          <p:cNvPr id="2379" name="Google Shape;2379;p127"/>
          <p:cNvCxnSpPr>
            <a:stCxn id="2372" idx="5"/>
            <a:endCxn id="2374" idx="1"/>
          </p:cNvCxnSpPr>
          <p:nvPr/>
        </p:nvCxnSpPr>
        <p:spPr>
          <a:xfrm>
            <a:off x="8148452" y="1715450"/>
            <a:ext cx="394200" cy="662400"/>
          </a:xfrm>
          <a:prstGeom prst="straightConnector1">
            <a:avLst/>
          </a:prstGeom>
          <a:noFill/>
          <a:ln cap="flat" cmpd="sng" w="28575">
            <a:solidFill>
              <a:srgbClr val="002060"/>
            </a:solidFill>
            <a:prstDash val="solid"/>
            <a:round/>
            <a:headEnd len="sm" w="sm" type="none"/>
            <a:tailEnd len="sm" w="sm" type="none"/>
          </a:ln>
        </p:spPr>
      </p:cxnSp>
      <p:cxnSp>
        <p:nvCxnSpPr>
          <p:cNvPr id="2380" name="Google Shape;2380;p127"/>
          <p:cNvCxnSpPr>
            <a:stCxn id="2373" idx="4"/>
            <a:endCxn id="2374" idx="7"/>
          </p:cNvCxnSpPr>
          <p:nvPr/>
        </p:nvCxnSpPr>
        <p:spPr>
          <a:xfrm flipH="1">
            <a:off x="8757989" y="1499737"/>
            <a:ext cx="425700" cy="878100"/>
          </a:xfrm>
          <a:prstGeom prst="straightConnector1">
            <a:avLst/>
          </a:prstGeom>
          <a:noFill/>
          <a:ln cap="flat" cmpd="sng" w="28575">
            <a:solidFill>
              <a:srgbClr val="002060"/>
            </a:solidFill>
            <a:prstDash val="solid"/>
            <a:round/>
            <a:headEnd len="sm" w="sm" type="none"/>
            <a:tailEnd len="sm" w="sm" type="none"/>
          </a:ln>
        </p:spPr>
      </p:cxnSp>
      <p:cxnSp>
        <p:nvCxnSpPr>
          <p:cNvPr id="2381" name="Google Shape;2381;p127"/>
          <p:cNvCxnSpPr>
            <a:stCxn id="2373" idx="6"/>
            <a:endCxn id="2375" idx="1"/>
          </p:cNvCxnSpPr>
          <p:nvPr/>
        </p:nvCxnSpPr>
        <p:spPr>
          <a:xfrm>
            <a:off x="9336089" y="1347337"/>
            <a:ext cx="959100" cy="519300"/>
          </a:xfrm>
          <a:prstGeom prst="straightConnector1">
            <a:avLst/>
          </a:prstGeom>
          <a:noFill/>
          <a:ln cap="flat" cmpd="sng" w="28575">
            <a:solidFill>
              <a:srgbClr val="002060"/>
            </a:solidFill>
            <a:prstDash val="solid"/>
            <a:round/>
            <a:headEnd len="sm" w="sm" type="none"/>
            <a:tailEnd len="sm" w="sm" type="none"/>
          </a:ln>
        </p:spPr>
      </p:cxnSp>
      <p:cxnSp>
        <p:nvCxnSpPr>
          <p:cNvPr id="2382" name="Google Shape;2382;p127"/>
          <p:cNvCxnSpPr>
            <a:stCxn id="2375" idx="7"/>
            <a:endCxn id="2376" idx="3"/>
          </p:cNvCxnSpPr>
          <p:nvPr/>
        </p:nvCxnSpPr>
        <p:spPr>
          <a:xfrm flipH="1" rot="10800000">
            <a:off x="10510652" y="1361437"/>
            <a:ext cx="546600" cy="505200"/>
          </a:xfrm>
          <a:prstGeom prst="straightConnector1">
            <a:avLst/>
          </a:prstGeom>
          <a:noFill/>
          <a:ln cap="flat" cmpd="sng" w="28575">
            <a:solidFill>
              <a:srgbClr val="002060"/>
            </a:solidFill>
            <a:prstDash val="solid"/>
            <a:round/>
            <a:headEnd len="sm" w="sm" type="none"/>
            <a:tailEnd len="sm" w="sm" type="none"/>
          </a:ln>
        </p:spPr>
      </p:cxnSp>
      <p:cxnSp>
        <p:nvCxnSpPr>
          <p:cNvPr id="2383" name="Google Shape;2383;p127"/>
          <p:cNvCxnSpPr>
            <a:stCxn id="2376" idx="4"/>
            <a:endCxn id="2377" idx="0"/>
          </p:cNvCxnSpPr>
          <p:nvPr/>
        </p:nvCxnSpPr>
        <p:spPr>
          <a:xfrm>
            <a:off x="11164889" y="1406075"/>
            <a:ext cx="131700" cy="927000"/>
          </a:xfrm>
          <a:prstGeom prst="straightConnector1">
            <a:avLst/>
          </a:prstGeom>
          <a:noFill/>
          <a:ln cap="flat" cmpd="sng" w="28575">
            <a:solidFill>
              <a:srgbClr val="002060"/>
            </a:solidFill>
            <a:prstDash val="solid"/>
            <a:round/>
            <a:headEnd len="sm" w="sm" type="none"/>
            <a:tailEnd len="sm" w="sm" type="none"/>
          </a:ln>
        </p:spPr>
      </p:cxnSp>
      <p:cxnSp>
        <p:nvCxnSpPr>
          <p:cNvPr id="2384" name="Google Shape;2384;p127"/>
          <p:cNvCxnSpPr>
            <a:stCxn id="2375" idx="5"/>
            <a:endCxn id="2377" idx="2"/>
          </p:cNvCxnSpPr>
          <p:nvPr/>
        </p:nvCxnSpPr>
        <p:spPr>
          <a:xfrm>
            <a:off x="10510652" y="2082163"/>
            <a:ext cx="633600" cy="403500"/>
          </a:xfrm>
          <a:prstGeom prst="straightConnector1">
            <a:avLst/>
          </a:prstGeom>
          <a:noFill/>
          <a:ln cap="flat" cmpd="sng" w="28575">
            <a:solidFill>
              <a:srgbClr val="002060"/>
            </a:solidFill>
            <a:prstDash val="solid"/>
            <a:round/>
            <a:headEnd len="sm" w="sm" type="none"/>
            <a:tailEnd len="sm" w="sm" type="none"/>
          </a:ln>
        </p:spPr>
      </p:cxnSp>
      <p:sp>
        <p:nvSpPr>
          <p:cNvPr id="2385" name="Google Shape;2385;p127"/>
          <p:cNvSpPr/>
          <p:nvPr/>
        </p:nvSpPr>
        <p:spPr>
          <a:xfrm>
            <a:off x="2135188"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1</a:t>
            </a:r>
            <a:endParaRPr sz="1800">
              <a:solidFill>
                <a:srgbClr val="002060"/>
              </a:solidFill>
              <a:latin typeface="Calibri"/>
              <a:ea typeface="Calibri"/>
              <a:cs typeface="Calibri"/>
              <a:sym typeface="Calibri"/>
            </a:endParaRPr>
          </a:p>
        </p:txBody>
      </p:sp>
      <p:sp>
        <p:nvSpPr>
          <p:cNvPr id="2386" name="Google Shape;2386;p127"/>
          <p:cNvSpPr/>
          <p:nvPr/>
        </p:nvSpPr>
        <p:spPr>
          <a:xfrm>
            <a:off x="3162300" y="56753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3</a:t>
            </a:r>
            <a:endParaRPr sz="1800">
              <a:solidFill>
                <a:srgbClr val="002060"/>
              </a:solidFill>
              <a:latin typeface="Calibri"/>
              <a:ea typeface="Calibri"/>
              <a:cs typeface="Calibri"/>
              <a:sym typeface="Calibri"/>
            </a:endParaRPr>
          </a:p>
        </p:txBody>
      </p:sp>
      <p:sp>
        <p:nvSpPr>
          <p:cNvPr id="2387" name="Google Shape;2387;p127"/>
          <p:cNvSpPr/>
          <p:nvPr/>
        </p:nvSpPr>
        <p:spPr>
          <a:xfrm>
            <a:off x="4217988" y="569753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2</a:t>
            </a:r>
            <a:endParaRPr sz="1800">
              <a:solidFill>
                <a:srgbClr val="002060"/>
              </a:solidFill>
              <a:latin typeface="Calibri"/>
              <a:ea typeface="Calibri"/>
              <a:cs typeface="Calibri"/>
              <a:sym typeface="Calibri"/>
            </a:endParaRPr>
          </a:p>
        </p:txBody>
      </p:sp>
      <p:sp>
        <p:nvSpPr>
          <p:cNvPr id="2388" name="Google Shape;2388;p127"/>
          <p:cNvSpPr/>
          <p:nvPr/>
        </p:nvSpPr>
        <p:spPr>
          <a:xfrm>
            <a:off x="5245100" y="5676900"/>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4</a:t>
            </a:r>
            <a:endParaRPr sz="1800">
              <a:solidFill>
                <a:srgbClr val="002060"/>
              </a:solidFill>
              <a:latin typeface="Calibri"/>
              <a:ea typeface="Calibri"/>
              <a:cs typeface="Calibri"/>
              <a:sym typeface="Calibri"/>
            </a:endParaRPr>
          </a:p>
        </p:txBody>
      </p:sp>
      <p:sp>
        <p:nvSpPr>
          <p:cNvPr id="2389" name="Google Shape;2389;p127"/>
          <p:cNvSpPr/>
          <p:nvPr/>
        </p:nvSpPr>
        <p:spPr>
          <a:xfrm>
            <a:off x="6303963" y="5729288"/>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5</a:t>
            </a:r>
            <a:endParaRPr sz="1800">
              <a:solidFill>
                <a:srgbClr val="002060"/>
              </a:solidFill>
              <a:latin typeface="Calibri"/>
              <a:ea typeface="Calibri"/>
              <a:cs typeface="Calibri"/>
              <a:sym typeface="Calibri"/>
            </a:endParaRPr>
          </a:p>
        </p:txBody>
      </p:sp>
      <p:sp>
        <p:nvSpPr>
          <p:cNvPr id="2390" name="Google Shape;2390;p127"/>
          <p:cNvSpPr/>
          <p:nvPr/>
        </p:nvSpPr>
        <p:spPr>
          <a:xfrm>
            <a:off x="7377113" y="5738813"/>
            <a:ext cx="304800" cy="304800"/>
          </a:xfrm>
          <a:prstGeom prst="ellipse">
            <a:avLst/>
          </a:prstGeom>
          <a:solidFill>
            <a:schemeClr val="accen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2060"/>
                </a:solidFill>
                <a:latin typeface="Calibri"/>
                <a:ea typeface="Calibri"/>
                <a:cs typeface="Calibri"/>
                <a:sym typeface="Calibri"/>
              </a:rPr>
              <a:t>6</a:t>
            </a:r>
            <a:endParaRPr sz="1800">
              <a:solidFill>
                <a:srgbClr val="002060"/>
              </a:solidFill>
              <a:latin typeface="Calibri"/>
              <a:ea typeface="Calibri"/>
              <a:cs typeface="Calibri"/>
              <a:sym typeface="Calibri"/>
            </a:endParaRPr>
          </a:p>
        </p:txBody>
      </p:sp>
      <p:sp>
        <p:nvSpPr>
          <p:cNvPr id="2391" name="Google Shape;2391;p127"/>
          <p:cNvSpPr txBox="1"/>
          <p:nvPr/>
        </p:nvSpPr>
        <p:spPr>
          <a:xfrm>
            <a:off x="609598" y="1663701"/>
            <a:ext cx="408305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2: Gộp nhóm {1} và {3}, Q = -0.07</a:t>
            </a:r>
            <a:endParaRPr/>
          </a:p>
        </p:txBody>
      </p:sp>
      <p:graphicFrame>
        <p:nvGraphicFramePr>
          <p:cNvPr id="2392" name="Google Shape;2392;p127"/>
          <p:cNvGraphicFramePr/>
          <p:nvPr/>
        </p:nvGraphicFramePr>
        <p:xfrm>
          <a:off x="10960791" y="3462646"/>
          <a:ext cx="3000000" cy="3000000"/>
        </p:xfrm>
        <a:graphic>
          <a:graphicData uri="http://schemas.openxmlformats.org/drawingml/2006/table">
            <a:tbl>
              <a:tblPr>
                <a:noFill/>
                <a:tableStyleId>{3EB55624-FE38-4814-9D2C-76A2840CF2D2}</a:tableStyleId>
              </a:tblPr>
              <a:tblGrid>
                <a:gridCol w="377825"/>
              </a:tblGrid>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70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Calibri"/>
                          <a:ea typeface="Calibri"/>
                          <a:cs typeface="Calibri"/>
                          <a:sym typeface="Calibri"/>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lang="en-US" sz="1800" u="none" strike="noStrike">
                          <a:solidFill>
                            <a:srgbClr val="002060"/>
                          </a:solidFil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0800">
                <a:tc>
                  <a:txBody>
                    <a:bodyPr/>
                    <a:lstStyle/>
                    <a:p>
                      <a:pPr indent="0" lvl="0" marL="0" marR="0" rtl="0" algn="ctr">
                        <a:spcBef>
                          <a:spcPts val="0"/>
                        </a:spcBef>
                        <a:spcAft>
                          <a:spcPts val="0"/>
                        </a:spcAft>
                        <a:buNone/>
                      </a:pPr>
                      <a:r>
                        <a:rPr b="1" i="0" lang="en-US" sz="1800" u="none" strike="noStrike">
                          <a:solidFill>
                            <a:srgbClr val="002060"/>
                          </a:solidFill>
                          <a:latin typeface="Arial"/>
                          <a:ea typeface="Arial"/>
                          <a:cs typeface="Arial"/>
                          <a:sym typeface="Arial"/>
                        </a:rPr>
                        <a:t>1</a:t>
                      </a:r>
                      <a:endParaRPr b="1" i="0" sz="1800" u="none" strike="noStrike">
                        <a:solidFill>
                          <a:srgbClr val="002060"/>
                        </a:solidFill>
                        <a:latin typeface="Arial"/>
                        <a:ea typeface="Arial"/>
                        <a:cs typeface="Arial"/>
                        <a:sym typeface="Arial"/>
                      </a:endParaRPr>
                    </a:p>
                  </a:txBody>
                  <a:tcPr marT="6350" marB="0" marR="6350" marL="63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393" name="Google Shape;2393;p127"/>
          <p:cNvSpPr txBox="1"/>
          <p:nvPr/>
        </p:nvSpPr>
        <p:spPr>
          <a:xfrm>
            <a:off x="623886" y="1246187"/>
            <a:ext cx="180657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1: Q=-0.17</a:t>
            </a:r>
            <a:endParaRPr/>
          </a:p>
        </p:txBody>
      </p:sp>
      <p:cxnSp>
        <p:nvCxnSpPr>
          <p:cNvPr id="2394" name="Google Shape;2394;p127"/>
          <p:cNvCxnSpPr/>
          <p:nvPr/>
        </p:nvCxnSpPr>
        <p:spPr>
          <a:xfrm rot="10800000">
            <a:off x="6461125" y="4837113"/>
            <a:ext cx="0" cy="838200"/>
          </a:xfrm>
          <a:prstGeom prst="straightConnector1">
            <a:avLst/>
          </a:prstGeom>
          <a:noFill/>
          <a:ln cap="flat" cmpd="sng" w="28575">
            <a:solidFill>
              <a:srgbClr val="FF0000"/>
            </a:solidFill>
            <a:prstDash val="solid"/>
            <a:round/>
            <a:headEnd len="sm" w="sm" type="none"/>
            <a:tailEnd len="sm" w="sm" type="none"/>
          </a:ln>
        </p:spPr>
      </p:cxnSp>
      <p:cxnSp>
        <p:nvCxnSpPr>
          <p:cNvPr id="2395" name="Google Shape;2395;p127"/>
          <p:cNvCxnSpPr/>
          <p:nvPr/>
        </p:nvCxnSpPr>
        <p:spPr>
          <a:xfrm rot="10800000">
            <a:off x="33289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396" name="Google Shape;2396;p127"/>
          <p:cNvCxnSpPr/>
          <p:nvPr/>
        </p:nvCxnSpPr>
        <p:spPr>
          <a:xfrm>
            <a:off x="2287588" y="5257800"/>
            <a:ext cx="1041400" cy="0"/>
          </a:xfrm>
          <a:prstGeom prst="straightConnector1">
            <a:avLst/>
          </a:prstGeom>
          <a:noFill/>
          <a:ln cap="flat" cmpd="sng" w="28575">
            <a:solidFill>
              <a:srgbClr val="FF0000"/>
            </a:solidFill>
            <a:prstDash val="solid"/>
            <a:round/>
            <a:headEnd len="sm" w="sm" type="none"/>
            <a:tailEnd len="sm" w="sm" type="none"/>
          </a:ln>
        </p:spPr>
      </p:cxnSp>
      <p:sp>
        <p:nvSpPr>
          <p:cNvPr id="2397" name="Google Shape;2397;p127"/>
          <p:cNvSpPr txBox="1"/>
          <p:nvPr/>
        </p:nvSpPr>
        <p:spPr>
          <a:xfrm>
            <a:off x="619124" y="2071687"/>
            <a:ext cx="43529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3: Gộp nhóm {1, 3} và {2}, Q = 0.092</a:t>
            </a:r>
            <a:endParaRPr/>
          </a:p>
        </p:txBody>
      </p:sp>
      <p:cxnSp>
        <p:nvCxnSpPr>
          <p:cNvPr id="2398" name="Google Shape;2398;p127"/>
          <p:cNvCxnSpPr/>
          <p:nvPr/>
        </p:nvCxnSpPr>
        <p:spPr>
          <a:xfrm rot="10800000">
            <a:off x="2808288" y="4830763"/>
            <a:ext cx="0" cy="417512"/>
          </a:xfrm>
          <a:prstGeom prst="straightConnector1">
            <a:avLst/>
          </a:prstGeom>
          <a:noFill/>
          <a:ln cap="flat" cmpd="sng" w="28575">
            <a:solidFill>
              <a:srgbClr val="FF0000"/>
            </a:solidFill>
            <a:prstDash val="solid"/>
            <a:round/>
            <a:headEnd len="sm" w="sm" type="none"/>
            <a:tailEnd len="sm" w="sm" type="none"/>
          </a:ln>
        </p:spPr>
      </p:cxnSp>
      <p:cxnSp>
        <p:nvCxnSpPr>
          <p:cNvPr id="2399" name="Google Shape;2399;p127"/>
          <p:cNvCxnSpPr/>
          <p:nvPr/>
        </p:nvCxnSpPr>
        <p:spPr>
          <a:xfrm rot="10800000">
            <a:off x="4375150" y="4837114"/>
            <a:ext cx="0" cy="828675"/>
          </a:xfrm>
          <a:prstGeom prst="straightConnector1">
            <a:avLst/>
          </a:prstGeom>
          <a:noFill/>
          <a:ln cap="flat" cmpd="sng" w="28575">
            <a:solidFill>
              <a:srgbClr val="FF0000"/>
            </a:solidFill>
            <a:prstDash val="solid"/>
            <a:round/>
            <a:headEnd len="sm" w="sm" type="none"/>
            <a:tailEnd len="sm" w="sm" type="none"/>
          </a:ln>
        </p:spPr>
      </p:cxnSp>
      <p:cxnSp>
        <p:nvCxnSpPr>
          <p:cNvPr id="2400" name="Google Shape;2400;p127"/>
          <p:cNvCxnSpPr/>
          <p:nvPr/>
        </p:nvCxnSpPr>
        <p:spPr>
          <a:xfrm>
            <a:off x="2794000" y="4837113"/>
            <a:ext cx="1576388" cy="0"/>
          </a:xfrm>
          <a:prstGeom prst="straightConnector1">
            <a:avLst/>
          </a:prstGeom>
          <a:noFill/>
          <a:ln cap="flat" cmpd="sng" w="28575">
            <a:solidFill>
              <a:srgbClr val="FF0000"/>
            </a:solidFill>
            <a:prstDash val="solid"/>
            <a:round/>
            <a:headEnd len="sm" w="sm" type="none"/>
            <a:tailEnd len="sm" w="sm" type="none"/>
          </a:ln>
        </p:spPr>
      </p:cxnSp>
      <p:sp>
        <p:nvSpPr>
          <p:cNvPr id="2401" name="Google Shape;2401;p127"/>
          <p:cNvSpPr txBox="1"/>
          <p:nvPr/>
        </p:nvSpPr>
        <p:spPr>
          <a:xfrm>
            <a:off x="609598" y="2463800"/>
            <a:ext cx="412115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4: Gộp nhóm {5} và {6}, Q = 0.194</a:t>
            </a:r>
            <a:endParaRPr/>
          </a:p>
        </p:txBody>
      </p:sp>
      <p:cxnSp>
        <p:nvCxnSpPr>
          <p:cNvPr id="2402" name="Google Shape;2402;p127"/>
          <p:cNvCxnSpPr/>
          <p:nvPr/>
        </p:nvCxnSpPr>
        <p:spPr>
          <a:xfrm rot="10800000">
            <a:off x="7537450" y="4837114"/>
            <a:ext cx="0" cy="892175"/>
          </a:xfrm>
          <a:prstGeom prst="straightConnector1">
            <a:avLst/>
          </a:prstGeom>
          <a:noFill/>
          <a:ln cap="flat" cmpd="sng" w="28575">
            <a:solidFill>
              <a:srgbClr val="FF0000"/>
            </a:solidFill>
            <a:prstDash val="solid"/>
            <a:round/>
            <a:headEnd len="sm" w="sm" type="none"/>
            <a:tailEnd len="sm" w="sm" type="none"/>
          </a:ln>
        </p:spPr>
      </p:cxnSp>
      <p:cxnSp>
        <p:nvCxnSpPr>
          <p:cNvPr id="2403" name="Google Shape;2403;p127"/>
          <p:cNvCxnSpPr/>
          <p:nvPr/>
        </p:nvCxnSpPr>
        <p:spPr>
          <a:xfrm rot="10800000">
            <a:off x="2287588" y="5248276"/>
            <a:ext cx="0" cy="417513"/>
          </a:xfrm>
          <a:prstGeom prst="straightConnector1">
            <a:avLst/>
          </a:prstGeom>
          <a:noFill/>
          <a:ln cap="flat" cmpd="sng" w="28575">
            <a:solidFill>
              <a:srgbClr val="FF0000"/>
            </a:solidFill>
            <a:prstDash val="solid"/>
            <a:round/>
            <a:headEnd len="sm" w="sm" type="none"/>
            <a:tailEnd len="sm" w="sm" type="none"/>
          </a:ln>
        </p:spPr>
      </p:cxnSp>
      <p:cxnSp>
        <p:nvCxnSpPr>
          <p:cNvPr id="2404" name="Google Shape;2404;p127"/>
          <p:cNvCxnSpPr/>
          <p:nvPr/>
        </p:nvCxnSpPr>
        <p:spPr>
          <a:xfrm>
            <a:off x="6456364" y="4837113"/>
            <a:ext cx="1081087" cy="0"/>
          </a:xfrm>
          <a:prstGeom prst="straightConnector1">
            <a:avLst/>
          </a:prstGeom>
          <a:noFill/>
          <a:ln cap="flat" cmpd="sng" w="28575">
            <a:solidFill>
              <a:srgbClr val="FF0000"/>
            </a:solidFill>
            <a:prstDash val="solid"/>
            <a:round/>
            <a:headEnd len="sm" w="sm" type="none"/>
            <a:tailEnd len="sm" w="sm" type="none"/>
          </a:ln>
        </p:spPr>
      </p:cxnSp>
      <p:sp>
        <p:nvSpPr>
          <p:cNvPr id="2405" name="Google Shape;2405;p127"/>
          <p:cNvSpPr txBox="1"/>
          <p:nvPr/>
        </p:nvSpPr>
        <p:spPr>
          <a:xfrm>
            <a:off x="609599" y="2889251"/>
            <a:ext cx="435292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5: Gộp nhóm {5, 6} và {4}, Q = 0.357</a:t>
            </a:r>
            <a:endParaRPr/>
          </a:p>
        </p:txBody>
      </p:sp>
      <p:cxnSp>
        <p:nvCxnSpPr>
          <p:cNvPr id="2406" name="Google Shape;2406;p127"/>
          <p:cNvCxnSpPr/>
          <p:nvPr/>
        </p:nvCxnSpPr>
        <p:spPr>
          <a:xfrm rot="10800000">
            <a:off x="5410200" y="4422775"/>
            <a:ext cx="0" cy="1244600"/>
          </a:xfrm>
          <a:prstGeom prst="straightConnector1">
            <a:avLst/>
          </a:prstGeom>
          <a:noFill/>
          <a:ln cap="flat" cmpd="sng" w="28575">
            <a:solidFill>
              <a:srgbClr val="FF0000"/>
            </a:solidFill>
            <a:prstDash val="solid"/>
            <a:round/>
            <a:headEnd len="sm" w="sm" type="none"/>
            <a:tailEnd len="sm" w="sm" type="none"/>
          </a:ln>
        </p:spPr>
      </p:cxnSp>
      <p:cxnSp>
        <p:nvCxnSpPr>
          <p:cNvPr id="2407" name="Google Shape;2407;p127"/>
          <p:cNvCxnSpPr/>
          <p:nvPr/>
        </p:nvCxnSpPr>
        <p:spPr>
          <a:xfrm rot="10800000">
            <a:off x="7065963" y="4422776"/>
            <a:ext cx="0" cy="415925"/>
          </a:xfrm>
          <a:prstGeom prst="straightConnector1">
            <a:avLst/>
          </a:prstGeom>
          <a:noFill/>
          <a:ln cap="flat" cmpd="sng" w="28575">
            <a:solidFill>
              <a:srgbClr val="FF0000"/>
            </a:solidFill>
            <a:prstDash val="solid"/>
            <a:round/>
            <a:headEnd len="sm" w="sm" type="none"/>
            <a:tailEnd len="sm" w="sm" type="none"/>
          </a:ln>
        </p:spPr>
      </p:cxnSp>
      <p:cxnSp>
        <p:nvCxnSpPr>
          <p:cNvPr id="2408" name="Google Shape;2408;p127"/>
          <p:cNvCxnSpPr/>
          <p:nvPr/>
        </p:nvCxnSpPr>
        <p:spPr>
          <a:xfrm>
            <a:off x="5410201" y="4422775"/>
            <a:ext cx="1655763" cy="0"/>
          </a:xfrm>
          <a:prstGeom prst="straightConnector1">
            <a:avLst/>
          </a:prstGeom>
          <a:noFill/>
          <a:ln cap="flat" cmpd="sng" w="28575">
            <a:solidFill>
              <a:srgbClr val="FF0000"/>
            </a:solidFill>
            <a:prstDash val="solid"/>
            <a:round/>
            <a:headEnd len="sm" w="sm" type="none"/>
            <a:tailEnd len="sm" w="sm" type="none"/>
          </a:ln>
        </p:spPr>
      </p:cxnSp>
      <p:cxnSp>
        <p:nvCxnSpPr>
          <p:cNvPr id="2409" name="Google Shape;2409;p127"/>
          <p:cNvCxnSpPr/>
          <p:nvPr/>
        </p:nvCxnSpPr>
        <p:spPr>
          <a:xfrm rot="10800000">
            <a:off x="3657600" y="4114800"/>
            <a:ext cx="0" cy="723900"/>
          </a:xfrm>
          <a:prstGeom prst="straightConnector1">
            <a:avLst/>
          </a:prstGeom>
          <a:noFill/>
          <a:ln cap="flat" cmpd="sng" w="28575">
            <a:solidFill>
              <a:srgbClr val="FF0000"/>
            </a:solidFill>
            <a:prstDash val="solid"/>
            <a:round/>
            <a:headEnd len="sm" w="sm" type="none"/>
            <a:tailEnd len="sm" w="sm" type="none"/>
          </a:ln>
        </p:spPr>
      </p:cxnSp>
      <p:sp>
        <p:nvSpPr>
          <p:cNvPr id="2410" name="Google Shape;2410;p127"/>
          <p:cNvSpPr txBox="1"/>
          <p:nvPr/>
        </p:nvSpPr>
        <p:spPr>
          <a:xfrm>
            <a:off x="596899" y="3333751"/>
            <a:ext cx="4814887"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Bước 6: Gộp nhóm {1, 2, 3} và {4, 5, 6}, Q = 0</a:t>
            </a:r>
            <a:endParaRPr/>
          </a:p>
        </p:txBody>
      </p:sp>
      <p:cxnSp>
        <p:nvCxnSpPr>
          <p:cNvPr id="2411" name="Google Shape;2411;p127"/>
          <p:cNvCxnSpPr/>
          <p:nvPr/>
        </p:nvCxnSpPr>
        <p:spPr>
          <a:xfrm rot="10800000">
            <a:off x="6303963" y="4114801"/>
            <a:ext cx="0" cy="307975"/>
          </a:xfrm>
          <a:prstGeom prst="straightConnector1">
            <a:avLst/>
          </a:prstGeom>
          <a:noFill/>
          <a:ln cap="flat" cmpd="sng" w="28575">
            <a:solidFill>
              <a:srgbClr val="FF0000"/>
            </a:solidFill>
            <a:prstDash val="solid"/>
            <a:round/>
            <a:headEnd len="sm" w="sm" type="none"/>
            <a:tailEnd len="sm" w="sm" type="none"/>
          </a:ln>
        </p:spPr>
      </p:cxnSp>
      <p:cxnSp>
        <p:nvCxnSpPr>
          <p:cNvPr id="2412" name="Google Shape;2412;p127"/>
          <p:cNvCxnSpPr/>
          <p:nvPr/>
        </p:nvCxnSpPr>
        <p:spPr>
          <a:xfrm>
            <a:off x="3657601" y="4114800"/>
            <a:ext cx="2646363" cy="0"/>
          </a:xfrm>
          <a:prstGeom prst="straightConnector1">
            <a:avLst/>
          </a:prstGeom>
          <a:noFill/>
          <a:ln cap="flat" cmpd="sng" w="28575">
            <a:solidFill>
              <a:srgbClr val="FF0000"/>
            </a:solidFill>
            <a:prstDash val="solid"/>
            <a:round/>
            <a:headEnd len="sm" w="sm" type="none"/>
            <a:tailEnd len="sm" w="sm" type="none"/>
          </a:ln>
        </p:spPr>
      </p:cxnSp>
      <p:cxnSp>
        <p:nvCxnSpPr>
          <p:cNvPr id="2413" name="Google Shape;2413;p12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14" name="Google Shape;2414;p12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5" name="Google Shape;2415;p12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128"/>
          <p:cNvSpPr/>
          <p:nvPr/>
        </p:nvSpPr>
        <p:spPr>
          <a:xfrm>
            <a:off x="1981200" y="533400"/>
            <a:ext cx="8686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Arial"/>
              <a:buNone/>
            </a:pPr>
            <a:r>
              <a:t/>
            </a:r>
            <a:endParaRPr b="1" sz="2000">
              <a:solidFill>
                <a:schemeClr val="accent2"/>
              </a:solidFill>
              <a:latin typeface="Arimo"/>
              <a:ea typeface="Arimo"/>
              <a:cs typeface="Arimo"/>
              <a:sym typeface="Arimo"/>
            </a:endParaRPr>
          </a:p>
        </p:txBody>
      </p:sp>
      <p:sp>
        <p:nvSpPr>
          <p:cNvPr id="2422" name="Google Shape;2422;p128"/>
          <p:cNvSpPr txBox="1"/>
          <p:nvPr/>
        </p:nvSpPr>
        <p:spPr>
          <a:xfrm>
            <a:off x="2194095" y="2752221"/>
            <a:ext cx="7803808" cy="846161"/>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5000"/>
              <a:buFont typeface="Calibri"/>
              <a:buNone/>
            </a:pPr>
            <a:r>
              <a:rPr b="1" lang="en-US" sz="5000">
                <a:solidFill>
                  <a:srgbClr val="3F3F3F"/>
                </a:solidFill>
                <a:latin typeface="Calibri"/>
                <a:ea typeface="Calibri"/>
                <a:cs typeface="Calibri"/>
                <a:sym typeface="Calibri"/>
              </a:rPr>
              <a:t>DEMO GIẢI THUẬT CNM</a:t>
            </a:r>
            <a:endParaRPr b="1" sz="5000">
              <a:solidFill>
                <a:srgbClr val="3F3F3F"/>
              </a:solidFill>
              <a:latin typeface="Calibri"/>
              <a:ea typeface="Calibri"/>
              <a:cs typeface="Calibri"/>
              <a:sym typeface="Calibri"/>
            </a:endParaRPr>
          </a:p>
        </p:txBody>
      </p:sp>
      <p:cxnSp>
        <p:nvCxnSpPr>
          <p:cNvPr id="2423" name="Google Shape;2423;p12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24" name="Google Shape;2424;p12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5" name="Google Shape;2425;p12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129"/>
          <p:cNvSpPr/>
          <p:nvPr/>
        </p:nvSpPr>
        <p:spPr>
          <a:xfrm>
            <a:off x="946608" y="1186174"/>
            <a:ext cx="10426890" cy="30008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5500"/>
              <a:buFont typeface="Limelight"/>
              <a:buNone/>
            </a:pPr>
            <a:r>
              <a:rPr b="1" lang="en-US" sz="5500">
                <a:solidFill>
                  <a:srgbClr val="C00000"/>
                </a:solidFill>
                <a:latin typeface="Limelight"/>
                <a:ea typeface="Limelight"/>
                <a:cs typeface="Limelight"/>
                <a:sym typeface="Limelight"/>
              </a:rPr>
              <a:t>BÀI 5</a:t>
            </a:r>
            <a:endParaRPr b="1" sz="5500">
              <a:solidFill>
                <a:srgbClr val="C00000"/>
              </a:solidFill>
              <a:latin typeface="Limelight"/>
              <a:ea typeface="Limelight"/>
              <a:cs typeface="Limelight"/>
              <a:sym typeface="Limelight"/>
            </a:endParaRPr>
          </a:p>
          <a:p>
            <a:pPr indent="0" lvl="0" marL="0" marR="0" rtl="0" algn="ctr">
              <a:spcBef>
                <a:spcPts val="0"/>
              </a:spcBef>
              <a:spcAft>
                <a:spcPts val="0"/>
              </a:spcAft>
              <a:buClr>
                <a:schemeClr val="dk1"/>
              </a:buClr>
              <a:buSzPts val="4500"/>
              <a:buFont typeface="Arial"/>
              <a:buNone/>
            </a:pPr>
            <a:r>
              <a:t/>
            </a:r>
            <a:endParaRPr b="1" sz="4500">
              <a:solidFill>
                <a:srgbClr val="002060"/>
              </a:solidFill>
              <a:latin typeface="Helvetica Neue"/>
              <a:ea typeface="Helvetica Neue"/>
              <a:cs typeface="Helvetica Neue"/>
              <a:sym typeface="Helvetica Neue"/>
            </a:endParaRPr>
          </a:p>
          <a:p>
            <a:pPr indent="0" lvl="0" marL="0" marR="0" rtl="0" algn="ctr">
              <a:spcBef>
                <a:spcPts val="0"/>
              </a:spcBef>
              <a:spcAft>
                <a:spcPts val="0"/>
              </a:spcAft>
              <a:buClr>
                <a:srgbClr val="002060"/>
              </a:buClr>
              <a:buSzPts val="3500"/>
              <a:buFont typeface="Helvetica Neue"/>
              <a:buNone/>
            </a:pPr>
            <a:r>
              <a:rPr b="1" lang="en-US" sz="3500">
                <a:solidFill>
                  <a:srgbClr val="002060"/>
                </a:solidFill>
                <a:latin typeface="Helvetica Neue"/>
                <a:ea typeface="Helvetica Neue"/>
                <a:cs typeface="Helvetica Neue"/>
                <a:sym typeface="Helvetica Neue"/>
              </a:rPr>
              <a:t>BIG DATA ANALYSIS BY</a:t>
            </a:r>
            <a:endParaRPr/>
          </a:p>
          <a:p>
            <a:pPr indent="0" lvl="0" marL="0" marR="0" rtl="0" algn="ctr">
              <a:spcBef>
                <a:spcPts val="0"/>
              </a:spcBef>
              <a:spcAft>
                <a:spcPts val="0"/>
              </a:spcAft>
              <a:buClr>
                <a:srgbClr val="002060"/>
              </a:buClr>
              <a:buSzPts val="5400"/>
              <a:buFont typeface="Helvetica Neue"/>
              <a:buNone/>
            </a:pPr>
            <a:r>
              <a:rPr b="1" lang="en-US" sz="5400">
                <a:solidFill>
                  <a:srgbClr val="002060"/>
                </a:solidFill>
                <a:latin typeface="Helvetica Neue"/>
                <a:ea typeface="Helvetica Neue"/>
                <a:cs typeface="Helvetica Neue"/>
                <a:sym typeface="Helvetica Neue"/>
              </a:rPr>
              <a:t>APACHE SPARK</a:t>
            </a:r>
            <a:endParaRPr b="1" sz="5400">
              <a:solidFill>
                <a:srgbClr val="002060"/>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cxnSp>
        <p:nvCxnSpPr>
          <p:cNvPr id="251" name="Google Shape;251;p1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52" name="Google Shape;252;p13"/>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53" name="Google Shape;253;p13"/>
          <p:cNvSpPr txBox="1"/>
          <p:nvPr/>
        </p:nvSpPr>
        <p:spPr>
          <a:xfrm>
            <a:off x="668668" y="1865093"/>
            <a:ext cx="11208487" cy="423081"/>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0B0F0"/>
              </a:buClr>
              <a:buSzPts val="2600"/>
              <a:buFont typeface="Helvetica Neue"/>
              <a:buNone/>
            </a:pPr>
            <a:r>
              <a:rPr b="1" lang="en-US" sz="2600">
                <a:solidFill>
                  <a:srgbClr val="00B0F0"/>
                </a:solidFill>
                <a:latin typeface="Helvetica Neue"/>
                <a:ea typeface="Helvetica Neue"/>
                <a:cs typeface="Helvetica Neue"/>
                <a:sym typeface="Helvetica Neue"/>
              </a:rPr>
              <a:t>Data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Intelligence</a:t>
            </a:r>
            <a:endParaRPr b="1" sz="2600">
              <a:solidFill>
                <a:srgbClr val="00B0F0"/>
              </a:solidFill>
              <a:latin typeface="Helvetica Neue"/>
              <a:ea typeface="Helvetica Neue"/>
              <a:cs typeface="Helvetica Neue"/>
              <a:sym typeface="Helvetica Neue"/>
            </a:endParaRPr>
          </a:p>
        </p:txBody>
      </p:sp>
      <p:sp>
        <p:nvSpPr>
          <p:cNvPr id="254" name="Google Shape;254;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55" name="Google Shape;255;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13"/>
          <p:cNvSpPr/>
          <p:nvPr/>
        </p:nvSpPr>
        <p:spPr>
          <a:xfrm>
            <a:off x="668668" y="2350169"/>
            <a:ext cx="1053535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Business Analysis (BA) </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phân tích nghiệp vụ</a:t>
            </a:r>
            <a:r>
              <a:rPr lang="en-US" sz="1800">
                <a:solidFill>
                  <a:schemeClr val="dk1"/>
                </a:solidFill>
                <a:latin typeface="Calibri"/>
                <a:ea typeface="Calibri"/>
                <a:cs typeface="Calibri"/>
                <a:sym typeface="Calibri"/>
              </a:rPr>
              <a:t> </a:t>
            </a:r>
            <a:endParaRPr/>
          </a:p>
          <a:p>
            <a:pPr indent="0" lvl="0" marL="0" marR="0" rtl="0" algn="l">
              <a:spcBef>
                <a:spcPts val="1200"/>
              </a:spcBef>
              <a:spcAft>
                <a:spcPts val="0"/>
              </a:spcAft>
              <a:buNone/>
            </a:pPr>
            <a:r>
              <a:rPr lang="en-US" sz="1800">
                <a:solidFill>
                  <a:schemeClr val="dk1"/>
                </a:solidFill>
                <a:latin typeface="Calibri"/>
                <a:ea typeface="Calibri"/>
                <a:cs typeface="Calibri"/>
                <a:sym typeface="Calibri"/>
              </a:rPr>
              <a:t>Người làm BA </a:t>
            </a:r>
            <a:r>
              <a:rPr b="1" lang="en-US" sz="2000" u="sng">
                <a:solidFill>
                  <a:srgbClr val="FF0000"/>
                </a:solidFill>
                <a:latin typeface="Calibri"/>
                <a:ea typeface="Calibri"/>
                <a:cs typeface="Calibri"/>
                <a:sym typeface="Calibri"/>
              </a:rPr>
              <a:t>trong lĩnh vực sản xuất phần mềm</a:t>
            </a:r>
            <a:r>
              <a:rPr lang="en-US" sz="1800">
                <a:solidFill>
                  <a:schemeClr val="dk1"/>
                </a:solidFill>
                <a:latin typeface="Calibri"/>
                <a:ea typeface="Calibri"/>
                <a:cs typeface="Calibri"/>
                <a:sym typeface="Calibri"/>
              </a:rPr>
              <a:t>: là cầu nối giữa </a:t>
            </a:r>
            <a:r>
              <a:rPr b="1" lang="en-US" sz="1800">
                <a:solidFill>
                  <a:schemeClr val="dk1"/>
                </a:solidFill>
                <a:latin typeface="Calibri"/>
                <a:ea typeface="Calibri"/>
                <a:cs typeface="Calibri"/>
                <a:sym typeface="Calibri"/>
              </a:rPr>
              <a:t>người dùng cuối</a:t>
            </a:r>
            <a:r>
              <a:rPr lang="en-US" sz="1800">
                <a:solidFill>
                  <a:schemeClr val="dk1"/>
                </a:solidFill>
                <a:latin typeface="Calibri"/>
                <a:ea typeface="Calibri"/>
                <a:cs typeface="Calibri"/>
                <a:sym typeface="Calibri"/>
              </a:rPr>
              <a:t> và </a:t>
            </a:r>
            <a:r>
              <a:rPr b="1" lang="en-US" sz="1800">
                <a:solidFill>
                  <a:schemeClr val="dk1"/>
                </a:solidFill>
                <a:latin typeface="Calibri"/>
                <a:ea typeface="Calibri"/>
                <a:cs typeface="Calibri"/>
                <a:sym typeface="Calibri"/>
              </a:rPr>
              <a:t>đội ngũ phát triển phần mềm</a:t>
            </a:r>
            <a:r>
              <a:rPr lang="en-US" sz="1800">
                <a:solidFill>
                  <a:schemeClr val="dk1"/>
                </a:solidFill>
                <a:latin typeface="Calibri"/>
                <a:ea typeface="Calibri"/>
                <a:cs typeface="Calibri"/>
                <a:sym typeface="Calibri"/>
              </a:rPr>
              <a:t>, đảm bảo rằng phần mềm được phát triển đáp ứng đúng nhu cầu và yêu cầu của doanh nghiệp. Các nhiệm vụ chính bao gồm: </a:t>
            </a:r>
            <a:endParaRPr sz="1800">
              <a:solidFill>
                <a:schemeClr val="dk1"/>
              </a:solidFill>
              <a:latin typeface="Calibri"/>
              <a:ea typeface="Calibri"/>
              <a:cs typeface="Calibri"/>
              <a:sym typeface="Calibri"/>
            </a:endParaRPr>
          </a:p>
        </p:txBody>
      </p:sp>
      <p:sp>
        <p:nvSpPr>
          <p:cNvPr id="257" name="Google Shape;257;p1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58" name="Google Shape;258;p13"/>
          <p:cNvSpPr/>
          <p:nvPr/>
        </p:nvSpPr>
        <p:spPr>
          <a:xfrm>
            <a:off x="760888" y="4137964"/>
            <a:ext cx="4544834"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Thu thập yêu cầu (Requirement Gathering)</a:t>
            </a:r>
            <a:endParaRPr/>
          </a:p>
        </p:txBody>
      </p:sp>
      <p:sp>
        <p:nvSpPr>
          <p:cNvPr id="259" name="Google Shape;259;p13"/>
          <p:cNvSpPr/>
          <p:nvPr/>
        </p:nvSpPr>
        <p:spPr>
          <a:xfrm>
            <a:off x="760888" y="4659692"/>
            <a:ext cx="4281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 Phân tích yêu cầu (Requirement Analysis)</a:t>
            </a:r>
            <a:endParaRPr/>
          </a:p>
        </p:txBody>
      </p:sp>
      <p:sp>
        <p:nvSpPr>
          <p:cNvPr id="260" name="Google Shape;260;p13"/>
          <p:cNvSpPr/>
          <p:nvPr/>
        </p:nvSpPr>
        <p:spPr>
          <a:xfrm>
            <a:off x="760888" y="5191662"/>
            <a:ext cx="51754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 Viết tài liệu yêu cầu (Requirement Documentation)</a:t>
            </a:r>
            <a:endParaRPr/>
          </a:p>
        </p:txBody>
      </p:sp>
      <p:sp>
        <p:nvSpPr>
          <p:cNvPr id="261" name="Google Shape;261;p13"/>
          <p:cNvSpPr/>
          <p:nvPr/>
        </p:nvSpPr>
        <p:spPr>
          <a:xfrm>
            <a:off x="760888" y="5737480"/>
            <a:ext cx="53493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 Giao tiếp giữa các bên (Stakeholder Communication)</a:t>
            </a:r>
            <a:endParaRPr/>
          </a:p>
        </p:txBody>
      </p:sp>
      <p:sp>
        <p:nvSpPr>
          <p:cNvPr id="262" name="Google Shape;262;p13"/>
          <p:cNvSpPr/>
          <p:nvPr/>
        </p:nvSpPr>
        <p:spPr>
          <a:xfrm>
            <a:off x="6298963" y="3839273"/>
            <a:ext cx="37170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 Thiết kế giải pháp (Solution Design)</a:t>
            </a:r>
            <a:endParaRPr/>
          </a:p>
        </p:txBody>
      </p:sp>
      <p:sp>
        <p:nvSpPr>
          <p:cNvPr id="263" name="Google Shape;263;p13"/>
          <p:cNvSpPr/>
          <p:nvPr/>
        </p:nvSpPr>
        <p:spPr>
          <a:xfrm>
            <a:off x="6298963" y="4343790"/>
            <a:ext cx="4818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 Xác minh và kiểm thử (Verification and Testing)</a:t>
            </a:r>
            <a:endParaRPr/>
          </a:p>
        </p:txBody>
      </p:sp>
      <p:sp>
        <p:nvSpPr>
          <p:cNvPr id="264" name="Google Shape;264;p13"/>
          <p:cNvSpPr/>
          <p:nvPr/>
        </p:nvSpPr>
        <p:spPr>
          <a:xfrm>
            <a:off x="6298963" y="4878634"/>
            <a:ext cx="49273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7. Quản lý thay đổi yêu cầu (Change Management)</a:t>
            </a:r>
            <a:endParaRPr/>
          </a:p>
        </p:txBody>
      </p:sp>
      <p:sp>
        <p:nvSpPr>
          <p:cNvPr id="265" name="Google Shape;265;p13"/>
          <p:cNvSpPr/>
          <p:nvPr/>
        </p:nvSpPr>
        <p:spPr>
          <a:xfrm>
            <a:off x="6298963" y="5367471"/>
            <a:ext cx="41952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8. Đào tạo và hỗ trợ (Training and Support)</a:t>
            </a:r>
            <a:endParaRPr/>
          </a:p>
        </p:txBody>
      </p:sp>
      <p:sp>
        <p:nvSpPr>
          <p:cNvPr id="266" name="Google Shape;266;p13"/>
          <p:cNvSpPr/>
          <p:nvPr/>
        </p:nvSpPr>
        <p:spPr>
          <a:xfrm>
            <a:off x="6298963" y="5823588"/>
            <a:ext cx="54235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9. Quản lý tiến độ dự án (Project Management Support)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13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5.  Phân tích dữ liệu lớn với APACHE SPARK</a:t>
            </a:r>
            <a:endParaRPr b="1" sz="2800">
              <a:solidFill>
                <a:schemeClr val="lt1"/>
              </a:solidFill>
            </a:endParaRPr>
          </a:p>
        </p:txBody>
      </p:sp>
      <p:cxnSp>
        <p:nvCxnSpPr>
          <p:cNvPr id="2436" name="Google Shape;2436;p13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37" name="Google Shape;2437;p130"/>
          <p:cNvSpPr txBox="1"/>
          <p:nvPr/>
        </p:nvSpPr>
        <p:spPr>
          <a:xfrm>
            <a:off x="685801" y="1010834"/>
            <a:ext cx="10625328" cy="654193"/>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4500"/>
              <a:buFont typeface="Calibri"/>
              <a:buNone/>
            </a:pPr>
            <a:r>
              <a:rPr b="1" lang="en-US" sz="4500">
                <a:solidFill>
                  <a:srgbClr val="3F3F3F"/>
                </a:solidFill>
                <a:latin typeface="Calibri"/>
                <a:ea typeface="Calibri"/>
                <a:cs typeface="Calibri"/>
                <a:sym typeface="Calibri"/>
              </a:rPr>
              <a:t>BIG DATA: 2 BIG CHALLENGES</a:t>
            </a:r>
            <a:endParaRPr b="1" sz="4500">
              <a:solidFill>
                <a:srgbClr val="3F3F3F"/>
              </a:solidFill>
              <a:latin typeface="Calibri"/>
              <a:ea typeface="Calibri"/>
              <a:cs typeface="Calibri"/>
              <a:sym typeface="Calibri"/>
            </a:endParaRPr>
          </a:p>
        </p:txBody>
      </p:sp>
      <p:sp>
        <p:nvSpPr>
          <p:cNvPr id="2438" name="Google Shape;2438;p1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439" name="Google Shape;2439;p1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0" name="Google Shape;2440;p130"/>
          <p:cNvSpPr/>
          <p:nvPr/>
        </p:nvSpPr>
        <p:spPr>
          <a:xfrm>
            <a:off x="1236531" y="2039369"/>
            <a:ext cx="3096830" cy="1847910"/>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6600"/>
                </a:solidFill>
                <a:latin typeface="Calibri"/>
                <a:ea typeface="Calibri"/>
                <a:cs typeface="Calibri"/>
                <a:sym typeface="Calibri"/>
              </a:rPr>
              <a:t>STORAGE</a:t>
            </a:r>
            <a:endParaRPr/>
          </a:p>
        </p:txBody>
      </p:sp>
      <p:sp>
        <p:nvSpPr>
          <p:cNvPr id="2441" name="Google Shape;2441;p130"/>
          <p:cNvSpPr/>
          <p:nvPr/>
        </p:nvSpPr>
        <p:spPr>
          <a:xfrm>
            <a:off x="1236531" y="4161133"/>
            <a:ext cx="3096830" cy="1847910"/>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6600"/>
                </a:solidFill>
                <a:latin typeface="Calibri"/>
                <a:ea typeface="Calibri"/>
                <a:cs typeface="Calibri"/>
                <a:sym typeface="Calibri"/>
              </a:rPr>
              <a:t>PROCESSING</a:t>
            </a:r>
            <a:endParaRPr/>
          </a:p>
        </p:txBody>
      </p:sp>
      <p:sp>
        <p:nvSpPr>
          <p:cNvPr id="2442" name="Google Shape;2442;p130"/>
          <p:cNvSpPr txBox="1"/>
          <p:nvPr/>
        </p:nvSpPr>
        <p:spPr>
          <a:xfrm>
            <a:off x="4525809" y="2617093"/>
            <a:ext cx="5374649" cy="654193"/>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595959"/>
              </a:buClr>
              <a:buSzPts val="3500"/>
              <a:buFont typeface="Calibri"/>
              <a:buNone/>
            </a:pPr>
            <a:r>
              <a:rPr b="1" lang="en-US" sz="3500">
                <a:solidFill>
                  <a:srgbClr val="595959"/>
                </a:solidFill>
                <a:latin typeface="Calibri"/>
                <a:ea typeface="Calibri"/>
                <a:cs typeface="Calibri"/>
                <a:sym typeface="Calibri"/>
              </a:rPr>
              <a:t>DISTRIBUTED</a:t>
            </a:r>
            <a:endParaRPr b="1" sz="3500">
              <a:solidFill>
                <a:srgbClr val="595959"/>
              </a:solidFill>
              <a:latin typeface="Calibri"/>
              <a:ea typeface="Calibri"/>
              <a:cs typeface="Calibri"/>
              <a:sym typeface="Calibri"/>
            </a:endParaRPr>
          </a:p>
        </p:txBody>
      </p:sp>
      <p:sp>
        <p:nvSpPr>
          <p:cNvPr id="2443" name="Google Shape;2443;p130"/>
          <p:cNvSpPr txBox="1"/>
          <p:nvPr/>
        </p:nvSpPr>
        <p:spPr>
          <a:xfrm>
            <a:off x="4525809" y="4636427"/>
            <a:ext cx="6852502" cy="719156"/>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595959"/>
              </a:buClr>
              <a:buSzPts val="3500"/>
              <a:buFont typeface="Calibri"/>
              <a:buNone/>
            </a:pPr>
            <a:r>
              <a:rPr b="1" lang="en-US" sz="3500">
                <a:solidFill>
                  <a:srgbClr val="595959"/>
                </a:solidFill>
                <a:latin typeface="Calibri"/>
                <a:ea typeface="Calibri"/>
                <a:cs typeface="Calibri"/>
                <a:sym typeface="Calibri"/>
              </a:rPr>
              <a:t>PARALLEL, IN-MEMORY, DISTRIBUTED</a:t>
            </a:r>
            <a:endParaRPr b="1" sz="3500">
              <a:solidFill>
                <a:srgbClr val="59595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gtEl>
                                        <p:attrNameLst>
                                          <p:attrName>style.visibility</p:attrName>
                                        </p:attrNameLst>
                                      </p:cBhvr>
                                      <p:to>
                                        <p:strVal val="visible"/>
                                      </p:to>
                                    </p:set>
                                    <p:animEffect filter="fade" transition="in">
                                      <p:cBhvr>
                                        <p:cTn dur="500"/>
                                        <p:tgtEl>
                                          <p:spTgt spid="2440"/>
                                        </p:tgtEl>
                                      </p:cBhvr>
                                    </p:animEffect>
                                  </p:childTnLst>
                                </p:cTn>
                              </p:par>
                              <p:par>
                                <p:cTn fill="hold" nodeType="withEffect" presetClass="entr" presetID="10" presetSubtype="0">
                                  <p:stCondLst>
                                    <p:cond delay="0"/>
                                  </p:stCondLst>
                                  <p:childTnLst>
                                    <p:set>
                                      <p:cBhvr>
                                        <p:cTn dur="1" fill="hold">
                                          <p:stCondLst>
                                            <p:cond delay="0"/>
                                          </p:stCondLst>
                                        </p:cTn>
                                        <p:tgtEl>
                                          <p:spTgt spid="2441"/>
                                        </p:tgtEl>
                                        <p:attrNameLst>
                                          <p:attrName>style.visibility</p:attrName>
                                        </p:attrNameLst>
                                      </p:cBhvr>
                                      <p:to>
                                        <p:strVal val="visible"/>
                                      </p:to>
                                    </p:set>
                                    <p:animEffect filter="fade" transition="in">
                                      <p:cBhvr>
                                        <p:cTn dur="500"/>
                                        <p:tgtEl>
                                          <p:spTgt spid="2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2"/>
                                        </p:tgtEl>
                                        <p:attrNameLst>
                                          <p:attrName>style.visibility</p:attrName>
                                        </p:attrNameLst>
                                      </p:cBhvr>
                                      <p:to>
                                        <p:strVal val="visible"/>
                                      </p:to>
                                    </p:set>
                                    <p:animEffect filter="fade" transition="in">
                                      <p:cBhvr>
                                        <p:cTn dur="500"/>
                                        <p:tgtEl>
                                          <p:spTgt spid="2442"/>
                                        </p:tgtEl>
                                      </p:cBhvr>
                                    </p:animEffect>
                                  </p:childTnLst>
                                </p:cTn>
                              </p:par>
                              <p:par>
                                <p:cTn fill="hold" nodeType="withEffect" presetClass="entr" presetID="10" presetSubtype="0">
                                  <p:stCondLst>
                                    <p:cond delay="0"/>
                                  </p:stCondLst>
                                  <p:childTnLst>
                                    <p:set>
                                      <p:cBhvr>
                                        <p:cTn dur="1" fill="hold">
                                          <p:stCondLst>
                                            <p:cond delay="0"/>
                                          </p:stCondLst>
                                        </p:cTn>
                                        <p:tgtEl>
                                          <p:spTgt spid="2443"/>
                                        </p:tgtEl>
                                        <p:attrNameLst>
                                          <p:attrName>style.visibility</p:attrName>
                                        </p:attrNameLst>
                                      </p:cBhvr>
                                      <p:to>
                                        <p:strVal val="visible"/>
                                      </p:to>
                                    </p:set>
                                    <p:animEffect filter="fade" transition="in">
                                      <p:cBhvr>
                                        <p:cTn dur="500"/>
                                        <p:tgtEl>
                                          <p:spTgt spid="2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cxnSp>
        <p:nvCxnSpPr>
          <p:cNvPr id="2448" name="Google Shape;2448;p13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49" name="Google Shape;2449;p1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450" name="Google Shape;2450;p1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1" name="Google Shape;2451;p131"/>
          <p:cNvSpPr/>
          <p:nvPr/>
        </p:nvSpPr>
        <p:spPr>
          <a:xfrm>
            <a:off x="1097280" y="2087574"/>
            <a:ext cx="3172968" cy="3444164"/>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6600"/>
                </a:solidFill>
                <a:latin typeface="Calibri"/>
                <a:ea typeface="Calibri"/>
                <a:cs typeface="Calibri"/>
                <a:sym typeface="Calibri"/>
              </a:rPr>
              <a:t>APACHE SPARK</a:t>
            </a:r>
            <a:endParaRPr/>
          </a:p>
        </p:txBody>
      </p:sp>
      <p:sp>
        <p:nvSpPr>
          <p:cNvPr id="2452" name="Google Shape;2452;p131"/>
          <p:cNvSpPr txBox="1"/>
          <p:nvPr/>
        </p:nvSpPr>
        <p:spPr>
          <a:xfrm>
            <a:off x="4516663" y="3026706"/>
            <a:ext cx="6794465" cy="1565900"/>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800"/>
              <a:buFont typeface="Arial"/>
              <a:buChar char="•"/>
            </a:pPr>
            <a:r>
              <a:rPr b="1" lang="en-US" sz="2800">
                <a:solidFill>
                  <a:srgbClr val="3F3F3F"/>
                </a:solidFill>
                <a:latin typeface="Calibri"/>
                <a:ea typeface="Calibri"/>
                <a:cs typeface="Calibri"/>
                <a:sym typeface="Calibri"/>
              </a:rPr>
              <a:t>Multi-language engine </a:t>
            </a:r>
            <a:r>
              <a:rPr lang="en-US" sz="2800">
                <a:solidFill>
                  <a:srgbClr val="3F3F3F"/>
                </a:solidFill>
                <a:latin typeface="Calibri"/>
                <a:ea typeface="Calibri"/>
                <a:cs typeface="Calibri"/>
                <a:sym typeface="Calibri"/>
              </a:rPr>
              <a:t>for executing data engineering, data science, and machine learning on single-node machines or clusters.</a:t>
            </a:r>
            <a:endParaRPr b="1" sz="2800">
              <a:solidFill>
                <a:srgbClr val="595959"/>
              </a:solidFill>
              <a:latin typeface="Calibri"/>
              <a:ea typeface="Calibri"/>
              <a:cs typeface="Calibri"/>
              <a:sym typeface="Calibri"/>
            </a:endParaRPr>
          </a:p>
        </p:txBody>
      </p:sp>
      <p:sp>
        <p:nvSpPr>
          <p:cNvPr id="2453" name="Google Shape;2453;p13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
        <p:nvSpPr>
          <p:cNvPr id="2454" name="Google Shape;2454;p131"/>
          <p:cNvSpPr txBox="1"/>
          <p:nvPr/>
        </p:nvSpPr>
        <p:spPr>
          <a:xfrm>
            <a:off x="685801" y="1010834"/>
            <a:ext cx="10625328" cy="654193"/>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4500"/>
              <a:buFont typeface="Calibri"/>
              <a:buNone/>
            </a:pPr>
            <a:r>
              <a:rPr b="1" lang="en-US" sz="4500">
                <a:solidFill>
                  <a:srgbClr val="3F3F3F"/>
                </a:solidFill>
                <a:latin typeface="Calibri"/>
                <a:ea typeface="Calibri"/>
                <a:cs typeface="Calibri"/>
                <a:sym typeface="Calibri"/>
              </a:rPr>
              <a:t>BIG DATA: 2 BIG CHALLENGES</a:t>
            </a:r>
            <a:endParaRPr b="1" sz="4500">
              <a:solidFill>
                <a:srgbClr val="3F3F3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51"/>
                                        </p:tgtEl>
                                        <p:attrNameLst>
                                          <p:attrName>style.visibility</p:attrName>
                                        </p:attrNameLst>
                                      </p:cBhvr>
                                      <p:to>
                                        <p:strVal val="visible"/>
                                      </p:to>
                                    </p:set>
                                    <p:animEffect filter="fade" transition="in">
                                      <p:cBhvr>
                                        <p:cTn dur="500"/>
                                        <p:tgtEl>
                                          <p:spTgt spid="2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cxnSp>
        <p:nvCxnSpPr>
          <p:cNvPr id="2459" name="Google Shape;2459;p13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60" name="Google Shape;2460;p13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461" name="Google Shape;2461;p1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2" name="Google Shape;2462;p132"/>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CẤU TRÚC APACHE SPARK</a:t>
            </a:r>
            <a:endParaRPr b="1" sz="2800">
              <a:solidFill>
                <a:srgbClr val="595959"/>
              </a:solidFill>
              <a:latin typeface="Calibri"/>
              <a:ea typeface="Calibri"/>
              <a:cs typeface="Calibri"/>
              <a:sym typeface="Calibri"/>
            </a:endParaRPr>
          </a:p>
        </p:txBody>
      </p:sp>
      <p:pic>
        <p:nvPicPr>
          <p:cNvPr id="2463" name="Google Shape;2463;p132"/>
          <p:cNvPicPr preferRelativeResize="0"/>
          <p:nvPr/>
        </p:nvPicPr>
        <p:blipFill rotWithShape="1">
          <a:blip r:embed="rId3">
            <a:alphaModFix/>
          </a:blip>
          <a:srcRect b="0" l="0" r="0" t="0"/>
          <a:stretch/>
        </p:blipFill>
        <p:spPr>
          <a:xfrm>
            <a:off x="991431" y="2080103"/>
            <a:ext cx="9693065" cy="2953534"/>
          </a:xfrm>
          <a:prstGeom prst="rect">
            <a:avLst/>
          </a:prstGeom>
          <a:noFill/>
          <a:ln>
            <a:noFill/>
          </a:ln>
        </p:spPr>
      </p:pic>
      <p:sp>
        <p:nvSpPr>
          <p:cNvPr id="2464" name="Google Shape;2464;p13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cxnSp>
        <p:nvCxnSpPr>
          <p:cNvPr id="2469" name="Google Shape;2469;p13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70" name="Google Shape;2470;p13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471" name="Google Shape;2471;p13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72" name="Google Shape;2472;p133"/>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ĐẶC ĐIỂM CỦA APACHE SPARK</a:t>
            </a:r>
            <a:endParaRPr b="1" sz="2800">
              <a:solidFill>
                <a:srgbClr val="595959"/>
              </a:solidFill>
              <a:latin typeface="Calibri"/>
              <a:ea typeface="Calibri"/>
              <a:cs typeface="Calibri"/>
              <a:sym typeface="Calibri"/>
            </a:endParaRPr>
          </a:p>
        </p:txBody>
      </p:sp>
      <p:pic>
        <p:nvPicPr>
          <p:cNvPr id="2473" name="Google Shape;2473;p133"/>
          <p:cNvPicPr preferRelativeResize="0"/>
          <p:nvPr/>
        </p:nvPicPr>
        <p:blipFill rotWithShape="1">
          <a:blip r:embed="rId3">
            <a:alphaModFix/>
          </a:blip>
          <a:srcRect b="0" l="0" r="0" t="0"/>
          <a:stretch/>
        </p:blipFill>
        <p:spPr>
          <a:xfrm>
            <a:off x="898124" y="1823095"/>
            <a:ext cx="10395751" cy="4409030"/>
          </a:xfrm>
          <a:prstGeom prst="rect">
            <a:avLst/>
          </a:prstGeom>
          <a:noFill/>
          <a:ln>
            <a:noFill/>
          </a:ln>
        </p:spPr>
      </p:pic>
      <p:sp>
        <p:nvSpPr>
          <p:cNvPr id="2474" name="Google Shape;2474;p13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cxnSp>
        <p:nvCxnSpPr>
          <p:cNvPr id="2479" name="Google Shape;2479;p13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480" name="Google Shape;2480;p1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481" name="Google Shape;2481;p1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2" name="Google Shape;2482;p134"/>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HỌC GÌ TỪ APACHE SPARK ?</a:t>
            </a:r>
            <a:endParaRPr b="1" sz="2800">
              <a:solidFill>
                <a:srgbClr val="595959"/>
              </a:solidFill>
              <a:latin typeface="Calibri"/>
              <a:ea typeface="Calibri"/>
              <a:cs typeface="Calibri"/>
              <a:sym typeface="Calibri"/>
            </a:endParaRPr>
          </a:p>
        </p:txBody>
      </p:sp>
      <p:sp>
        <p:nvSpPr>
          <p:cNvPr id="2483" name="Google Shape;2483;p13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
        <p:nvSpPr>
          <p:cNvPr id="2484" name="Google Shape;2484;p134"/>
          <p:cNvSpPr/>
          <p:nvPr/>
        </p:nvSpPr>
        <p:spPr>
          <a:xfrm>
            <a:off x="1097279" y="2087574"/>
            <a:ext cx="10115203" cy="591618"/>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6600"/>
                </a:solidFill>
                <a:latin typeface="Calibri"/>
                <a:ea typeface="Calibri"/>
                <a:cs typeface="Calibri"/>
                <a:sym typeface="Calibri"/>
              </a:rPr>
              <a:t>APACHE SPARK</a:t>
            </a:r>
            <a:endParaRPr/>
          </a:p>
        </p:txBody>
      </p:sp>
      <p:sp>
        <p:nvSpPr>
          <p:cNvPr id="2485" name="Google Shape;2485;p134"/>
          <p:cNvSpPr/>
          <p:nvPr/>
        </p:nvSpPr>
        <p:spPr>
          <a:xfrm>
            <a:off x="1097278" y="2823592"/>
            <a:ext cx="4882897" cy="1172045"/>
          </a:xfrm>
          <a:prstGeom prst="roundRect">
            <a:avLst>
              <a:gd fmla="val 16667" name="adj"/>
            </a:avLst>
          </a:prstGeom>
          <a:solidFill>
            <a:schemeClr val="lt1"/>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6600"/>
                </a:solidFill>
                <a:latin typeface="Calibri"/>
                <a:ea typeface="Calibri"/>
                <a:cs typeface="Calibri"/>
                <a:sym typeface="Calibri"/>
              </a:rPr>
              <a:t>SPARK SQL ENGINE</a:t>
            </a:r>
            <a:endParaRPr b="1" sz="2400">
              <a:solidFill>
                <a:srgbClr val="FF6600"/>
              </a:solidFill>
              <a:latin typeface="Calibri"/>
              <a:ea typeface="Calibri"/>
              <a:cs typeface="Calibri"/>
              <a:sym typeface="Calibri"/>
            </a:endParaRPr>
          </a:p>
        </p:txBody>
      </p:sp>
      <p:sp>
        <p:nvSpPr>
          <p:cNvPr id="2486" name="Google Shape;2486;p134"/>
          <p:cNvSpPr/>
          <p:nvPr/>
        </p:nvSpPr>
        <p:spPr>
          <a:xfrm>
            <a:off x="6519670" y="2823592"/>
            <a:ext cx="4692811" cy="1172045"/>
          </a:xfrm>
          <a:prstGeom prst="roundRect">
            <a:avLst>
              <a:gd fmla="val 16667" name="adj"/>
            </a:avLst>
          </a:prstGeom>
          <a:solidFill>
            <a:schemeClr val="lt1"/>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6600"/>
                </a:solidFill>
                <a:latin typeface="Calibri"/>
                <a:ea typeface="Calibri"/>
                <a:cs typeface="Calibri"/>
                <a:sym typeface="Calibri"/>
              </a:rPr>
              <a:t>SPARK MLLIB</a:t>
            </a:r>
            <a:endParaRPr b="1" sz="2400">
              <a:solidFill>
                <a:srgbClr val="FF6600"/>
              </a:solidFill>
              <a:latin typeface="Calibri"/>
              <a:ea typeface="Calibri"/>
              <a:cs typeface="Calibri"/>
              <a:sym typeface="Calibri"/>
            </a:endParaRPr>
          </a:p>
        </p:txBody>
      </p:sp>
      <p:sp>
        <p:nvSpPr>
          <p:cNvPr id="2487" name="Google Shape;2487;p134"/>
          <p:cNvSpPr txBox="1"/>
          <p:nvPr/>
        </p:nvSpPr>
        <p:spPr>
          <a:xfrm>
            <a:off x="1097278" y="4178783"/>
            <a:ext cx="5193793" cy="1018506"/>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800"/>
              <a:buFont typeface="Arial"/>
              <a:buChar char="•"/>
            </a:pPr>
            <a:r>
              <a:rPr b="1" lang="en-US" sz="2800">
                <a:solidFill>
                  <a:srgbClr val="3F3F3F"/>
                </a:solidFill>
                <a:latin typeface="Calibri"/>
                <a:ea typeface="Calibri"/>
                <a:cs typeface="Calibri"/>
                <a:sym typeface="Calibri"/>
              </a:rPr>
              <a:t>Cách thức truy vấn trên DataFrame, JSON, ODBC,…</a:t>
            </a:r>
            <a:endParaRPr b="1" sz="2800">
              <a:solidFill>
                <a:srgbClr val="595959"/>
              </a:solidFill>
              <a:latin typeface="Calibri"/>
              <a:ea typeface="Calibri"/>
              <a:cs typeface="Calibri"/>
              <a:sym typeface="Calibri"/>
            </a:endParaRPr>
          </a:p>
        </p:txBody>
      </p:sp>
      <p:sp>
        <p:nvSpPr>
          <p:cNvPr id="2488" name="Google Shape;2488;p134"/>
          <p:cNvSpPr txBox="1"/>
          <p:nvPr/>
        </p:nvSpPr>
        <p:spPr>
          <a:xfrm>
            <a:off x="1097279" y="5197289"/>
            <a:ext cx="5193793" cy="575473"/>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800"/>
              <a:buFont typeface="Arial"/>
              <a:buChar char="•"/>
            </a:pPr>
            <a:r>
              <a:rPr b="1" lang="en-US" sz="2800">
                <a:solidFill>
                  <a:srgbClr val="3F3F3F"/>
                </a:solidFill>
                <a:latin typeface="Calibri"/>
                <a:ea typeface="Calibri"/>
                <a:cs typeface="Calibri"/>
                <a:sym typeface="Calibri"/>
              </a:rPr>
              <a:t>Thống kê mô tả trên dữ liệu lớn</a:t>
            </a:r>
            <a:endParaRPr b="1" sz="2800">
              <a:solidFill>
                <a:srgbClr val="595959"/>
              </a:solidFill>
              <a:latin typeface="Calibri"/>
              <a:ea typeface="Calibri"/>
              <a:cs typeface="Calibri"/>
              <a:sym typeface="Calibri"/>
            </a:endParaRPr>
          </a:p>
        </p:txBody>
      </p:sp>
      <p:sp>
        <p:nvSpPr>
          <p:cNvPr id="2489" name="Google Shape;2489;p134"/>
          <p:cNvSpPr txBox="1"/>
          <p:nvPr/>
        </p:nvSpPr>
        <p:spPr>
          <a:xfrm>
            <a:off x="6519671" y="4178783"/>
            <a:ext cx="5495545" cy="677580"/>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800"/>
              <a:buFont typeface="Arial"/>
              <a:buChar char="•"/>
            </a:pPr>
            <a:r>
              <a:rPr b="1" lang="en-US" sz="2800">
                <a:solidFill>
                  <a:srgbClr val="3F3F3F"/>
                </a:solidFill>
                <a:latin typeface="Calibri"/>
                <a:ea typeface="Calibri"/>
                <a:cs typeface="Calibri"/>
                <a:sym typeface="Calibri"/>
              </a:rPr>
              <a:t>Sử dụng các mô hình ML của Spark</a:t>
            </a:r>
            <a:endParaRPr b="1" sz="2800">
              <a:solidFill>
                <a:srgbClr val="595959"/>
              </a:solidFill>
              <a:latin typeface="Calibri"/>
              <a:ea typeface="Calibri"/>
              <a:cs typeface="Calibri"/>
              <a:sym typeface="Calibri"/>
            </a:endParaRPr>
          </a:p>
        </p:txBody>
      </p:sp>
      <p:sp>
        <p:nvSpPr>
          <p:cNvPr id="2490" name="Google Shape;2490;p134"/>
          <p:cNvSpPr txBox="1"/>
          <p:nvPr/>
        </p:nvSpPr>
        <p:spPr>
          <a:xfrm>
            <a:off x="6519671" y="4934700"/>
            <a:ext cx="5495545" cy="838062"/>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800"/>
              <a:buFont typeface="Arial"/>
              <a:buChar char="•"/>
            </a:pPr>
            <a:r>
              <a:rPr b="1" lang="en-US" sz="2800">
                <a:solidFill>
                  <a:srgbClr val="3F3F3F"/>
                </a:solidFill>
                <a:latin typeface="Calibri"/>
                <a:ea typeface="Calibri"/>
                <a:cs typeface="Calibri"/>
                <a:sym typeface="Calibri"/>
              </a:rPr>
              <a:t>Phân tích dữ báo trên dữ liệu lớn bằng hồi quy, phân lớp.</a:t>
            </a:r>
            <a:endParaRPr b="1" sz="2800">
              <a:solidFill>
                <a:srgbClr val="59595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4"/>
                                        </p:tgtEl>
                                        <p:attrNameLst>
                                          <p:attrName>style.visibility</p:attrName>
                                        </p:attrNameLst>
                                      </p:cBhvr>
                                      <p:to>
                                        <p:strVal val="visible"/>
                                      </p:to>
                                    </p:set>
                                    <p:animEffect filter="fade" transition="in">
                                      <p:cBhvr>
                                        <p:cTn dur="500"/>
                                        <p:tgtEl>
                                          <p:spTgt spid="2484"/>
                                        </p:tgtEl>
                                      </p:cBhvr>
                                    </p:animEffect>
                                  </p:childTnLst>
                                </p:cTn>
                              </p:par>
                              <p:par>
                                <p:cTn fill="hold" nodeType="withEffect" presetClass="entr" presetID="10" presetSubtype="0">
                                  <p:stCondLst>
                                    <p:cond delay="0"/>
                                  </p:stCondLst>
                                  <p:childTnLst>
                                    <p:set>
                                      <p:cBhvr>
                                        <p:cTn dur="1" fill="hold">
                                          <p:stCondLst>
                                            <p:cond delay="0"/>
                                          </p:stCondLst>
                                        </p:cTn>
                                        <p:tgtEl>
                                          <p:spTgt spid="2485"/>
                                        </p:tgtEl>
                                        <p:attrNameLst>
                                          <p:attrName>style.visibility</p:attrName>
                                        </p:attrNameLst>
                                      </p:cBhvr>
                                      <p:to>
                                        <p:strVal val="visible"/>
                                      </p:to>
                                    </p:set>
                                    <p:animEffect filter="fade" transition="in">
                                      <p:cBhvr>
                                        <p:cTn dur="500"/>
                                        <p:tgtEl>
                                          <p:spTgt spid="2485"/>
                                        </p:tgtEl>
                                      </p:cBhvr>
                                    </p:animEffect>
                                  </p:childTnLst>
                                </p:cTn>
                              </p:par>
                              <p:par>
                                <p:cTn fill="hold" nodeType="with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500"/>
                                        <p:tgtEl>
                                          <p:spTgt spid="2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135"/>
          <p:cNvSpPr/>
          <p:nvPr/>
        </p:nvSpPr>
        <p:spPr>
          <a:xfrm>
            <a:off x="919176" y="1908550"/>
            <a:ext cx="1042689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6600"/>
              <a:buFont typeface="Arial Black"/>
              <a:buNone/>
            </a:pPr>
            <a:r>
              <a:rPr b="1" lang="en-US" sz="6600">
                <a:solidFill>
                  <a:srgbClr val="C00000"/>
                </a:solidFill>
                <a:latin typeface="Arial Black"/>
                <a:ea typeface="Arial Black"/>
                <a:cs typeface="Arial Black"/>
                <a:sym typeface="Arial Black"/>
              </a:rPr>
              <a:t>SPARK </a:t>
            </a:r>
            <a:endParaRPr/>
          </a:p>
          <a:p>
            <a:pPr indent="0" lvl="0" marL="0" marR="0" rtl="0" algn="ctr">
              <a:spcBef>
                <a:spcPts val="0"/>
              </a:spcBef>
              <a:spcAft>
                <a:spcPts val="0"/>
              </a:spcAft>
              <a:buClr>
                <a:srgbClr val="C00000"/>
              </a:buClr>
              <a:buSzPts val="6600"/>
              <a:buFont typeface="Arial Black"/>
              <a:buNone/>
            </a:pPr>
            <a:r>
              <a:rPr b="1" lang="en-US" sz="6600">
                <a:solidFill>
                  <a:srgbClr val="C00000"/>
                </a:solidFill>
                <a:latin typeface="Arial Black"/>
                <a:ea typeface="Arial Black"/>
                <a:cs typeface="Arial Black"/>
                <a:sym typeface="Arial Black"/>
              </a:rPr>
              <a:t>SQL ENGINE</a:t>
            </a:r>
            <a:endParaRPr b="1" sz="6600">
              <a:solidFill>
                <a:srgbClr val="C00000"/>
              </a:solidFill>
              <a:latin typeface="Arial Black"/>
              <a:ea typeface="Arial Black"/>
              <a:cs typeface="Arial Black"/>
              <a:sym typeface="Arial Black"/>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cxnSp>
        <p:nvCxnSpPr>
          <p:cNvPr id="2500" name="Google Shape;2500;p13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501" name="Google Shape;2501;p13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502" name="Google Shape;2502;p1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03" name="Google Shape;2503;p136"/>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504" name="Google Shape;2504;p136"/>
          <p:cNvSpPr txBox="1"/>
          <p:nvPr/>
        </p:nvSpPr>
        <p:spPr>
          <a:xfrm>
            <a:off x="1097279" y="2191222"/>
            <a:ext cx="10115203"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595959"/>
              </a:buClr>
              <a:buSzPts val="2800"/>
              <a:buFont typeface="Arial"/>
              <a:buChar char="•"/>
            </a:pPr>
            <a:r>
              <a:rPr b="1" lang="en-US" sz="2800">
                <a:solidFill>
                  <a:srgbClr val="595959"/>
                </a:solidFill>
                <a:latin typeface="Calibri"/>
                <a:ea typeface="Calibri"/>
                <a:cs typeface="Calibri"/>
                <a:sym typeface="Calibri"/>
              </a:rPr>
              <a:t>Thực hiện truy vấn trên </a:t>
            </a:r>
            <a:r>
              <a:rPr b="1" lang="en-US" sz="2800">
                <a:solidFill>
                  <a:srgbClr val="00B0F0"/>
                </a:solidFill>
                <a:latin typeface="Calibri"/>
                <a:ea typeface="Calibri"/>
                <a:cs typeface="Calibri"/>
                <a:sym typeface="Calibri"/>
              </a:rPr>
              <a:t>Data frame/ ODBC/ JSON</a:t>
            </a:r>
            <a:r>
              <a:rPr b="1" lang="en-US" sz="2800">
                <a:solidFill>
                  <a:srgbClr val="595959"/>
                </a:solidFill>
                <a:latin typeface="Calibri"/>
                <a:ea typeface="Calibri"/>
                <a:cs typeface="Calibri"/>
                <a:sym typeface="Calibri"/>
              </a:rPr>
              <a:t>,…</a:t>
            </a:r>
            <a:endParaRPr/>
          </a:p>
        </p:txBody>
      </p:sp>
      <p:sp>
        <p:nvSpPr>
          <p:cNvPr id="2505" name="Google Shape;2505;p136"/>
          <p:cNvSpPr txBox="1"/>
          <p:nvPr/>
        </p:nvSpPr>
        <p:spPr>
          <a:xfrm>
            <a:off x="1097280" y="3006710"/>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595959"/>
              </a:buClr>
              <a:buSzPts val="2800"/>
              <a:buFont typeface="Arial"/>
              <a:buChar char="•"/>
            </a:pPr>
            <a:r>
              <a:rPr b="1" lang="en-US" sz="2800">
                <a:solidFill>
                  <a:srgbClr val="595959"/>
                </a:solidFill>
                <a:latin typeface="Calibri"/>
                <a:ea typeface="Calibri"/>
                <a:cs typeface="Calibri"/>
                <a:sym typeface="Calibri"/>
              </a:rPr>
              <a:t>Có thể viết với cú pháp tương tự SQL</a:t>
            </a:r>
            <a:endParaRPr/>
          </a:p>
        </p:txBody>
      </p:sp>
      <p:sp>
        <p:nvSpPr>
          <p:cNvPr id="2506" name="Google Shape;2506;p136"/>
          <p:cNvSpPr txBox="1"/>
          <p:nvPr/>
        </p:nvSpPr>
        <p:spPr>
          <a:xfrm>
            <a:off x="1097279" y="3735586"/>
            <a:ext cx="9431637"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595959"/>
              </a:buClr>
              <a:buSzPts val="2800"/>
              <a:buFont typeface="Arial"/>
              <a:buChar char="•"/>
            </a:pPr>
            <a:r>
              <a:rPr b="1" lang="en-US" sz="2800">
                <a:solidFill>
                  <a:srgbClr val="595959"/>
                </a:solidFill>
                <a:latin typeface="Calibri"/>
                <a:ea typeface="Calibri"/>
                <a:cs typeface="Calibri"/>
                <a:sym typeface="Calibri"/>
              </a:rPr>
              <a:t>Kết quả trả về dạng </a:t>
            </a:r>
            <a:r>
              <a:rPr b="1" lang="en-US" sz="2800">
                <a:solidFill>
                  <a:srgbClr val="00B0F0"/>
                </a:solidFill>
                <a:latin typeface="Calibri"/>
                <a:ea typeface="Calibri"/>
                <a:cs typeface="Calibri"/>
                <a:sym typeface="Calibri"/>
              </a:rPr>
              <a:t>Data frame/ ODBC/ JSON,…</a:t>
            </a:r>
            <a:endParaRPr/>
          </a:p>
        </p:txBody>
      </p:sp>
      <p:sp>
        <p:nvSpPr>
          <p:cNvPr id="2507" name="Google Shape;2507;p136"/>
          <p:cNvSpPr txBox="1"/>
          <p:nvPr/>
        </p:nvSpPr>
        <p:spPr>
          <a:xfrm>
            <a:off x="1097280" y="4464462"/>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595959"/>
              </a:buClr>
              <a:buSzPts val="2800"/>
              <a:buFont typeface="Arial"/>
              <a:buChar char="•"/>
            </a:pPr>
            <a:r>
              <a:rPr b="1" lang="en-US" sz="2800">
                <a:solidFill>
                  <a:srgbClr val="595959"/>
                </a:solidFill>
                <a:latin typeface="Calibri"/>
                <a:ea typeface="Calibri"/>
                <a:cs typeface="Calibri"/>
                <a:sym typeface="Calibri"/>
              </a:rPr>
              <a:t>Thực hiện truy vấn song song và phân tán</a:t>
            </a:r>
            <a:endParaRPr b="1" sz="2800">
              <a:solidFill>
                <a:srgbClr val="595959"/>
              </a:solidFill>
              <a:latin typeface="Calibri"/>
              <a:ea typeface="Calibri"/>
              <a:cs typeface="Calibri"/>
              <a:sym typeface="Calibri"/>
            </a:endParaRPr>
          </a:p>
        </p:txBody>
      </p:sp>
      <p:sp>
        <p:nvSpPr>
          <p:cNvPr id="2508" name="Google Shape;2508;p13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cxnSp>
        <p:nvCxnSpPr>
          <p:cNvPr id="2513" name="Google Shape;2513;p13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514" name="Google Shape;2514;p1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515" name="Google Shape;2515;p1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6" name="Google Shape;2516;p137"/>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517" name="Google Shape;2517;p137"/>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Kỹ thuật 1: Truy vấn trên view của dataframe</a:t>
            </a:r>
            <a:endParaRPr/>
          </a:p>
        </p:txBody>
      </p:sp>
      <p:sp>
        <p:nvSpPr>
          <p:cNvPr id="2518" name="Google Shape;2518;p137"/>
          <p:cNvSpPr/>
          <p:nvPr/>
        </p:nvSpPr>
        <p:spPr>
          <a:xfrm>
            <a:off x="3391269" y="3109909"/>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ĐỌC DỮ LIỆU LÊN DATA FRAME</a:t>
            </a:r>
            <a:endParaRPr/>
          </a:p>
        </p:txBody>
      </p:sp>
      <p:sp>
        <p:nvSpPr>
          <p:cNvPr id="2519" name="Google Shape;2519;p137"/>
          <p:cNvSpPr/>
          <p:nvPr/>
        </p:nvSpPr>
        <p:spPr>
          <a:xfrm>
            <a:off x="6019059" y="3109908"/>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TẠO TEMPORARY VIEW TỪ DATA FRAME</a:t>
            </a:r>
            <a:endParaRPr/>
          </a:p>
        </p:txBody>
      </p:sp>
      <p:sp>
        <p:nvSpPr>
          <p:cNvPr id="2520" name="Google Shape;2520;p137"/>
          <p:cNvSpPr/>
          <p:nvPr/>
        </p:nvSpPr>
        <p:spPr>
          <a:xfrm>
            <a:off x="8646849" y="3077786"/>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TRUY VẤN TRÊN VIEW</a:t>
            </a:r>
            <a:endParaRPr/>
          </a:p>
        </p:txBody>
      </p:sp>
      <p:sp>
        <p:nvSpPr>
          <p:cNvPr id="2521" name="Google Shape;2521;p137"/>
          <p:cNvSpPr/>
          <p:nvPr/>
        </p:nvSpPr>
        <p:spPr>
          <a:xfrm>
            <a:off x="763480" y="3131553"/>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TẠO MỘT SPARK SESSION</a:t>
            </a:r>
            <a:endParaRPr/>
          </a:p>
        </p:txBody>
      </p:sp>
      <p:sp>
        <p:nvSpPr>
          <p:cNvPr id="2522" name="Google Shape;2522;p13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cxnSp>
        <p:nvCxnSpPr>
          <p:cNvPr id="2527" name="Google Shape;2527;p13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528" name="Google Shape;2528;p1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529" name="Google Shape;2529;p1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0" name="Google Shape;2530;p138"/>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531" name="Google Shape;2531;p138"/>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Bài tập 1</a:t>
            </a:r>
            <a:endParaRPr/>
          </a:p>
        </p:txBody>
      </p:sp>
      <p:sp>
        <p:nvSpPr>
          <p:cNvPr id="2532" name="Google Shape;2532;p138"/>
          <p:cNvSpPr txBox="1"/>
          <p:nvPr/>
        </p:nvSpPr>
        <p:spPr>
          <a:xfrm>
            <a:off x="1097280" y="2389720"/>
            <a:ext cx="113048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Calibri"/>
                <a:ea typeface="Calibri"/>
                <a:cs typeface="Calibri"/>
                <a:sym typeface="Calibri"/>
              </a:rPr>
              <a:t>Viết code Python sử dụng SPARK SQL để truy vấn dữ liệu trên </a:t>
            </a:r>
            <a:r>
              <a:rPr lang="en-US" sz="2400">
                <a:solidFill>
                  <a:srgbClr val="FF0000"/>
                </a:solidFill>
                <a:latin typeface="Calibri"/>
                <a:ea typeface="Calibri"/>
                <a:cs typeface="Calibri"/>
                <a:sym typeface="Calibri"/>
              </a:rPr>
              <a:t>data frame</a:t>
            </a:r>
            <a:r>
              <a:rPr lang="en-US" sz="2400">
                <a:solidFill>
                  <a:srgbClr val="595959"/>
                </a:solidFill>
                <a:latin typeface="Calibri"/>
                <a:ea typeface="Calibri"/>
                <a:cs typeface="Calibri"/>
                <a:sym typeface="Calibri"/>
              </a:rPr>
              <a:t>:</a:t>
            </a:r>
            <a:endParaRPr/>
          </a:p>
        </p:txBody>
      </p:sp>
      <p:sp>
        <p:nvSpPr>
          <p:cNvPr id="2533" name="Google Shape;2533;p138"/>
          <p:cNvSpPr txBox="1"/>
          <p:nvPr/>
        </p:nvSpPr>
        <p:spPr>
          <a:xfrm>
            <a:off x="1647695" y="3066337"/>
            <a:ext cx="10035319"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400"/>
              <a:buFont typeface="Noto Sans Symbols"/>
              <a:buChar char="▪"/>
            </a:pPr>
            <a:r>
              <a:rPr lang="en-US" sz="2400">
                <a:solidFill>
                  <a:srgbClr val="595959"/>
                </a:solidFill>
                <a:latin typeface="Calibri"/>
                <a:ea typeface="Calibri"/>
                <a:cs typeface="Calibri"/>
                <a:sym typeface="Calibri"/>
              </a:rPr>
              <a:t>Đọc một file .csv lên data frame của spark</a:t>
            </a:r>
            <a:endParaRPr/>
          </a:p>
        </p:txBody>
      </p:sp>
      <p:sp>
        <p:nvSpPr>
          <p:cNvPr id="2534" name="Google Shape;2534;p138"/>
          <p:cNvSpPr txBox="1"/>
          <p:nvPr/>
        </p:nvSpPr>
        <p:spPr>
          <a:xfrm>
            <a:off x="1647695" y="3703478"/>
            <a:ext cx="8996631"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400"/>
              <a:buFont typeface="Noto Sans Symbols"/>
              <a:buChar char="▪"/>
            </a:pPr>
            <a:r>
              <a:rPr lang="en-US" sz="2400">
                <a:solidFill>
                  <a:srgbClr val="595959"/>
                </a:solidFill>
                <a:latin typeface="Calibri"/>
                <a:ea typeface="Calibri"/>
                <a:cs typeface="Calibri"/>
                <a:sym typeface="Calibri"/>
              </a:rPr>
              <a:t>Tạo một temporary view từ data frame và truy vấn trên view này</a:t>
            </a:r>
            <a:endParaRPr sz="2400">
              <a:solidFill>
                <a:srgbClr val="595959"/>
              </a:solidFill>
              <a:latin typeface="Calibri"/>
              <a:ea typeface="Calibri"/>
              <a:cs typeface="Calibri"/>
              <a:sym typeface="Calibri"/>
            </a:endParaRPr>
          </a:p>
        </p:txBody>
      </p:sp>
      <p:sp>
        <p:nvSpPr>
          <p:cNvPr id="2535" name="Google Shape;2535;p13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cxnSp>
        <p:nvCxnSpPr>
          <p:cNvPr id="2540" name="Google Shape;2540;p13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541" name="Google Shape;2541;p13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542" name="Google Shape;2542;p13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3" name="Google Shape;2543;p139"/>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544" name="Google Shape;2544;p139"/>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Kỹ thuật 2: Truy vấn trực tiếp trên data frame</a:t>
            </a:r>
            <a:endParaRPr/>
          </a:p>
        </p:txBody>
      </p:sp>
      <p:sp>
        <p:nvSpPr>
          <p:cNvPr id="2545" name="Google Shape;2545;p139"/>
          <p:cNvSpPr/>
          <p:nvPr/>
        </p:nvSpPr>
        <p:spPr>
          <a:xfrm>
            <a:off x="4802819" y="2978963"/>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ĐỌC DỮ LIỆU LÊN DATA FRAME</a:t>
            </a:r>
            <a:endParaRPr/>
          </a:p>
        </p:txBody>
      </p:sp>
      <p:sp>
        <p:nvSpPr>
          <p:cNvPr id="2546" name="Google Shape;2546;p139"/>
          <p:cNvSpPr/>
          <p:nvPr/>
        </p:nvSpPr>
        <p:spPr>
          <a:xfrm>
            <a:off x="7430608" y="2967821"/>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THỰC HIỆN TRUY VẤN TRỰC TIẾP TRÊN DATA FRAME</a:t>
            </a:r>
            <a:endParaRPr/>
          </a:p>
        </p:txBody>
      </p:sp>
      <p:sp>
        <p:nvSpPr>
          <p:cNvPr id="2547" name="Google Shape;2547;p139"/>
          <p:cNvSpPr/>
          <p:nvPr/>
        </p:nvSpPr>
        <p:spPr>
          <a:xfrm>
            <a:off x="2175030" y="3000607"/>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TẠO MỘT SPARK SESSION</a:t>
            </a:r>
            <a:endParaRPr/>
          </a:p>
        </p:txBody>
      </p:sp>
      <p:sp>
        <p:nvSpPr>
          <p:cNvPr id="2548" name="Google Shape;2548;p13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cxnSp>
        <p:nvCxnSpPr>
          <p:cNvPr id="271" name="Google Shape;271;p1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72" name="Google Shape;272;p14"/>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73" name="Google Shape;273;p14"/>
          <p:cNvSpPr txBox="1"/>
          <p:nvPr/>
        </p:nvSpPr>
        <p:spPr>
          <a:xfrm>
            <a:off x="668668" y="1865093"/>
            <a:ext cx="11208487" cy="423081"/>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0B0F0"/>
              </a:buClr>
              <a:buSzPts val="2600"/>
              <a:buFont typeface="Helvetica Neue"/>
              <a:buNone/>
            </a:pPr>
            <a:r>
              <a:rPr b="1" lang="en-US" sz="2600">
                <a:solidFill>
                  <a:srgbClr val="00B0F0"/>
                </a:solidFill>
                <a:latin typeface="Helvetica Neue"/>
                <a:ea typeface="Helvetica Neue"/>
                <a:cs typeface="Helvetica Neue"/>
                <a:sym typeface="Helvetica Neue"/>
              </a:rPr>
              <a:t>Data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Intelligence</a:t>
            </a:r>
            <a:endParaRPr b="1" sz="2600">
              <a:solidFill>
                <a:srgbClr val="00B0F0"/>
              </a:solidFill>
              <a:latin typeface="Helvetica Neue"/>
              <a:ea typeface="Helvetica Neue"/>
              <a:cs typeface="Helvetica Neue"/>
              <a:sym typeface="Helvetica Neue"/>
            </a:endParaRPr>
          </a:p>
        </p:txBody>
      </p:sp>
      <p:sp>
        <p:nvSpPr>
          <p:cNvPr id="274" name="Google Shape;274;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75" name="Google Shape;275;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14"/>
          <p:cNvSpPr/>
          <p:nvPr/>
        </p:nvSpPr>
        <p:spPr>
          <a:xfrm>
            <a:off x="668667" y="2350169"/>
            <a:ext cx="11208487" cy="172354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rgbClr val="FF0000"/>
                </a:solidFill>
                <a:latin typeface="Calibri"/>
                <a:ea typeface="Calibri"/>
                <a:cs typeface="Calibri"/>
                <a:sym typeface="Calibri"/>
              </a:rPr>
              <a:t>Business Analysis (BA) </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phân tích kinh doanh</a:t>
            </a:r>
            <a:endParaRPr sz="1800">
              <a:solidFill>
                <a:schemeClr val="dk1"/>
              </a:solidFill>
              <a:latin typeface="Calibri"/>
              <a:ea typeface="Calibri"/>
              <a:cs typeface="Calibri"/>
              <a:sym typeface="Calibri"/>
            </a:endParaRPr>
          </a:p>
          <a:p>
            <a:pPr indent="0" lvl="0" marL="0" marR="0" rtl="0" algn="just">
              <a:spcBef>
                <a:spcPts val="1200"/>
              </a:spcBef>
              <a:spcAft>
                <a:spcPts val="0"/>
              </a:spcAft>
              <a:buNone/>
            </a:pPr>
            <a:r>
              <a:rPr b="1" lang="en-US" sz="1800">
                <a:solidFill>
                  <a:schemeClr val="dk1"/>
                </a:solidFill>
                <a:latin typeface="Calibri"/>
                <a:ea typeface="Calibri"/>
                <a:cs typeface="Calibri"/>
                <a:sym typeface="Calibri"/>
              </a:rPr>
              <a:t>Business Analysis (BA)</a:t>
            </a:r>
            <a:r>
              <a:rPr lang="en-US" sz="1800">
                <a:solidFill>
                  <a:schemeClr val="dk1"/>
                </a:solidFill>
                <a:latin typeface="Calibri"/>
                <a:ea typeface="Calibri"/>
                <a:cs typeface="Calibri"/>
                <a:sym typeface="Calibri"/>
              </a:rPr>
              <a:t> (</a:t>
            </a:r>
            <a:r>
              <a:rPr b="1" lang="en-US" sz="1800">
                <a:solidFill>
                  <a:srgbClr val="FF0000"/>
                </a:solidFill>
                <a:latin typeface="Calibri"/>
                <a:ea typeface="Calibri"/>
                <a:cs typeface="Calibri"/>
                <a:sym typeface="Calibri"/>
              </a:rPr>
              <a:t>Phân tích kinh doanh</a:t>
            </a:r>
            <a:r>
              <a:rPr lang="en-US" sz="1800">
                <a:solidFill>
                  <a:schemeClr val="dk1"/>
                </a:solidFill>
                <a:latin typeface="Calibri"/>
                <a:ea typeface="Calibri"/>
                <a:cs typeface="Calibri"/>
                <a:sym typeface="Calibri"/>
              </a:rPr>
              <a:t>) là quá trình tìm hiểu, xác định nhu cầu của doanh nghiệp và đề xuất các giải pháp để giải quyết những vấn đề kinh doanh. Business Analysis thường được thực hiện bởi các </a:t>
            </a:r>
            <a:r>
              <a:rPr b="1" lang="en-US" sz="1800">
                <a:solidFill>
                  <a:schemeClr val="dk1"/>
                </a:solidFill>
                <a:latin typeface="Calibri"/>
                <a:ea typeface="Calibri"/>
                <a:cs typeface="Calibri"/>
                <a:sym typeface="Calibri"/>
              </a:rPr>
              <a:t>Business Analyst (Chuyên viên phân tích kinh doanh)</a:t>
            </a:r>
            <a:r>
              <a:rPr lang="en-US" sz="1800">
                <a:solidFill>
                  <a:schemeClr val="dk1"/>
                </a:solidFill>
                <a:latin typeface="Calibri"/>
                <a:ea typeface="Calibri"/>
                <a:cs typeface="Calibri"/>
                <a:sym typeface="Calibri"/>
              </a:rPr>
              <a:t>, những người làm việc với các bên liên quan để thu thập, phân tích và tài liệu hóa yêu cầu của doanh nghiệp.</a:t>
            </a:r>
            <a:endParaRPr/>
          </a:p>
        </p:txBody>
      </p:sp>
      <p:sp>
        <p:nvSpPr>
          <p:cNvPr id="277" name="Google Shape;277;p1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78" name="Google Shape;278;p14"/>
          <p:cNvSpPr/>
          <p:nvPr/>
        </p:nvSpPr>
        <p:spPr>
          <a:xfrm>
            <a:off x="668667" y="4522411"/>
            <a:ext cx="4544834"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Thu thập yêu cầu (Requirement Gathering)</a:t>
            </a:r>
            <a:endParaRPr/>
          </a:p>
        </p:txBody>
      </p:sp>
      <p:sp>
        <p:nvSpPr>
          <p:cNvPr id="279" name="Google Shape;279;p14"/>
          <p:cNvSpPr/>
          <p:nvPr/>
        </p:nvSpPr>
        <p:spPr>
          <a:xfrm>
            <a:off x="668667" y="5044139"/>
            <a:ext cx="55545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   Quản lý các bên liên quan (Stakeholder Management)</a:t>
            </a:r>
            <a:endParaRPr/>
          </a:p>
        </p:txBody>
      </p:sp>
      <p:sp>
        <p:nvSpPr>
          <p:cNvPr id="280" name="Google Shape;280;p14"/>
          <p:cNvSpPr/>
          <p:nvPr/>
        </p:nvSpPr>
        <p:spPr>
          <a:xfrm>
            <a:off x="668667" y="5576109"/>
            <a:ext cx="45849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    Phân tích quy trình (Process Improvement)</a:t>
            </a:r>
            <a:endParaRPr/>
          </a:p>
        </p:txBody>
      </p:sp>
      <p:sp>
        <p:nvSpPr>
          <p:cNvPr id="281" name="Google Shape;281;p14"/>
          <p:cNvSpPr/>
          <p:nvPr/>
        </p:nvSpPr>
        <p:spPr>
          <a:xfrm>
            <a:off x="6292227" y="4520160"/>
            <a:ext cx="36449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    Phân tích dữ liệu (Data Analysis)</a:t>
            </a:r>
            <a:endParaRPr/>
          </a:p>
        </p:txBody>
      </p:sp>
      <p:sp>
        <p:nvSpPr>
          <p:cNvPr id="282" name="Google Shape;282;p14"/>
          <p:cNvSpPr/>
          <p:nvPr/>
        </p:nvSpPr>
        <p:spPr>
          <a:xfrm>
            <a:off x="6292227" y="5044139"/>
            <a:ext cx="41727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   Đánh giá tính khả thi (Feasibility Study)</a:t>
            </a:r>
            <a:endParaRPr/>
          </a:p>
        </p:txBody>
      </p:sp>
      <p:sp>
        <p:nvSpPr>
          <p:cNvPr id="283" name="Google Shape;283;p14"/>
          <p:cNvSpPr/>
          <p:nvPr/>
        </p:nvSpPr>
        <p:spPr>
          <a:xfrm>
            <a:off x="6292227" y="5576109"/>
            <a:ext cx="43527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     Đánh giá giải pháp (Solution Evaluation)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cxnSp>
        <p:nvCxnSpPr>
          <p:cNvPr id="2553" name="Google Shape;2553;p14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554" name="Google Shape;2554;p14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555" name="Google Shape;2555;p14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6" name="Google Shape;2556;p140"/>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557" name="Google Shape;2557;p140"/>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Kỹ thuật 2: Truy vấn trực tiếp trên data frame</a:t>
            </a:r>
            <a:endParaRPr/>
          </a:p>
        </p:txBody>
      </p:sp>
      <p:sp>
        <p:nvSpPr>
          <p:cNvPr id="2558" name="Google Shape;2558;p140"/>
          <p:cNvSpPr txBox="1"/>
          <p:nvPr/>
        </p:nvSpPr>
        <p:spPr>
          <a:xfrm>
            <a:off x="1097280" y="2532196"/>
            <a:ext cx="94405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Calibri"/>
                <a:ea typeface="Calibri"/>
                <a:cs typeface="Calibri"/>
                <a:sym typeface="Calibri"/>
              </a:rPr>
              <a:t>1. </a:t>
            </a:r>
            <a:r>
              <a:rPr b="1" lang="en-US" sz="2400">
                <a:solidFill>
                  <a:srgbClr val="FF0000"/>
                </a:solidFill>
                <a:latin typeface="Calibri"/>
                <a:ea typeface="Calibri"/>
                <a:cs typeface="Calibri"/>
                <a:sym typeface="Calibri"/>
              </a:rPr>
              <a:t>select</a:t>
            </a:r>
            <a:r>
              <a:rPr lang="en-US" sz="2400">
                <a:solidFill>
                  <a:srgbClr val="595959"/>
                </a:solidFill>
                <a:latin typeface="Calibri"/>
                <a:ea typeface="Calibri"/>
                <a:cs typeface="Calibri"/>
                <a:sym typeface="Calibri"/>
              </a:rPr>
              <a:t>: </a:t>
            </a:r>
            <a:r>
              <a:rPr b="0" i="0" lang="en-US" sz="2400">
                <a:solidFill>
                  <a:srgbClr val="0D0D0D"/>
                </a:solidFill>
                <a:latin typeface="Arial"/>
                <a:ea typeface="Arial"/>
                <a:cs typeface="Arial"/>
                <a:sym typeface="Arial"/>
              </a:rPr>
              <a:t>Chọn một hoặc nhiều cột từ DataFrame</a:t>
            </a:r>
            <a:endParaRPr sz="2400">
              <a:solidFill>
                <a:srgbClr val="595959"/>
              </a:solidFill>
              <a:latin typeface="Calibri"/>
              <a:ea typeface="Calibri"/>
              <a:cs typeface="Calibri"/>
              <a:sym typeface="Calibri"/>
            </a:endParaRPr>
          </a:p>
        </p:txBody>
      </p:sp>
      <p:sp>
        <p:nvSpPr>
          <p:cNvPr id="2559" name="Google Shape;2559;p140"/>
          <p:cNvSpPr txBox="1"/>
          <p:nvPr/>
        </p:nvSpPr>
        <p:spPr>
          <a:xfrm>
            <a:off x="3852909" y="3003447"/>
            <a:ext cx="342382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df.</a:t>
            </a:r>
            <a:r>
              <a:rPr lang="en-US" sz="2400">
                <a:solidFill>
                  <a:srgbClr val="006600"/>
                </a:solidFill>
                <a:latin typeface="Calibri"/>
                <a:ea typeface="Calibri"/>
                <a:cs typeface="Calibri"/>
                <a:sym typeface="Calibri"/>
              </a:rPr>
              <a:t>select</a:t>
            </a:r>
            <a:r>
              <a:rPr lang="en-US" sz="2400">
                <a:solidFill>
                  <a:schemeClr val="dk1"/>
                </a:solidFill>
                <a:latin typeface="Calibri"/>
                <a:ea typeface="Calibri"/>
                <a:cs typeface="Calibri"/>
                <a:sym typeface="Calibri"/>
              </a:rPr>
              <a:t>("name", "age")</a:t>
            </a:r>
            <a:endParaRPr/>
          </a:p>
        </p:txBody>
      </p:sp>
      <p:sp>
        <p:nvSpPr>
          <p:cNvPr id="2560" name="Google Shape;2560;p140"/>
          <p:cNvSpPr/>
          <p:nvPr/>
        </p:nvSpPr>
        <p:spPr>
          <a:xfrm>
            <a:off x="1190648" y="3724357"/>
            <a:ext cx="9033691" cy="461665"/>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595959"/>
              </a:buClr>
              <a:buSzPts val="2400"/>
              <a:buFont typeface="Calibri"/>
              <a:buNone/>
            </a:pPr>
            <a:r>
              <a:rPr lang="en-US" sz="2400">
                <a:solidFill>
                  <a:srgbClr val="595959"/>
                </a:solidFill>
                <a:latin typeface="Calibri"/>
                <a:ea typeface="Calibri"/>
                <a:cs typeface="Calibri"/>
                <a:sym typeface="Calibri"/>
              </a:rPr>
              <a:t>2. </a:t>
            </a:r>
            <a:r>
              <a:rPr b="1" lang="en-US" sz="2400">
                <a:solidFill>
                  <a:srgbClr val="FF0000"/>
                </a:solidFill>
                <a:latin typeface="Calibri"/>
                <a:ea typeface="Calibri"/>
                <a:cs typeface="Calibri"/>
                <a:sym typeface="Calibri"/>
              </a:rPr>
              <a:t>filter</a:t>
            </a:r>
            <a:r>
              <a:rPr lang="en-US" sz="2400">
                <a:solidFill>
                  <a:srgbClr val="595959"/>
                </a:solidFill>
                <a:latin typeface="Calibri"/>
                <a:ea typeface="Calibri"/>
                <a:cs typeface="Calibri"/>
                <a:sym typeface="Calibri"/>
              </a:rPr>
              <a:t>() hoặc where(): Lọc các hàng dựa trên một điều kiện cho trước </a:t>
            </a:r>
            <a:endParaRPr/>
          </a:p>
        </p:txBody>
      </p:sp>
      <p:sp>
        <p:nvSpPr>
          <p:cNvPr id="2561" name="Google Shape;2561;p140"/>
          <p:cNvSpPr txBox="1"/>
          <p:nvPr/>
        </p:nvSpPr>
        <p:spPr>
          <a:xfrm>
            <a:off x="1988598" y="4266743"/>
            <a:ext cx="61078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df.</a:t>
            </a:r>
            <a:r>
              <a:rPr lang="en-US" sz="2400">
                <a:solidFill>
                  <a:srgbClr val="006600"/>
                </a:solidFill>
                <a:latin typeface="Calibri"/>
                <a:ea typeface="Calibri"/>
                <a:cs typeface="Calibri"/>
                <a:sym typeface="Calibri"/>
              </a:rPr>
              <a:t>filter</a:t>
            </a:r>
            <a:r>
              <a:rPr lang="en-US" sz="2400">
                <a:solidFill>
                  <a:schemeClr val="dk1"/>
                </a:solidFill>
                <a:latin typeface="Calibri"/>
                <a:ea typeface="Calibri"/>
                <a:cs typeface="Calibri"/>
                <a:sym typeface="Calibri"/>
              </a:rPr>
              <a:t>(df.age &gt; 30)</a:t>
            </a:r>
            <a:endParaRPr/>
          </a:p>
        </p:txBody>
      </p:sp>
      <p:sp>
        <p:nvSpPr>
          <p:cNvPr id="2562" name="Google Shape;2562;p140"/>
          <p:cNvSpPr/>
          <p:nvPr/>
        </p:nvSpPr>
        <p:spPr>
          <a:xfrm>
            <a:off x="1190648" y="5058789"/>
            <a:ext cx="9667390" cy="461665"/>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595959"/>
              </a:buClr>
              <a:buSzPts val="2400"/>
              <a:buFont typeface="Calibri"/>
              <a:buNone/>
            </a:pPr>
            <a:r>
              <a:rPr lang="en-US" sz="2400">
                <a:solidFill>
                  <a:srgbClr val="595959"/>
                </a:solidFill>
                <a:latin typeface="Calibri"/>
                <a:ea typeface="Calibri"/>
                <a:cs typeface="Calibri"/>
                <a:sym typeface="Calibri"/>
              </a:rPr>
              <a:t>3. </a:t>
            </a:r>
            <a:r>
              <a:rPr b="1" lang="en-US" sz="2400">
                <a:solidFill>
                  <a:srgbClr val="FF0000"/>
                </a:solidFill>
                <a:latin typeface="Calibri"/>
                <a:ea typeface="Calibri"/>
                <a:cs typeface="Calibri"/>
                <a:sym typeface="Calibri"/>
              </a:rPr>
              <a:t>orderby</a:t>
            </a:r>
            <a:r>
              <a:rPr lang="en-US" sz="2400">
                <a:solidFill>
                  <a:srgbClr val="595959"/>
                </a:solidFill>
                <a:latin typeface="Calibri"/>
                <a:ea typeface="Calibri"/>
                <a:cs typeface="Calibri"/>
                <a:sym typeface="Calibri"/>
              </a:rPr>
              <a:t>(): Sắp xếp các hàng của DataFrame dựa trên một hoặc nhiều cột. </a:t>
            </a:r>
            <a:endParaRPr/>
          </a:p>
        </p:txBody>
      </p:sp>
      <p:sp>
        <p:nvSpPr>
          <p:cNvPr id="2563" name="Google Shape;2563;p140"/>
          <p:cNvSpPr txBox="1"/>
          <p:nvPr/>
        </p:nvSpPr>
        <p:spPr>
          <a:xfrm>
            <a:off x="1988598" y="5641488"/>
            <a:ext cx="32847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df.</a:t>
            </a:r>
            <a:r>
              <a:rPr lang="en-US" sz="2400">
                <a:solidFill>
                  <a:srgbClr val="006600"/>
                </a:solidFill>
                <a:latin typeface="Calibri"/>
                <a:ea typeface="Calibri"/>
                <a:cs typeface="Calibri"/>
                <a:sym typeface="Calibri"/>
              </a:rPr>
              <a:t>orderby</a:t>
            </a:r>
            <a:r>
              <a:rPr lang="en-US" sz="2400">
                <a:solidFill>
                  <a:schemeClr val="dk1"/>
                </a:solidFill>
                <a:latin typeface="Calibri"/>
                <a:ea typeface="Calibri"/>
                <a:cs typeface="Calibri"/>
                <a:sym typeface="Calibri"/>
              </a:rPr>
              <a:t>(df[‘</a:t>
            </a:r>
            <a:r>
              <a:rPr lang="en-US" sz="2400">
                <a:solidFill>
                  <a:srgbClr val="006600"/>
                </a:solidFill>
                <a:latin typeface="Calibri"/>
                <a:ea typeface="Calibri"/>
                <a:cs typeface="Calibri"/>
                <a:sym typeface="Calibri"/>
              </a:rPr>
              <a:t>column</a:t>
            </a:r>
            <a:r>
              <a:rPr lang="en-US" sz="2400">
                <a:solidFill>
                  <a:schemeClr val="dk1"/>
                </a:solidFill>
                <a:latin typeface="Calibri"/>
                <a:ea typeface="Calibri"/>
                <a:cs typeface="Calibri"/>
                <a:sym typeface="Calibri"/>
              </a:rPr>
              <a:t>’])</a:t>
            </a:r>
            <a:endParaRPr/>
          </a:p>
        </p:txBody>
      </p:sp>
      <p:sp>
        <p:nvSpPr>
          <p:cNvPr id="2564" name="Google Shape;2564;p140"/>
          <p:cNvSpPr txBox="1"/>
          <p:nvPr/>
        </p:nvSpPr>
        <p:spPr>
          <a:xfrm>
            <a:off x="5817537" y="5641488"/>
            <a:ext cx="440680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df.</a:t>
            </a:r>
            <a:r>
              <a:rPr lang="en-US" sz="2400">
                <a:solidFill>
                  <a:srgbClr val="006600"/>
                </a:solidFill>
                <a:latin typeface="Calibri"/>
                <a:ea typeface="Calibri"/>
                <a:cs typeface="Calibri"/>
                <a:sym typeface="Calibri"/>
              </a:rPr>
              <a:t>orderby</a:t>
            </a:r>
            <a:r>
              <a:rPr lang="en-US" sz="2400">
                <a:solidFill>
                  <a:schemeClr val="dk1"/>
                </a:solidFill>
                <a:latin typeface="Calibri"/>
                <a:ea typeface="Calibri"/>
                <a:cs typeface="Calibri"/>
                <a:sym typeface="Calibri"/>
              </a:rPr>
              <a:t>(df[‘</a:t>
            </a:r>
            <a:r>
              <a:rPr lang="en-US" sz="2400">
                <a:solidFill>
                  <a:srgbClr val="006600"/>
                </a:solidFill>
                <a:latin typeface="Calibri"/>
                <a:ea typeface="Calibri"/>
                <a:cs typeface="Calibri"/>
                <a:sym typeface="Calibri"/>
              </a:rPr>
              <a:t>column</a:t>
            </a:r>
            <a:r>
              <a:rPr lang="en-US" sz="2400">
                <a:solidFill>
                  <a:schemeClr val="dk1"/>
                </a:solidFill>
                <a:latin typeface="Calibri"/>
                <a:ea typeface="Calibri"/>
                <a:cs typeface="Calibri"/>
                <a:sym typeface="Calibri"/>
              </a:rPr>
              <a:t>’].</a:t>
            </a:r>
            <a:r>
              <a:rPr lang="en-US" sz="2400">
                <a:solidFill>
                  <a:srgbClr val="006600"/>
                </a:solidFill>
                <a:latin typeface="Calibri"/>
                <a:ea typeface="Calibri"/>
                <a:cs typeface="Calibri"/>
                <a:sym typeface="Calibri"/>
              </a:rPr>
              <a:t>desc</a:t>
            </a:r>
            <a:r>
              <a:rPr lang="en-US" sz="2400">
                <a:solidFill>
                  <a:schemeClr val="dk1"/>
                </a:solidFill>
                <a:latin typeface="Calibri"/>
                <a:ea typeface="Calibri"/>
                <a:cs typeface="Calibri"/>
                <a:sym typeface="Calibri"/>
              </a:rPr>
              <a:t>())</a:t>
            </a:r>
            <a:endParaRPr/>
          </a:p>
        </p:txBody>
      </p:sp>
      <p:sp>
        <p:nvSpPr>
          <p:cNvPr id="2565" name="Google Shape;2565;p140"/>
          <p:cNvSpPr txBox="1"/>
          <p:nvPr/>
        </p:nvSpPr>
        <p:spPr>
          <a:xfrm>
            <a:off x="5364776" y="4221218"/>
            <a:ext cx="42763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df.</a:t>
            </a:r>
            <a:r>
              <a:rPr lang="en-US" sz="2400">
                <a:solidFill>
                  <a:srgbClr val="006600"/>
                </a:solidFill>
                <a:latin typeface="Calibri"/>
                <a:ea typeface="Calibri"/>
                <a:cs typeface="Calibri"/>
                <a:sym typeface="Calibri"/>
              </a:rPr>
              <a:t>filter</a:t>
            </a:r>
            <a:r>
              <a:rPr lang="en-US" sz="2400">
                <a:solidFill>
                  <a:schemeClr val="dk1"/>
                </a:solidFill>
                <a:latin typeface="Calibri"/>
                <a:ea typeface="Calibri"/>
                <a:cs typeface="Calibri"/>
                <a:sym typeface="Calibri"/>
              </a:rPr>
              <a:t>(‘age &gt; 30’)</a:t>
            </a:r>
            <a:endParaRPr/>
          </a:p>
        </p:txBody>
      </p:sp>
      <p:sp>
        <p:nvSpPr>
          <p:cNvPr id="2566" name="Google Shape;2566;p14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cxnSp>
        <p:nvCxnSpPr>
          <p:cNvPr id="2571" name="Google Shape;2571;p14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572" name="Google Shape;2572;p14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573" name="Google Shape;2573;p14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4" name="Google Shape;2574;p141"/>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575" name="Google Shape;2575;p141"/>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Kỹ thuật 2: Truy vấn trực tiếp trên data frame</a:t>
            </a:r>
            <a:endParaRPr/>
          </a:p>
        </p:txBody>
      </p:sp>
      <p:sp>
        <p:nvSpPr>
          <p:cNvPr id="2576" name="Google Shape;2576;p141"/>
          <p:cNvSpPr txBox="1"/>
          <p:nvPr/>
        </p:nvSpPr>
        <p:spPr>
          <a:xfrm>
            <a:off x="1097280" y="2532196"/>
            <a:ext cx="106745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Calibri"/>
                <a:ea typeface="Calibri"/>
                <a:cs typeface="Calibri"/>
                <a:sym typeface="Calibri"/>
              </a:rPr>
              <a:t>4. </a:t>
            </a:r>
            <a:r>
              <a:rPr b="1" lang="en-US" sz="2400">
                <a:solidFill>
                  <a:srgbClr val="FF0000"/>
                </a:solidFill>
                <a:latin typeface="Calibri"/>
                <a:ea typeface="Calibri"/>
                <a:cs typeface="Calibri"/>
                <a:sym typeface="Calibri"/>
              </a:rPr>
              <a:t>groupby</a:t>
            </a:r>
            <a:r>
              <a:rPr lang="en-US" sz="2400">
                <a:solidFill>
                  <a:srgbClr val="595959"/>
                </a:solidFill>
                <a:latin typeface="Calibri"/>
                <a:ea typeface="Calibri"/>
                <a:cs typeface="Calibri"/>
                <a:sym typeface="Calibri"/>
              </a:rPr>
              <a:t>(): Nhóm các hàng của DataFrame dựa trên giá trị của một hoặc nhiều cột</a:t>
            </a:r>
            <a:endParaRPr sz="2400">
              <a:solidFill>
                <a:srgbClr val="595959"/>
              </a:solidFill>
              <a:latin typeface="Calibri"/>
              <a:ea typeface="Calibri"/>
              <a:cs typeface="Calibri"/>
              <a:sym typeface="Calibri"/>
            </a:endParaRPr>
          </a:p>
        </p:txBody>
      </p:sp>
      <p:sp>
        <p:nvSpPr>
          <p:cNvPr id="2577" name="Google Shape;2577;p141"/>
          <p:cNvSpPr txBox="1"/>
          <p:nvPr/>
        </p:nvSpPr>
        <p:spPr>
          <a:xfrm>
            <a:off x="1645032" y="3288113"/>
            <a:ext cx="929492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df.</a:t>
            </a:r>
            <a:r>
              <a:rPr b="1" lang="en-US" sz="2200">
                <a:solidFill>
                  <a:srgbClr val="006600"/>
                </a:solidFill>
                <a:latin typeface="Calibri"/>
                <a:ea typeface="Calibri"/>
                <a:cs typeface="Calibri"/>
                <a:sym typeface="Calibri"/>
              </a:rPr>
              <a:t>groupby</a:t>
            </a:r>
            <a:r>
              <a:rPr b="1" lang="en-US" sz="2200">
                <a:solidFill>
                  <a:schemeClr val="dk1"/>
                </a:solidFill>
                <a:latin typeface="Calibri"/>
                <a:ea typeface="Calibri"/>
                <a:cs typeface="Calibri"/>
                <a:sym typeface="Calibri"/>
              </a:rPr>
              <a:t>(“col1“, “col2”, …).</a:t>
            </a:r>
            <a:r>
              <a:rPr b="1" lang="en-US" sz="2200">
                <a:solidFill>
                  <a:srgbClr val="006600"/>
                </a:solidFill>
                <a:latin typeface="Calibri"/>
                <a:ea typeface="Calibri"/>
                <a:cs typeface="Calibri"/>
                <a:sym typeface="Calibri"/>
              </a:rPr>
              <a:t>agg</a:t>
            </a:r>
            <a:r>
              <a:rPr b="1" lang="en-US" sz="2200">
                <a:solidFill>
                  <a:schemeClr val="dk1"/>
                </a:solidFill>
                <a:latin typeface="Calibri"/>
                <a:ea typeface="Calibri"/>
                <a:cs typeface="Calibri"/>
                <a:sym typeface="Calibri"/>
              </a:rPr>
              <a:t>({“col3": “function“, “col4”: “function”})</a:t>
            </a:r>
            <a:endParaRPr/>
          </a:p>
        </p:txBody>
      </p:sp>
      <p:sp>
        <p:nvSpPr>
          <p:cNvPr id="2578" name="Google Shape;2578;p141"/>
          <p:cNvSpPr/>
          <p:nvPr/>
        </p:nvSpPr>
        <p:spPr>
          <a:xfrm>
            <a:off x="1787074" y="3819242"/>
            <a:ext cx="8436348" cy="1140697"/>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333333"/>
              </a:buClr>
              <a:buSzPts val="2400"/>
              <a:buFont typeface="JetBrains Mono"/>
              <a:buNone/>
            </a:pPr>
            <a:r>
              <a:rPr b="0" i="0" lang="en-US" sz="2400" u="none" cap="none" strike="noStrike">
                <a:solidFill>
                  <a:srgbClr val="333333"/>
                </a:solidFill>
                <a:latin typeface="JetBrains Mono"/>
                <a:ea typeface="JetBrains Mono"/>
                <a:cs typeface="JetBrains Mono"/>
                <a:sym typeface="JetBrains Mono"/>
              </a:rPr>
              <a:t>result2 </a:t>
            </a:r>
            <a:r>
              <a:rPr b="0" i="0" lang="en-US" sz="2400" u="none" cap="none" strike="noStrike">
                <a:solidFill>
                  <a:srgbClr val="A71D5D"/>
                </a:solidFill>
                <a:latin typeface="JetBrains Mono"/>
                <a:ea typeface="JetBrains Mono"/>
                <a:cs typeface="JetBrains Mono"/>
                <a:sym typeface="JetBrains Mono"/>
              </a:rPr>
              <a:t>= </a:t>
            </a:r>
            <a:r>
              <a:rPr b="0" i="0" lang="en-US" sz="2400" u="none" cap="none" strike="noStrike">
                <a:solidFill>
                  <a:srgbClr val="333333"/>
                </a:solidFill>
                <a:latin typeface="JetBrains Mono"/>
                <a:ea typeface="JetBrains Mono"/>
                <a:cs typeface="JetBrains Mono"/>
                <a:sym typeface="JetBrains Mono"/>
              </a:rPr>
              <a:t>df</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0086B3"/>
                </a:solidFill>
                <a:latin typeface="JetBrains Mono"/>
                <a:ea typeface="JetBrains Mono"/>
                <a:cs typeface="JetBrains Mono"/>
                <a:sym typeface="JetBrains Mono"/>
              </a:rPr>
              <a:t>filter</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183691"/>
                </a:solidFill>
                <a:latin typeface="JetBrains Mono"/>
                <a:ea typeface="JetBrains Mono"/>
                <a:cs typeface="JetBrains Mono"/>
                <a:sym typeface="JetBrains Mono"/>
              </a:rPr>
              <a:t>"amount&gt;100"</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0086B3"/>
                </a:solidFill>
                <a:latin typeface="JetBrains Mono"/>
                <a:ea typeface="JetBrains Mono"/>
                <a:cs typeface="JetBrains Mono"/>
                <a:sym typeface="JetBrains Mono"/>
              </a:rPr>
              <a:t>select</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183691"/>
                </a:solidFill>
                <a:latin typeface="JetBrains Mono"/>
                <a:ea typeface="JetBrains Mono"/>
                <a:cs typeface="JetBrains Mono"/>
                <a:sym typeface="JetBrains Mono"/>
              </a:rPr>
              <a:t>"id"</a:t>
            </a:r>
            <a:r>
              <a:rPr b="0" i="0" lang="en-US" sz="2400" u="none" cap="none" strike="noStrike">
                <a:solidFill>
                  <a:srgbClr val="63A35C"/>
                </a:solidFill>
                <a:latin typeface="JetBrains Mono"/>
                <a:ea typeface="JetBrains Mono"/>
                <a:cs typeface="JetBrains Mono"/>
                <a:sym typeface="JetBrains Mono"/>
              </a:rPr>
              <a:t>, </a:t>
            </a:r>
            <a:r>
              <a:rPr b="0" i="0" lang="en-US" sz="2400" u="none" cap="none" strike="noStrike">
                <a:solidFill>
                  <a:srgbClr val="183691"/>
                </a:solidFill>
                <a:latin typeface="JetBrains Mono"/>
                <a:ea typeface="JetBrains Mono"/>
                <a:cs typeface="JetBrains Mono"/>
                <a:sym typeface="JetBrains Mono"/>
              </a:rPr>
              <a:t>"orderid"</a:t>
            </a:r>
            <a:r>
              <a:rPr b="0" i="0" lang="en-US" sz="2400" u="none" cap="none" strike="noStrike">
                <a:solidFill>
                  <a:srgbClr val="63A35C"/>
                </a:solidFill>
                <a:latin typeface="JetBrains Mono"/>
                <a:ea typeface="JetBrains Mono"/>
                <a:cs typeface="JetBrains Mono"/>
                <a:sym typeface="JetBrains Mono"/>
              </a:rPr>
              <a:t>, </a:t>
            </a:r>
            <a:r>
              <a:rPr b="0" i="0" lang="en-US" sz="2400" u="none" cap="none" strike="noStrike">
                <a:solidFill>
                  <a:srgbClr val="183691"/>
                </a:solidFill>
                <a:latin typeface="JetBrains Mono"/>
                <a:ea typeface="JetBrains Mono"/>
                <a:cs typeface="JetBrains Mono"/>
                <a:sym typeface="JetBrains Mono"/>
              </a:rPr>
              <a:t>"amount"</a:t>
            </a:r>
            <a:r>
              <a:rPr b="0" i="0" lang="en-US" sz="2400" u="none" cap="none" strike="noStrike">
                <a:solidFill>
                  <a:srgbClr val="63A35C"/>
                </a:solidFill>
                <a:latin typeface="JetBrains Mono"/>
                <a:ea typeface="JetBrains Mono"/>
                <a:cs typeface="JetBrains Mono"/>
                <a:sym typeface="JetBrains Mono"/>
              </a:rPr>
              <a:t>)</a:t>
            </a:r>
            <a:endParaRPr/>
          </a:p>
          <a:p>
            <a:pPr indent="0" lvl="0" marL="0" marR="0" rtl="0" algn="l">
              <a:lnSpc>
                <a:spcPct val="150000"/>
              </a:lnSpc>
              <a:spcBef>
                <a:spcPts val="0"/>
              </a:spcBef>
              <a:spcAft>
                <a:spcPts val="0"/>
              </a:spcAft>
              <a:buClr>
                <a:srgbClr val="63A35C"/>
              </a:buClr>
              <a:buSzPts val="2400"/>
              <a:buFont typeface="JetBrains Mono"/>
              <a:buNone/>
            </a:pPr>
            <a:r>
              <a:rPr lang="en-US" sz="2400">
                <a:solidFill>
                  <a:srgbClr val="63A35C"/>
                </a:solidFill>
                <a:latin typeface="JetBrains Mono"/>
                <a:ea typeface="JetBrains Mono"/>
                <a:cs typeface="JetBrains Mono"/>
                <a:sym typeface="JetBrains Mono"/>
              </a:rPr>
              <a:t>                    </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0086B3"/>
                </a:solidFill>
                <a:latin typeface="JetBrains Mono"/>
                <a:ea typeface="JetBrains Mono"/>
                <a:cs typeface="JetBrains Mono"/>
                <a:sym typeface="JetBrains Mono"/>
              </a:rPr>
              <a:t>groupby</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183691"/>
                </a:solidFill>
                <a:latin typeface="JetBrains Mono"/>
                <a:ea typeface="JetBrains Mono"/>
                <a:cs typeface="JetBrains Mono"/>
                <a:sym typeface="JetBrains Mono"/>
              </a:rPr>
              <a:t>"id"</a:t>
            </a:r>
            <a:r>
              <a:rPr b="0" i="0" lang="en-US" sz="2400" u="none" cap="none" strike="noStrike">
                <a:solidFill>
                  <a:srgbClr val="63A35C"/>
                </a:solidFill>
                <a:latin typeface="JetBrains Mono"/>
                <a:ea typeface="JetBrains Mono"/>
                <a:cs typeface="JetBrains Mono"/>
                <a:sym typeface="JetBrains Mono"/>
              </a:rPr>
              <a:t>, </a:t>
            </a:r>
            <a:r>
              <a:rPr b="0" i="0" lang="en-US" sz="2400" u="none" cap="none" strike="noStrike">
                <a:solidFill>
                  <a:srgbClr val="183691"/>
                </a:solidFill>
                <a:latin typeface="JetBrains Mono"/>
                <a:ea typeface="JetBrains Mono"/>
                <a:cs typeface="JetBrains Mono"/>
                <a:sym typeface="JetBrains Mono"/>
              </a:rPr>
              <a:t>"orderid"</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0086B3"/>
                </a:solidFill>
                <a:latin typeface="JetBrains Mono"/>
                <a:ea typeface="JetBrains Mono"/>
                <a:cs typeface="JetBrains Mono"/>
                <a:sym typeface="JetBrains Mono"/>
              </a:rPr>
              <a:t>agg</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183691"/>
                </a:solidFill>
                <a:latin typeface="JetBrains Mono"/>
                <a:ea typeface="JetBrains Mono"/>
                <a:cs typeface="JetBrains Mono"/>
                <a:sym typeface="JetBrains Mono"/>
              </a:rPr>
              <a:t>'amount'</a:t>
            </a:r>
            <a:r>
              <a:rPr b="0" i="0" lang="en-US" sz="2400" u="none" cap="none" strike="noStrike">
                <a:solidFill>
                  <a:srgbClr val="A71D5D"/>
                </a:solidFill>
                <a:latin typeface="JetBrains Mono"/>
                <a:ea typeface="JetBrains Mono"/>
                <a:cs typeface="JetBrains Mono"/>
                <a:sym typeface="JetBrains Mono"/>
              </a:rPr>
              <a:t>:</a:t>
            </a:r>
            <a:r>
              <a:rPr b="0" i="0" lang="en-US" sz="2400" u="none" cap="none" strike="noStrike">
                <a:solidFill>
                  <a:srgbClr val="183691"/>
                </a:solidFill>
                <a:latin typeface="JetBrains Mono"/>
                <a:ea typeface="JetBrains Mono"/>
                <a:cs typeface="JetBrains Mono"/>
                <a:sym typeface="JetBrains Mono"/>
              </a:rPr>
              <a:t>"sum"</a:t>
            </a:r>
            <a:r>
              <a:rPr b="0" i="0" lang="en-US" sz="2400" u="none" cap="none" strike="noStrike">
                <a:solidFill>
                  <a:srgbClr val="63A35C"/>
                </a:solidFill>
                <a:latin typeface="JetBrains Mono"/>
                <a:ea typeface="JetBrains Mono"/>
                <a:cs typeface="JetBrains Mono"/>
                <a:sym typeface="JetBrains Mono"/>
              </a:rPr>
              <a:t>})</a:t>
            </a:r>
            <a:endParaRPr b="0" i="0" sz="2400" u="none" cap="none" strike="noStrike">
              <a:solidFill>
                <a:schemeClr val="dk1"/>
              </a:solidFill>
              <a:latin typeface="Arial"/>
              <a:ea typeface="Arial"/>
              <a:cs typeface="Arial"/>
              <a:sym typeface="Arial"/>
            </a:endParaRPr>
          </a:p>
        </p:txBody>
      </p:sp>
      <p:sp>
        <p:nvSpPr>
          <p:cNvPr id="2579" name="Google Shape;2579;p14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cxnSp>
        <p:nvCxnSpPr>
          <p:cNvPr id="2584" name="Google Shape;2584;p14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585" name="Google Shape;2585;p14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586" name="Google Shape;2586;p14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87" name="Google Shape;2587;p142"/>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588" name="Google Shape;2588;p142"/>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Kỹ thuật 2: Truy vấn trực tiếp trên data frame</a:t>
            </a:r>
            <a:endParaRPr/>
          </a:p>
        </p:txBody>
      </p:sp>
      <p:sp>
        <p:nvSpPr>
          <p:cNvPr id="2589" name="Google Shape;2589;p142"/>
          <p:cNvSpPr txBox="1"/>
          <p:nvPr/>
        </p:nvSpPr>
        <p:spPr>
          <a:xfrm>
            <a:off x="1097280" y="2532196"/>
            <a:ext cx="106745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Calibri"/>
                <a:ea typeface="Calibri"/>
                <a:cs typeface="Calibri"/>
                <a:sym typeface="Calibri"/>
              </a:rPr>
              <a:t>5. </a:t>
            </a:r>
            <a:r>
              <a:rPr b="1" lang="en-US" sz="2400">
                <a:solidFill>
                  <a:srgbClr val="FF0000"/>
                </a:solidFill>
                <a:latin typeface="Calibri"/>
                <a:ea typeface="Calibri"/>
                <a:cs typeface="Calibri"/>
                <a:sym typeface="Calibri"/>
              </a:rPr>
              <a:t>join</a:t>
            </a:r>
            <a:r>
              <a:rPr lang="en-US" sz="2400">
                <a:solidFill>
                  <a:srgbClr val="595959"/>
                </a:solidFill>
                <a:latin typeface="Calibri"/>
                <a:ea typeface="Calibri"/>
                <a:cs typeface="Calibri"/>
                <a:sym typeface="Calibri"/>
              </a:rPr>
              <a:t>(): Kết hợp hai DataFrame dựa trên một hoặc nhiều cột chung.   </a:t>
            </a:r>
            <a:endParaRPr/>
          </a:p>
        </p:txBody>
      </p:sp>
      <p:sp>
        <p:nvSpPr>
          <p:cNvPr id="2590" name="Google Shape;2590;p142"/>
          <p:cNvSpPr txBox="1"/>
          <p:nvPr/>
        </p:nvSpPr>
        <p:spPr>
          <a:xfrm>
            <a:off x="3453428" y="3168369"/>
            <a:ext cx="6107836"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200">
                <a:solidFill>
                  <a:srgbClr val="006600"/>
                </a:solidFill>
                <a:latin typeface="Arial"/>
                <a:ea typeface="Arial"/>
                <a:cs typeface="Arial"/>
                <a:sym typeface="Arial"/>
              </a:rPr>
              <a:t>df1.join(other, on=None, how=None)</a:t>
            </a:r>
            <a:endParaRPr b="1" sz="2200">
              <a:solidFill>
                <a:srgbClr val="006600"/>
              </a:solidFill>
              <a:latin typeface="Calibri"/>
              <a:ea typeface="Calibri"/>
              <a:cs typeface="Calibri"/>
              <a:sym typeface="Calibri"/>
            </a:endParaRPr>
          </a:p>
        </p:txBody>
      </p:sp>
      <p:sp>
        <p:nvSpPr>
          <p:cNvPr id="2591" name="Google Shape;2591;p142"/>
          <p:cNvSpPr/>
          <p:nvPr/>
        </p:nvSpPr>
        <p:spPr>
          <a:xfrm>
            <a:off x="3216689" y="3562072"/>
            <a:ext cx="8555101" cy="461665"/>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33333"/>
              </a:buClr>
              <a:buSzPts val="2400"/>
              <a:buFont typeface="JetBrains Mono"/>
              <a:buNone/>
            </a:pPr>
            <a:r>
              <a:rPr b="0" i="0" lang="en-US" sz="2400" u="none" cap="none" strike="noStrike">
                <a:solidFill>
                  <a:srgbClr val="333333"/>
                </a:solidFill>
                <a:latin typeface="JetBrains Mono"/>
                <a:ea typeface="JetBrains Mono"/>
                <a:cs typeface="JetBrains Mono"/>
                <a:sym typeface="JetBrains Mono"/>
              </a:rPr>
              <a:t>df1 </a:t>
            </a:r>
            <a:r>
              <a:rPr b="0" i="0" lang="en-US" sz="2400" u="none" cap="none" strike="noStrike">
                <a:solidFill>
                  <a:srgbClr val="A71D5D"/>
                </a:solidFill>
                <a:latin typeface="JetBrains Mono"/>
                <a:ea typeface="JetBrains Mono"/>
                <a:cs typeface="JetBrains Mono"/>
                <a:sym typeface="JetBrains Mono"/>
              </a:rPr>
              <a:t>= </a:t>
            </a:r>
            <a:r>
              <a:rPr b="0" i="0" lang="en-US" sz="2400" u="none" cap="none" strike="noStrike">
                <a:solidFill>
                  <a:srgbClr val="333333"/>
                </a:solidFill>
                <a:latin typeface="JetBrains Mono"/>
                <a:ea typeface="JetBrains Mono"/>
                <a:cs typeface="JetBrains Mono"/>
                <a:sym typeface="JetBrains Mono"/>
              </a:rPr>
              <a:t>df</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0086B3"/>
                </a:solidFill>
                <a:latin typeface="JetBrains Mono"/>
                <a:ea typeface="JetBrains Mono"/>
                <a:cs typeface="JetBrains Mono"/>
                <a:sym typeface="JetBrains Mono"/>
              </a:rPr>
              <a:t>join</a:t>
            </a:r>
            <a:r>
              <a:rPr b="0" i="0" lang="en-US" sz="2400" u="none" cap="none" strike="noStrike">
                <a:solidFill>
                  <a:srgbClr val="63A35C"/>
                </a:solidFill>
                <a:latin typeface="JetBrains Mono"/>
                <a:ea typeface="JetBrains Mono"/>
                <a:cs typeface="JetBrains Mono"/>
                <a:sym typeface="JetBrains Mono"/>
              </a:rPr>
              <a:t>(</a:t>
            </a:r>
            <a:r>
              <a:rPr b="0" i="0" lang="en-US" sz="2400" u="none" cap="none" strike="noStrike">
                <a:solidFill>
                  <a:srgbClr val="333333"/>
                </a:solidFill>
                <a:latin typeface="JetBrains Mono"/>
                <a:ea typeface="JetBrains Mono"/>
                <a:cs typeface="JetBrains Mono"/>
                <a:sym typeface="JetBrains Mono"/>
              </a:rPr>
              <a:t>df2</a:t>
            </a:r>
            <a:r>
              <a:rPr b="0" i="0" lang="en-US" sz="2400" u="none" cap="none" strike="noStrike">
                <a:solidFill>
                  <a:srgbClr val="63A35C"/>
                </a:solidFill>
                <a:latin typeface="JetBrains Mono"/>
                <a:ea typeface="JetBrains Mono"/>
                <a:cs typeface="JetBrains Mono"/>
                <a:sym typeface="JetBrains Mono"/>
              </a:rPr>
              <a:t>, </a:t>
            </a:r>
            <a:r>
              <a:rPr b="0" i="0" lang="en-US" sz="2400" u="none" cap="none" strike="noStrike">
                <a:solidFill>
                  <a:srgbClr val="660099"/>
                </a:solidFill>
                <a:latin typeface="JetBrains Mono"/>
                <a:ea typeface="JetBrains Mono"/>
                <a:cs typeface="JetBrains Mono"/>
                <a:sym typeface="JetBrains Mono"/>
              </a:rPr>
              <a:t>on</a:t>
            </a:r>
            <a:r>
              <a:rPr b="0" i="0" lang="en-US" sz="2400" u="none" cap="none" strike="noStrike">
                <a:solidFill>
                  <a:srgbClr val="A71D5D"/>
                </a:solidFill>
                <a:latin typeface="JetBrains Mono"/>
                <a:ea typeface="JetBrains Mono"/>
                <a:cs typeface="JetBrains Mono"/>
                <a:sym typeface="JetBrains Mono"/>
              </a:rPr>
              <a:t>=</a:t>
            </a:r>
            <a:r>
              <a:rPr b="0" i="0" lang="en-US" sz="2400" u="none" cap="none" strike="noStrike">
                <a:solidFill>
                  <a:srgbClr val="183691"/>
                </a:solidFill>
                <a:latin typeface="JetBrains Mono"/>
                <a:ea typeface="JetBrains Mono"/>
                <a:cs typeface="JetBrains Mono"/>
                <a:sym typeface="JetBrains Mono"/>
              </a:rPr>
              <a:t>"id"</a:t>
            </a:r>
            <a:r>
              <a:rPr b="0" i="0" lang="en-US" sz="2400" u="none" cap="none" strike="noStrike">
                <a:solidFill>
                  <a:srgbClr val="63A35C"/>
                </a:solidFill>
                <a:latin typeface="JetBrains Mono"/>
                <a:ea typeface="JetBrains Mono"/>
                <a:cs typeface="JetBrains Mono"/>
                <a:sym typeface="JetBrains Mono"/>
              </a:rPr>
              <a:t>, </a:t>
            </a:r>
            <a:r>
              <a:rPr b="0" i="0" lang="en-US" sz="2400" u="none" cap="none" strike="noStrike">
                <a:solidFill>
                  <a:srgbClr val="660099"/>
                </a:solidFill>
                <a:latin typeface="JetBrains Mono"/>
                <a:ea typeface="JetBrains Mono"/>
                <a:cs typeface="JetBrains Mono"/>
                <a:sym typeface="JetBrains Mono"/>
              </a:rPr>
              <a:t>how</a:t>
            </a:r>
            <a:r>
              <a:rPr b="0" i="0" lang="en-US" sz="2400" u="none" cap="none" strike="noStrike">
                <a:solidFill>
                  <a:srgbClr val="A71D5D"/>
                </a:solidFill>
                <a:latin typeface="JetBrains Mono"/>
                <a:ea typeface="JetBrains Mono"/>
                <a:cs typeface="JetBrains Mono"/>
                <a:sym typeface="JetBrains Mono"/>
              </a:rPr>
              <a:t>=</a:t>
            </a:r>
            <a:r>
              <a:rPr b="0" i="0" lang="en-US" sz="2400" u="none" cap="none" strike="noStrike">
                <a:solidFill>
                  <a:srgbClr val="183691"/>
                </a:solidFill>
                <a:latin typeface="JetBrains Mono"/>
                <a:ea typeface="JetBrains Mono"/>
                <a:cs typeface="JetBrains Mono"/>
                <a:sym typeface="JetBrains Mono"/>
              </a:rPr>
              <a:t>"inner"</a:t>
            </a:r>
            <a:r>
              <a:rPr b="0" i="0" lang="en-US" sz="2400" u="none" cap="none" strike="noStrike">
                <a:solidFill>
                  <a:srgbClr val="63A35C"/>
                </a:solidFill>
                <a:latin typeface="JetBrains Mono"/>
                <a:ea typeface="JetBrains Mono"/>
                <a:cs typeface="JetBrains Mono"/>
                <a:sym typeface="JetBrains Mono"/>
              </a:rPr>
              <a:t>)</a:t>
            </a:r>
            <a:endParaRPr b="0" i="0" sz="2400" u="none" cap="none" strike="noStrike">
              <a:solidFill>
                <a:schemeClr val="dk1"/>
              </a:solidFill>
              <a:latin typeface="Arial"/>
              <a:ea typeface="Arial"/>
              <a:cs typeface="Arial"/>
              <a:sym typeface="Arial"/>
            </a:endParaRPr>
          </a:p>
        </p:txBody>
      </p:sp>
      <p:sp>
        <p:nvSpPr>
          <p:cNvPr id="2592" name="Google Shape;2592;p142"/>
          <p:cNvSpPr/>
          <p:nvPr/>
        </p:nvSpPr>
        <p:spPr>
          <a:xfrm>
            <a:off x="1097280" y="4354533"/>
            <a:ext cx="10493406" cy="461665"/>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595959"/>
              </a:buClr>
              <a:buSzPts val="2400"/>
              <a:buFont typeface="Calibri"/>
              <a:buNone/>
            </a:pPr>
            <a:r>
              <a:rPr lang="en-US" sz="2400">
                <a:solidFill>
                  <a:srgbClr val="595959"/>
                </a:solidFill>
                <a:latin typeface="Calibri"/>
                <a:ea typeface="Calibri"/>
                <a:cs typeface="Calibri"/>
                <a:sym typeface="Calibri"/>
              </a:rPr>
              <a:t>6. </a:t>
            </a:r>
            <a:r>
              <a:rPr b="1" lang="en-US" sz="2400">
                <a:solidFill>
                  <a:srgbClr val="FF0000"/>
                </a:solidFill>
                <a:latin typeface="Calibri"/>
                <a:ea typeface="Calibri"/>
                <a:cs typeface="Calibri"/>
                <a:sym typeface="Calibri"/>
              </a:rPr>
              <a:t>agg</a:t>
            </a:r>
            <a:r>
              <a:rPr lang="en-US" sz="2400">
                <a:solidFill>
                  <a:srgbClr val="595959"/>
                </a:solidFill>
                <a:latin typeface="Calibri"/>
                <a:ea typeface="Calibri"/>
                <a:cs typeface="Calibri"/>
                <a:sym typeface="Calibri"/>
              </a:rPr>
              <a:t>(): Tính toán các hàm tổng hợp như sum, avg, max, min trên các cột. </a:t>
            </a:r>
            <a:endParaRPr/>
          </a:p>
        </p:txBody>
      </p:sp>
      <p:sp>
        <p:nvSpPr>
          <p:cNvPr id="2593" name="Google Shape;2593;p142"/>
          <p:cNvSpPr txBox="1"/>
          <p:nvPr/>
        </p:nvSpPr>
        <p:spPr>
          <a:xfrm>
            <a:off x="4561347" y="5351306"/>
            <a:ext cx="6107836"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df.</a:t>
            </a:r>
            <a:r>
              <a:rPr lang="en-US" sz="2200">
                <a:solidFill>
                  <a:srgbClr val="006600"/>
                </a:solidFill>
                <a:latin typeface="Calibri"/>
                <a:ea typeface="Calibri"/>
                <a:cs typeface="Calibri"/>
                <a:sym typeface="Calibri"/>
              </a:rPr>
              <a:t>agg</a:t>
            </a:r>
            <a:r>
              <a:rPr lang="en-US" sz="2200">
                <a:solidFill>
                  <a:schemeClr val="dk1"/>
                </a:solidFill>
                <a:latin typeface="Calibri"/>
                <a:ea typeface="Calibri"/>
                <a:cs typeface="Calibri"/>
                <a:sym typeface="Calibri"/>
              </a:rPr>
              <a:t>({"age": "avg"})</a:t>
            </a:r>
            <a:endParaRPr/>
          </a:p>
        </p:txBody>
      </p:sp>
      <p:sp>
        <p:nvSpPr>
          <p:cNvPr id="2594" name="Google Shape;2594;p142"/>
          <p:cNvSpPr txBox="1"/>
          <p:nvPr/>
        </p:nvSpPr>
        <p:spPr>
          <a:xfrm>
            <a:off x="3380617" y="4920419"/>
            <a:ext cx="6107836"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200">
                <a:solidFill>
                  <a:srgbClr val="006600"/>
                </a:solidFill>
                <a:latin typeface="Arial"/>
                <a:ea typeface="Arial"/>
                <a:cs typeface="Arial"/>
                <a:sym typeface="Arial"/>
              </a:rPr>
              <a:t>df.agg({"column_name": "agg_function"})</a:t>
            </a:r>
            <a:endParaRPr b="1" sz="2200">
              <a:solidFill>
                <a:srgbClr val="006600"/>
              </a:solidFill>
              <a:latin typeface="Calibri"/>
              <a:ea typeface="Calibri"/>
              <a:cs typeface="Calibri"/>
              <a:sym typeface="Calibri"/>
            </a:endParaRPr>
          </a:p>
        </p:txBody>
      </p:sp>
      <p:sp>
        <p:nvSpPr>
          <p:cNvPr id="2595" name="Google Shape;2595;p14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cxnSp>
        <p:nvCxnSpPr>
          <p:cNvPr id="2600" name="Google Shape;2600;p14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601" name="Google Shape;2601;p14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602" name="Google Shape;2602;p14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3" name="Google Shape;2603;p143"/>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604" name="Google Shape;2604;p143"/>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Bài tập 2</a:t>
            </a:r>
            <a:endParaRPr/>
          </a:p>
        </p:txBody>
      </p:sp>
      <p:sp>
        <p:nvSpPr>
          <p:cNvPr id="2605" name="Google Shape;2605;p143"/>
          <p:cNvSpPr txBox="1"/>
          <p:nvPr/>
        </p:nvSpPr>
        <p:spPr>
          <a:xfrm>
            <a:off x="1097280" y="2389720"/>
            <a:ext cx="113048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Calibri"/>
                <a:ea typeface="Calibri"/>
                <a:cs typeface="Calibri"/>
                <a:sym typeface="Calibri"/>
              </a:rPr>
              <a:t>Viết code Python sử dụng SPARK SQL để truy vấn dữ liệu trên </a:t>
            </a:r>
            <a:r>
              <a:rPr lang="en-US" sz="2400">
                <a:solidFill>
                  <a:srgbClr val="FF0000"/>
                </a:solidFill>
                <a:latin typeface="Calibri"/>
                <a:ea typeface="Calibri"/>
                <a:cs typeface="Calibri"/>
                <a:sym typeface="Calibri"/>
              </a:rPr>
              <a:t>data frame</a:t>
            </a:r>
            <a:r>
              <a:rPr lang="en-US" sz="2400">
                <a:solidFill>
                  <a:srgbClr val="595959"/>
                </a:solidFill>
                <a:latin typeface="Calibri"/>
                <a:ea typeface="Calibri"/>
                <a:cs typeface="Calibri"/>
                <a:sym typeface="Calibri"/>
              </a:rPr>
              <a:t>:</a:t>
            </a:r>
            <a:endParaRPr/>
          </a:p>
        </p:txBody>
      </p:sp>
      <p:sp>
        <p:nvSpPr>
          <p:cNvPr id="2606" name="Google Shape;2606;p143"/>
          <p:cNvSpPr txBox="1"/>
          <p:nvPr/>
        </p:nvSpPr>
        <p:spPr>
          <a:xfrm>
            <a:off x="1647695" y="3066337"/>
            <a:ext cx="10035319"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400"/>
              <a:buFont typeface="Noto Sans Symbols"/>
              <a:buChar char="▪"/>
            </a:pPr>
            <a:r>
              <a:rPr lang="en-US" sz="2400">
                <a:solidFill>
                  <a:srgbClr val="595959"/>
                </a:solidFill>
                <a:latin typeface="Calibri"/>
                <a:ea typeface="Calibri"/>
                <a:cs typeface="Calibri"/>
                <a:sym typeface="Calibri"/>
              </a:rPr>
              <a:t>Đọc một file .csv lên data frame của spark</a:t>
            </a:r>
            <a:endParaRPr/>
          </a:p>
        </p:txBody>
      </p:sp>
      <p:sp>
        <p:nvSpPr>
          <p:cNvPr id="2607" name="Google Shape;2607;p143"/>
          <p:cNvSpPr txBox="1"/>
          <p:nvPr/>
        </p:nvSpPr>
        <p:spPr>
          <a:xfrm>
            <a:off x="1647695" y="3760885"/>
            <a:ext cx="9706845"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400"/>
              <a:buFont typeface="Noto Sans Symbols"/>
              <a:buChar char="▪"/>
            </a:pPr>
            <a:r>
              <a:rPr lang="en-US" sz="2400">
                <a:solidFill>
                  <a:srgbClr val="595959"/>
                </a:solidFill>
                <a:latin typeface="Calibri"/>
                <a:ea typeface="Calibri"/>
                <a:cs typeface="Calibri"/>
                <a:sym typeface="Calibri"/>
              </a:rPr>
              <a:t>Truy vấn trực tiếp trên data frame</a:t>
            </a:r>
            <a:endParaRPr/>
          </a:p>
        </p:txBody>
      </p:sp>
      <p:sp>
        <p:nvSpPr>
          <p:cNvPr id="2608" name="Google Shape;2608;p143"/>
          <p:cNvSpPr txBox="1"/>
          <p:nvPr/>
        </p:nvSpPr>
        <p:spPr>
          <a:xfrm>
            <a:off x="2502092" y="4455433"/>
            <a:ext cx="7050282" cy="15696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400"/>
              <a:buFont typeface="Arial"/>
              <a:buChar char="•"/>
            </a:pPr>
            <a:r>
              <a:rPr lang="en-US" sz="2400">
                <a:solidFill>
                  <a:srgbClr val="595959"/>
                </a:solidFill>
                <a:latin typeface="Calibri"/>
                <a:ea typeface="Calibri"/>
                <a:cs typeface="Calibri"/>
                <a:sym typeface="Calibri"/>
              </a:rPr>
              <a:t>SELECT ĐƠN GIẢN</a:t>
            </a:r>
            <a:endParaRPr/>
          </a:p>
          <a:p>
            <a:pPr indent="-342900" lvl="0" marL="342900" marR="0" rtl="0" algn="l">
              <a:spcBef>
                <a:spcPts val="0"/>
              </a:spcBef>
              <a:spcAft>
                <a:spcPts val="0"/>
              </a:spcAft>
              <a:buClr>
                <a:srgbClr val="595959"/>
              </a:buClr>
              <a:buSzPts val="2400"/>
              <a:buFont typeface="Arial"/>
              <a:buChar char="•"/>
            </a:pPr>
            <a:r>
              <a:rPr lang="en-US" sz="2400">
                <a:solidFill>
                  <a:srgbClr val="595959"/>
                </a:solidFill>
                <a:latin typeface="Calibri"/>
                <a:ea typeface="Calibri"/>
                <a:cs typeface="Calibri"/>
                <a:sym typeface="Calibri"/>
              </a:rPr>
              <a:t>ORDERBY</a:t>
            </a:r>
            <a:endParaRPr/>
          </a:p>
          <a:p>
            <a:pPr indent="-342900" lvl="0" marL="342900" marR="0" rtl="0" algn="l">
              <a:spcBef>
                <a:spcPts val="0"/>
              </a:spcBef>
              <a:spcAft>
                <a:spcPts val="0"/>
              </a:spcAft>
              <a:buClr>
                <a:srgbClr val="595959"/>
              </a:buClr>
              <a:buSzPts val="2400"/>
              <a:buFont typeface="Arial"/>
              <a:buChar char="•"/>
            </a:pPr>
            <a:r>
              <a:rPr lang="en-US" sz="2400">
                <a:solidFill>
                  <a:srgbClr val="595959"/>
                </a:solidFill>
                <a:latin typeface="Calibri"/>
                <a:ea typeface="Calibri"/>
                <a:cs typeface="Calibri"/>
                <a:sym typeface="Calibri"/>
              </a:rPr>
              <a:t>GROUPBY</a:t>
            </a:r>
            <a:endParaRPr/>
          </a:p>
          <a:p>
            <a:pPr indent="-342900" lvl="0" marL="342900" marR="0" rtl="0" algn="l">
              <a:spcBef>
                <a:spcPts val="0"/>
              </a:spcBef>
              <a:spcAft>
                <a:spcPts val="0"/>
              </a:spcAft>
              <a:buClr>
                <a:srgbClr val="595959"/>
              </a:buClr>
              <a:buSzPts val="2400"/>
              <a:buFont typeface="Arial"/>
              <a:buChar char="•"/>
            </a:pPr>
            <a:r>
              <a:rPr lang="en-US" sz="2400">
                <a:solidFill>
                  <a:srgbClr val="595959"/>
                </a:solidFill>
                <a:latin typeface="Calibri"/>
                <a:ea typeface="Calibri"/>
                <a:cs typeface="Calibri"/>
                <a:sym typeface="Calibri"/>
              </a:rPr>
              <a:t>JOIN</a:t>
            </a:r>
            <a:endParaRPr/>
          </a:p>
        </p:txBody>
      </p:sp>
      <p:sp>
        <p:nvSpPr>
          <p:cNvPr id="2609" name="Google Shape;2609;p14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cxnSp>
        <p:nvCxnSpPr>
          <p:cNvPr id="2614" name="Google Shape;2614;p14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615" name="Google Shape;2615;p14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616" name="Google Shape;2616;p14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17" name="Google Shape;2617;p144"/>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618" name="Google Shape;2618;p144"/>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Kỹ thuật 3: Truy vấn từ json file</a:t>
            </a:r>
            <a:endParaRPr/>
          </a:p>
        </p:txBody>
      </p:sp>
      <p:sp>
        <p:nvSpPr>
          <p:cNvPr id="2619" name="Google Shape;2619;p144"/>
          <p:cNvSpPr/>
          <p:nvPr/>
        </p:nvSpPr>
        <p:spPr>
          <a:xfrm>
            <a:off x="4802819" y="2978963"/>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ĐỌC DỮ LIỆU TỪ JSON FILE LÊN DATA FRAME</a:t>
            </a:r>
            <a:endParaRPr/>
          </a:p>
        </p:txBody>
      </p:sp>
      <p:sp>
        <p:nvSpPr>
          <p:cNvPr id="2620" name="Google Shape;2620;p144"/>
          <p:cNvSpPr/>
          <p:nvPr/>
        </p:nvSpPr>
        <p:spPr>
          <a:xfrm>
            <a:off x="7430608" y="2967821"/>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THỰC HIỆN TRUY VẤN TRỰC TIẾP TRÊN DATA FRAME</a:t>
            </a:r>
            <a:endParaRPr/>
          </a:p>
        </p:txBody>
      </p:sp>
      <p:sp>
        <p:nvSpPr>
          <p:cNvPr id="2621" name="Google Shape;2621;p144"/>
          <p:cNvSpPr/>
          <p:nvPr/>
        </p:nvSpPr>
        <p:spPr>
          <a:xfrm>
            <a:off x="2175030" y="3000607"/>
            <a:ext cx="2902998"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TẠO MỘT SPARK SESSION</a:t>
            </a:r>
            <a:endParaRPr/>
          </a:p>
        </p:txBody>
      </p:sp>
      <p:sp>
        <p:nvSpPr>
          <p:cNvPr id="2622" name="Google Shape;2622;p14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cxnSp>
        <p:nvCxnSpPr>
          <p:cNvPr id="2627" name="Google Shape;2627;p14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628" name="Google Shape;2628;p14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629" name="Google Shape;2629;p14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30" name="Google Shape;2630;p145"/>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631" name="Google Shape;2631;p145"/>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Bài tập 2</a:t>
            </a:r>
            <a:endParaRPr/>
          </a:p>
        </p:txBody>
      </p:sp>
      <p:sp>
        <p:nvSpPr>
          <p:cNvPr id="2632" name="Google Shape;2632;p145"/>
          <p:cNvSpPr txBox="1"/>
          <p:nvPr/>
        </p:nvSpPr>
        <p:spPr>
          <a:xfrm>
            <a:off x="1097280" y="2389720"/>
            <a:ext cx="113048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Calibri"/>
                <a:ea typeface="Calibri"/>
                <a:cs typeface="Calibri"/>
                <a:sym typeface="Calibri"/>
              </a:rPr>
              <a:t>Viết code Python sử dụng SPARK SQL để truy vấn dữ liệu trên </a:t>
            </a:r>
            <a:r>
              <a:rPr lang="en-US" sz="2400">
                <a:solidFill>
                  <a:srgbClr val="FF0000"/>
                </a:solidFill>
                <a:latin typeface="Calibri"/>
                <a:ea typeface="Calibri"/>
                <a:cs typeface="Calibri"/>
                <a:sym typeface="Calibri"/>
              </a:rPr>
              <a:t>json</a:t>
            </a:r>
            <a:r>
              <a:rPr lang="en-US" sz="2400">
                <a:solidFill>
                  <a:srgbClr val="595959"/>
                </a:solidFill>
                <a:latin typeface="Calibri"/>
                <a:ea typeface="Calibri"/>
                <a:cs typeface="Calibri"/>
                <a:sym typeface="Calibri"/>
              </a:rPr>
              <a:t> </a:t>
            </a:r>
            <a:r>
              <a:rPr lang="en-US" sz="2400">
                <a:solidFill>
                  <a:srgbClr val="FF0000"/>
                </a:solidFill>
                <a:latin typeface="Calibri"/>
                <a:ea typeface="Calibri"/>
                <a:cs typeface="Calibri"/>
                <a:sym typeface="Calibri"/>
              </a:rPr>
              <a:t>file</a:t>
            </a:r>
            <a:r>
              <a:rPr lang="en-US" sz="2400">
                <a:solidFill>
                  <a:srgbClr val="595959"/>
                </a:solidFill>
                <a:latin typeface="Calibri"/>
                <a:ea typeface="Calibri"/>
                <a:cs typeface="Calibri"/>
                <a:sym typeface="Calibri"/>
              </a:rPr>
              <a:t>:</a:t>
            </a:r>
            <a:endParaRPr/>
          </a:p>
        </p:txBody>
      </p:sp>
      <p:sp>
        <p:nvSpPr>
          <p:cNvPr id="2633" name="Google Shape;2633;p145"/>
          <p:cNvSpPr txBox="1"/>
          <p:nvPr/>
        </p:nvSpPr>
        <p:spPr>
          <a:xfrm>
            <a:off x="1647695" y="3066337"/>
            <a:ext cx="10035319"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400"/>
              <a:buFont typeface="Noto Sans Symbols"/>
              <a:buChar char="▪"/>
            </a:pPr>
            <a:r>
              <a:rPr lang="en-US" sz="2400">
                <a:solidFill>
                  <a:srgbClr val="595959"/>
                </a:solidFill>
                <a:latin typeface="Calibri"/>
                <a:ea typeface="Calibri"/>
                <a:cs typeface="Calibri"/>
                <a:sym typeface="Calibri"/>
              </a:rPr>
              <a:t>Đọc một file .json lên data frame của spark</a:t>
            </a:r>
            <a:endParaRPr/>
          </a:p>
        </p:txBody>
      </p:sp>
      <p:sp>
        <p:nvSpPr>
          <p:cNvPr id="2634" name="Google Shape;2634;p145"/>
          <p:cNvSpPr txBox="1"/>
          <p:nvPr/>
        </p:nvSpPr>
        <p:spPr>
          <a:xfrm>
            <a:off x="1647695" y="3760885"/>
            <a:ext cx="9706845"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400"/>
              <a:buFont typeface="Noto Sans Symbols"/>
              <a:buChar char="▪"/>
            </a:pPr>
            <a:r>
              <a:rPr lang="en-US" sz="2400">
                <a:solidFill>
                  <a:srgbClr val="595959"/>
                </a:solidFill>
                <a:latin typeface="Calibri"/>
                <a:ea typeface="Calibri"/>
                <a:cs typeface="Calibri"/>
                <a:sym typeface="Calibri"/>
              </a:rPr>
              <a:t>Truy vấn trực tiếp trên data frame</a:t>
            </a:r>
            <a:endParaRPr/>
          </a:p>
        </p:txBody>
      </p:sp>
      <p:sp>
        <p:nvSpPr>
          <p:cNvPr id="2635" name="Google Shape;2635;p145"/>
          <p:cNvSpPr txBox="1"/>
          <p:nvPr/>
        </p:nvSpPr>
        <p:spPr>
          <a:xfrm>
            <a:off x="1647695" y="4500904"/>
            <a:ext cx="8996631"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400"/>
              <a:buFont typeface="Noto Sans Symbols"/>
              <a:buChar char="▪"/>
            </a:pPr>
            <a:r>
              <a:rPr lang="en-US" sz="2400">
                <a:solidFill>
                  <a:srgbClr val="595959"/>
                </a:solidFill>
                <a:latin typeface="Calibri"/>
                <a:ea typeface="Calibri"/>
                <a:cs typeface="Calibri"/>
                <a:sym typeface="Calibri"/>
              </a:rPr>
              <a:t>Tạo một temporary view từ data frame và truy vấn trên view này</a:t>
            </a:r>
            <a:endParaRPr sz="2400">
              <a:solidFill>
                <a:srgbClr val="595959"/>
              </a:solidFill>
              <a:latin typeface="Calibri"/>
              <a:ea typeface="Calibri"/>
              <a:cs typeface="Calibri"/>
              <a:sym typeface="Calibri"/>
            </a:endParaRPr>
          </a:p>
        </p:txBody>
      </p:sp>
      <p:sp>
        <p:nvSpPr>
          <p:cNvPr id="2636" name="Google Shape;2636;p14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0" name="Shape 2640"/>
        <p:cNvGrpSpPr/>
        <p:nvPr/>
      </p:nvGrpSpPr>
      <p:grpSpPr>
        <a:xfrm>
          <a:off x="0" y="0"/>
          <a:ext cx="0" cy="0"/>
          <a:chOff x="0" y="0"/>
          <a:chExt cx="0" cy="0"/>
        </a:xfrm>
      </p:grpSpPr>
      <p:cxnSp>
        <p:nvCxnSpPr>
          <p:cNvPr id="2641" name="Google Shape;2641;p14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642" name="Google Shape;2642;p14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643" name="Google Shape;2643;p14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44" name="Google Shape;2644;p146"/>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645" name="Google Shape;2645;p146"/>
          <p:cNvSpPr txBox="1"/>
          <p:nvPr/>
        </p:nvSpPr>
        <p:spPr>
          <a:xfrm>
            <a:off x="644519" y="1866353"/>
            <a:ext cx="10567964"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Kỹ thuật 4: Truy vấn từ MSSQL DB bằng ODBC</a:t>
            </a:r>
            <a:endParaRPr b="1" sz="2800">
              <a:solidFill>
                <a:schemeClr val="dk1"/>
              </a:solidFill>
              <a:latin typeface="Calibri"/>
              <a:ea typeface="Calibri"/>
              <a:cs typeface="Calibri"/>
              <a:sym typeface="Calibri"/>
            </a:endParaRPr>
          </a:p>
        </p:txBody>
      </p:sp>
      <p:sp>
        <p:nvSpPr>
          <p:cNvPr id="2646" name="Google Shape;2646;p146"/>
          <p:cNvSpPr/>
          <p:nvPr/>
        </p:nvSpPr>
        <p:spPr>
          <a:xfrm>
            <a:off x="3692238" y="2978962"/>
            <a:ext cx="2490632"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Tạo connection string </a:t>
            </a:r>
            <a:endParaRPr b="1" sz="1800">
              <a:solidFill>
                <a:srgbClr val="7030A0"/>
              </a:solidFill>
              <a:latin typeface="Calibri"/>
              <a:ea typeface="Calibri"/>
              <a:cs typeface="Calibri"/>
              <a:sym typeface="Calibri"/>
            </a:endParaRPr>
          </a:p>
        </p:txBody>
      </p:sp>
      <p:sp>
        <p:nvSpPr>
          <p:cNvPr id="2647" name="Google Shape;2647;p146"/>
          <p:cNvSpPr/>
          <p:nvPr/>
        </p:nvSpPr>
        <p:spPr>
          <a:xfrm>
            <a:off x="5826251" y="2978962"/>
            <a:ext cx="2490632"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Kết nối tới DB bằng connection string</a:t>
            </a:r>
            <a:endParaRPr b="1" sz="1800">
              <a:solidFill>
                <a:srgbClr val="7030A0"/>
              </a:solidFill>
              <a:latin typeface="Calibri"/>
              <a:ea typeface="Calibri"/>
              <a:cs typeface="Calibri"/>
              <a:sym typeface="Calibri"/>
            </a:endParaRPr>
          </a:p>
        </p:txBody>
      </p:sp>
      <p:sp>
        <p:nvSpPr>
          <p:cNvPr id="2648" name="Google Shape;2648;p146"/>
          <p:cNvSpPr/>
          <p:nvPr/>
        </p:nvSpPr>
        <p:spPr>
          <a:xfrm>
            <a:off x="1558225" y="2978963"/>
            <a:ext cx="2490632"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Cài đặt ODBC/ JDBC; pyodbc</a:t>
            </a:r>
            <a:endParaRPr b="1" sz="1800">
              <a:solidFill>
                <a:srgbClr val="7030A0"/>
              </a:solidFill>
              <a:latin typeface="Calibri"/>
              <a:ea typeface="Calibri"/>
              <a:cs typeface="Calibri"/>
              <a:sym typeface="Calibri"/>
            </a:endParaRPr>
          </a:p>
        </p:txBody>
      </p:sp>
      <p:sp>
        <p:nvSpPr>
          <p:cNvPr id="2649" name="Google Shape;2649;p146"/>
          <p:cNvSpPr/>
          <p:nvPr/>
        </p:nvSpPr>
        <p:spPr>
          <a:xfrm>
            <a:off x="7960264" y="2978962"/>
            <a:ext cx="2490632" cy="1705399"/>
          </a:xfrm>
          <a:prstGeom prst="chevron">
            <a:avLst>
              <a:gd fmla="val 28125" name="adj"/>
            </a:avLst>
          </a:prstGeom>
          <a:solidFill>
            <a:srgbClr val="D8D8D8"/>
          </a:solidFill>
          <a:ln cap="flat" cmpd="sng" w="15875">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7030A0"/>
                </a:solidFill>
                <a:latin typeface="Calibri"/>
                <a:ea typeface="Calibri"/>
                <a:cs typeface="Calibri"/>
                <a:sym typeface="Calibri"/>
              </a:rPr>
              <a:t>Thực hiện truy vấn</a:t>
            </a:r>
            <a:endParaRPr b="1" sz="1800">
              <a:solidFill>
                <a:srgbClr val="7030A0"/>
              </a:solidFill>
              <a:latin typeface="Calibri"/>
              <a:ea typeface="Calibri"/>
              <a:cs typeface="Calibri"/>
              <a:sym typeface="Calibri"/>
            </a:endParaRPr>
          </a:p>
        </p:txBody>
      </p:sp>
      <p:sp>
        <p:nvSpPr>
          <p:cNvPr id="2650" name="Google Shape;2650;p14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cxnSp>
        <p:nvCxnSpPr>
          <p:cNvPr id="2655" name="Google Shape;2655;p14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656" name="Google Shape;2656;p14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657" name="Google Shape;2657;p14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8" name="Google Shape;2658;p147"/>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659" name="Google Shape;2659;p147"/>
          <p:cNvSpPr txBox="1"/>
          <p:nvPr/>
        </p:nvSpPr>
        <p:spPr>
          <a:xfrm>
            <a:off x="644519" y="1866353"/>
            <a:ext cx="7612018"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Kỹ thuật 4: Truy vấn từ MSSQL DB bằng ODBC</a:t>
            </a:r>
            <a:endParaRPr b="1" sz="2800">
              <a:solidFill>
                <a:schemeClr val="dk1"/>
              </a:solidFill>
              <a:latin typeface="Calibri"/>
              <a:ea typeface="Calibri"/>
              <a:cs typeface="Calibri"/>
              <a:sym typeface="Calibri"/>
            </a:endParaRPr>
          </a:p>
        </p:txBody>
      </p:sp>
      <p:sp>
        <p:nvSpPr>
          <p:cNvPr id="2660" name="Google Shape;2660;p147"/>
          <p:cNvSpPr txBox="1"/>
          <p:nvPr/>
        </p:nvSpPr>
        <p:spPr>
          <a:xfrm>
            <a:off x="1097280" y="2435932"/>
            <a:ext cx="76120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70C0"/>
                </a:solidFill>
                <a:latin typeface="Calibri"/>
                <a:ea typeface="Calibri"/>
                <a:cs typeface="Calibri"/>
                <a:sym typeface="Calibri"/>
              </a:rPr>
              <a:t>Connection string:</a:t>
            </a:r>
            <a:endParaRPr sz="2400">
              <a:solidFill>
                <a:srgbClr val="0070C0"/>
              </a:solidFill>
              <a:latin typeface="Calibri"/>
              <a:ea typeface="Calibri"/>
              <a:cs typeface="Calibri"/>
              <a:sym typeface="Calibri"/>
            </a:endParaRPr>
          </a:p>
        </p:txBody>
      </p:sp>
      <p:sp>
        <p:nvSpPr>
          <p:cNvPr id="2661" name="Google Shape;2661;p147"/>
          <p:cNvSpPr/>
          <p:nvPr/>
        </p:nvSpPr>
        <p:spPr>
          <a:xfrm>
            <a:off x="4463882" y="2978129"/>
            <a:ext cx="5788152" cy="28931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30000"/>
              </a:lnSpc>
              <a:spcBef>
                <a:spcPts val="0"/>
              </a:spcBef>
              <a:spcAft>
                <a:spcPts val="0"/>
              </a:spcAft>
              <a:buClr>
                <a:srgbClr val="333333"/>
              </a:buClr>
              <a:buSzPts val="2000"/>
              <a:buFont typeface="JetBrains Mono"/>
              <a:buNone/>
            </a:pPr>
            <a:r>
              <a:rPr b="0" i="0" lang="en-US" sz="2000" u="none" cap="none" strike="noStrike">
                <a:solidFill>
                  <a:srgbClr val="333333"/>
                </a:solidFill>
                <a:latin typeface="JetBrains Mono"/>
                <a:ea typeface="JetBrains Mono"/>
                <a:cs typeface="JetBrains Mono"/>
                <a:sym typeface="JetBrains Mono"/>
              </a:rPr>
              <a:t>connection_string  </a:t>
            </a:r>
            <a:r>
              <a:rPr b="0" i="0" lang="en-US" sz="2000" u="none" cap="none" strike="noStrike">
                <a:solidFill>
                  <a:srgbClr val="A71D5D"/>
                </a:solidFill>
                <a:latin typeface="JetBrains Mono"/>
                <a:ea typeface="JetBrains Mono"/>
                <a:cs typeface="JetBrains Mono"/>
                <a:sym typeface="JetBrains Mono"/>
              </a:rPr>
              <a:t>= </a:t>
            </a:r>
            <a:r>
              <a:rPr b="0" i="0" lang="en-US" sz="2000" u="none" cap="none" strike="noStrike">
                <a:solidFill>
                  <a:srgbClr val="63A35C"/>
                </a:solidFill>
                <a:latin typeface="JetBrains Mono"/>
                <a:ea typeface="JetBrains Mono"/>
                <a:cs typeface="JetBrains Mono"/>
                <a:sym typeface="JetBrains Mono"/>
              </a:rPr>
              <a:t>(</a:t>
            </a:r>
            <a:br>
              <a:rPr b="0" i="0" lang="en-US" sz="2000" u="none" cap="none" strike="noStrike">
                <a:solidFill>
                  <a:srgbClr val="63A35C"/>
                </a:solidFill>
                <a:latin typeface="JetBrains Mono"/>
                <a:ea typeface="JetBrains Mono"/>
                <a:cs typeface="JetBrains Mono"/>
                <a:sym typeface="JetBrains Mono"/>
              </a:rPr>
            </a:br>
            <a:r>
              <a:rPr b="0" i="0" lang="en-US" sz="2000" u="none" cap="none" strike="noStrike">
                <a:solidFill>
                  <a:srgbClr val="63A35C"/>
                </a:solidFill>
                <a:latin typeface="JetBrains Mono"/>
                <a:ea typeface="JetBrains Mono"/>
                <a:cs typeface="JetBrains Mono"/>
                <a:sym typeface="JetBrains Mono"/>
              </a:rPr>
              <a:t>    </a:t>
            </a:r>
            <a:r>
              <a:rPr b="0" i="0" lang="en-US" sz="2000" u="none" cap="none" strike="noStrike">
                <a:solidFill>
                  <a:srgbClr val="183691"/>
                </a:solidFill>
                <a:latin typeface="JetBrains Mono"/>
                <a:ea typeface="JetBrains Mono"/>
                <a:cs typeface="JetBrains Mono"/>
                <a:sym typeface="JetBrains Mono"/>
              </a:rPr>
              <a:t>"DRIVER=</a:t>
            </a:r>
            <a:r>
              <a:rPr b="0" i="0" lang="en-US" sz="2000" u="none" cap="none" strike="noStrike">
                <a:solidFill>
                  <a:srgbClr val="FF0000"/>
                </a:solidFill>
                <a:latin typeface="JetBrains Mono"/>
                <a:ea typeface="JetBrains Mono"/>
                <a:cs typeface="JetBrains Mono"/>
                <a:sym typeface="JetBrains Mono"/>
              </a:rPr>
              <a:t>{ODBC Driver 17 for SQL Server}</a:t>
            </a:r>
            <a:r>
              <a:rPr b="0" i="0" lang="en-US" sz="2000" u="none" cap="none" strike="noStrike">
                <a:solidFill>
                  <a:srgbClr val="183691"/>
                </a:solidFill>
                <a:latin typeface="JetBrains Mono"/>
                <a:ea typeface="JetBrains Mono"/>
                <a:cs typeface="JetBrains Mono"/>
                <a:sym typeface="JetBrains Mono"/>
              </a:rPr>
              <a:t>;"</a:t>
            </a:r>
            <a:br>
              <a:rPr b="0" i="0" lang="en-US" sz="2000" u="none" cap="none" strike="noStrike">
                <a:solidFill>
                  <a:srgbClr val="183691"/>
                </a:solidFill>
                <a:latin typeface="JetBrains Mono"/>
                <a:ea typeface="JetBrains Mono"/>
                <a:cs typeface="JetBrains Mono"/>
                <a:sym typeface="JetBrains Mono"/>
              </a:rPr>
            </a:br>
            <a:r>
              <a:rPr b="0" i="0" lang="en-US" sz="2000" u="none" cap="none" strike="noStrike">
                <a:solidFill>
                  <a:srgbClr val="183691"/>
                </a:solidFill>
                <a:latin typeface="JetBrains Mono"/>
                <a:ea typeface="JetBrains Mono"/>
                <a:cs typeface="JetBrains Mono"/>
                <a:sym typeface="JetBrains Mono"/>
              </a:rPr>
              <a:t>    "SERVER=</a:t>
            </a:r>
            <a:r>
              <a:rPr b="0" i="0" lang="en-US" sz="2000" u="none" cap="none" strike="noStrike">
                <a:solidFill>
                  <a:srgbClr val="FF0000"/>
                </a:solidFill>
                <a:latin typeface="JetBrains Mono"/>
                <a:ea typeface="JetBrains Mono"/>
                <a:cs typeface="JetBrains Mono"/>
                <a:sym typeface="JetBrains Mono"/>
              </a:rPr>
              <a:t>RICKY</a:t>
            </a:r>
            <a:r>
              <a:rPr b="0" i="0" lang="en-US" sz="2000" u="none" cap="none" strike="noStrike">
                <a:solidFill>
                  <a:srgbClr val="183691"/>
                </a:solidFill>
                <a:latin typeface="JetBrains Mono"/>
                <a:ea typeface="JetBrains Mono"/>
                <a:cs typeface="JetBrains Mono"/>
                <a:sym typeface="JetBrains Mono"/>
              </a:rPr>
              <a:t>;"</a:t>
            </a:r>
            <a:br>
              <a:rPr b="0" i="0" lang="en-US" sz="2000" u="none" cap="none" strike="noStrike">
                <a:solidFill>
                  <a:srgbClr val="183691"/>
                </a:solidFill>
                <a:latin typeface="JetBrains Mono"/>
                <a:ea typeface="JetBrains Mono"/>
                <a:cs typeface="JetBrains Mono"/>
                <a:sym typeface="JetBrains Mono"/>
              </a:rPr>
            </a:br>
            <a:r>
              <a:rPr b="0" i="0" lang="en-US" sz="2000" u="none" cap="none" strike="noStrike">
                <a:solidFill>
                  <a:srgbClr val="183691"/>
                </a:solidFill>
                <a:latin typeface="JetBrains Mono"/>
                <a:ea typeface="JetBrains Mono"/>
                <a:cs typeface="JetBrains Mono"/>
                <a:sym typeface="JetBrains Mono"/>
              </a:rPr>
              <a:t>    "DATABASE=</a:t>
            </a:r>
            <a:r>
              <a:rPr b="0" i="0" lang="en-US" sz="2000" u="none" cap="none" strike="noStrike">
                <a:solidFill>
                  <a:srgbClr val="FF0000"/>
                </a:solidFill>
                <a:latin typeface="JetBrains Mono"/>
                <a:ea typeface="JetBrains Mono"/>
                <a:cs typeface="JetBrains Mono"/>
                <a:sym typeface="JetBrains Mono"/>
              </a:rPr>
              <a:t>SPARKTEST</a:t>
            </a:r>
            <a:r>
              <a:rPr b="0" i="0" lang="en-US" sz="2000" u="none" cap="none" strike="noStrike">
                <a:solidFill>
                  <a:srgbClr val="183691"/>
                </a:solidFill>
                <a:latin typeface="JetBrains Mono"/>
                <a:ea typeface="JetBrains Mono"/>
                <a:cs typeface="JetBrains Mono"/>
                <a:sym typeface="JetBrains Mono"/>
              </a:rPr>
              <a:t>;"</a:t>
            </a:r>
            <a:br>
              <a:rPr b="0" i="0" lang="en-US" sz="2000" u="none" cap="none" strike="noStrike">
                <a:solidFill>
                  <a:srgbClr val="183691"/>
                </a:solidFill>
                <a:latin typeface="JetBrains Mono"/>
                <a:ea typeface="JetBrains Mono"/>
                <a:cs typeface="JetBrains Mono"/>
                <a:sym typeface="JetBrains Mono"/>
              </a:rPr>
            </a:br>
            <a:r>
              <a:rPr b="0" i="0" lang="en-US" sz="2000" u="none" cap="none" strike="noStrike">
                <a:solidFill>
                  <a:srgbClr val="183691"/>
                </a:solidFill>
                <a:latin typeface="JetBrains Mono"/>
                <a:ea typeface="JetBrains Mono"/>
                <a:cs typeface="JetBrains Mono"/>
                <a:sym typeface="JetBrains Mono"/>
              </a:rPr>
              <a:t>    "UID=</a:t>
            </a:r>
            <a:r>
              <a:rPr b="0" i="0" lang="en-US" sz="2000" u="none" cap="none" strike="noStrike">
                <a:solidFill>
                  <a:srgbClr val="FF0000"/>
                </a:solidFill>
                <a:latin typeface="JetBrains Mono"/>
                <a:ea typeface="JetBrains Mono"/>
                <a:cs typeface="JetBrains Mono"/>
                <a:sym typeface="JetBrains Mono"/>
              </a:rPr>
              <a:t>sa</a:t>
            </a:r>
            <a:r>
              <a:rPr b="0" i="0" lang="en-US" sz="2000" u="none" cap="none" strike="noStrike">
                <a:solidFill>
                  <a:srgbClr val="183691"/>
                </a:solidFill>
                <a:latin typeface="JetBrains Mono"/>
                <a:ea typeface="JetBrains Mono"/>
                <a:cs typeface="JetBrains Mono"/>
                <a:sym typeface="JetBrains Mono"/>
              </a:rPr>
              <a:t>;"</a:t>
            </a:r>
            <a:br>
              <a:rPr b="0" i="0" lang="en-US" sz="2000" u="none" cap="none" strike="noStrike">
                <a:solidFill>
                  <a:srgbClr val="183691"/>
                </a:solidFill>
                <a:latin typeface="JetBrains Mono"/>
                <a:ea typeface="JetBrains Mono"/>
                <a:cs typeface="JetBrains Mono"/>
                <a:sym typeface="JetBrains Mono"/>
              </a:rPr>
            </a:br>
            <a:r>
              <a:rPr b="0" i="0" lang="en-US" sz="2000" u="none" cap="none" strike="noStrike">
                <a:solidFill>
                  <a:srgbClr val="183691"/>
                </a:solidFill>
                <a:latin typeface="JetBrains Mono"/>
                <a:ea typeface="JetBrains Mono"/>
                <a:cs typeface="JetBrains Mono"/>
                <a:sym typeface="JetBrains Mono"/>
              </a:rPr>
              <a:t>    "PWD=</a:t>
            </a:r>
            <a:r>
              <a:rPr b="0" i="0" lang="en-US" sz="2000" u="none" cap="none" strike="noStrike">
                <a:solidFill>
                  <a:srgbClr val="FF0000"/>
                </a:solidFill>
                <a:latin typeface="JetBrains Mono"/>
                <a:ea typeface="JetBrains Mono"/>
                <a:cs typeface="JetBrains Mono"/>
                <a:sym typeface="JetBrains Mono"/>
              </a:rPr>
              <a:t>123456</a:t>
            </a:r>
            <a:r>
              <a:rPr b="0" i="0" lang="en-US" sz="2000" u="none" cap="none" strike="noStrike">
                <a:solidFill>
                  <a:srgbClr val="183691"/>
                </a:solidFill>
                <a:latin typeface="JetBrains Mono"/>
                <a:ea typeface="JetBrains Mono"/>
                <a:cs typeface="JetBrains Mono"/>
                <a:sym typeface="JetBrains Mono"/>
              </a:rPr>
              <a:t>;"</a:t>
            </a:r>
            <a:br>
              <a:rPr b="0" i="0" lang="en-US" sz="2000" u="none" cap="none" strike="noStrike">
                <a:solidFill>
                  <a:srgbClr val="183691"/>
                </a:solidFill>
                <a:latin typeface="JetBrains Mono"/>
                <a:ea typeface="JetBrains Mono"/>
                <a:cs typeface="JetBrains Mono"/>
                <a:sym typeface="JetBrains Mono"/>
              </a:rPr>
            </a:br>
            <a:r>
              <a:rPr b="0" i="0" lang="en-US" sz="2000" u="none" cap="none" strike="noStrike">
                <a:solidFill>
                  <a:srgbClr val="63A35C"/>
                </a:solidFill>
                <a:latin typeface="JetBrains Mono"/>
                <a:ea typeface="JetBrains Mono"/>
                <a:cs typeface="JetBrains Mono"/>
                <a:sym typeface="JetBrains Mono"/>
              </a:rPr>
              <a:t>)</a:t>
            </a:r>
            <a:endParaRPr b="0" i="0" sz="2000" u="none" cap="none" strike="noStrike">
              <a:solidFill>
                <a:schemeClr val="dk1"/>
              </a:solidFill>
              <a:latin typeface="Arial"/>
              <a:ea typeface="Arial"/>
              <a:cs typeface="Arial"/>
              <a:sym typeface="Arial"/>
            </a:endParaRPr>
          </a:p>
        </p:txBody>
      </p:sp>
      <p:sp>
        <p:nvSpPr>
          <p:cNvPr id="2662" name="Google Shape;2662;p14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cxnSp>
        <p:nvCxnSpPr>
          <p:cNvPr id="2667" name="Google Shape;2667;p14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668" name="Google Shape;2668;p14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669" name="Google Shape;2669;p14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0" name="Google Shape;2670;p148"/>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671" name="Google Shape;2671;p148"/>
          <p:cNvSpPr txBox="1"/>
          <p:nvPr/>
        </p:nvSpPr>
        <p:spPr>
          <a:xfrm>
            <a:off x="1097280" y="1937663"/>
            <a:ext cx="761201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Bài tập 3</a:t>
            </a:r>
            <a:endParaRPr b="1" sz="2800">
              <a:solidFill>
                <a:schemeClr val="dk1"/>
              </a:solidFill>
              <a:latin typeface="Calibri"/>
              <a:ea typeface="Calibri"/>
              <a:cs typeface="Calibri"/>
              <a:sym typeface="Calibri"/>
            </a:endParaRPr>
          </a:p>
        </p:txBody>
      </p:sp>
      <p:sp>
        <p:nvSpPr>
          <p:cNvPr id="2672" name="Google Shape;2672;p148"/>
          <p:cNvSpPr txBox="1"/>
          <p:nvPr/>
        </p:nvSpPr>
        <p:spPr>
          <a:xfrm>
            <a:off x="1097280" y="3136717"/>
            <a:ext cx="10378440"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0C0"/>
              </a:buClr>
              <a:buSzPts val="2400"/>
              <a:buFont typeface="Noto Sans Symbols"/>
              <a:buChar char="▪"/>
            </a:pPr>
            <a:r>
              <a:rPr lang="en-US" sz="2400">
                <a:solidFill>
                  <a:srgbClr val="0070C0"/>
                </a:solidFill>
                <a:latin typeface="Calibri"/>
                <a:ea typeface="Calibri"/>
                <a:cs typeface="Calibri"/>
                <a:sym typeface="Calibri"/>
              </a:rPr>
              <a:t>Tạo một database trên MS SQL Server, tạo một table tùy ý trong database này</a:t>
            </a:r>
            <a:endParaRPr sz="2400">
              <a:solidFill>
                <a:srgbClr val="0070C0"/>
              </a:solidFill>
              <a:latin typeface="Calibri"/>
              <a:ea typeface="Calibri"/>
              <a:cs typeface="Calibri"/>
              <a:sym typeface="Calibri"/>
            </a:endParaRPr>
          </a:p>
        </p:txBody>
      </p:sp>
      <p:sp>
        <p:nvSpPr>
          <p:cNvPr id="2673" name="Google Shape;2673;p148"/>
          <p:cNvSpPr txBox="1"/>
          <p:nvPr/>
        </p:nvSpPr>
        <p:spPr>
          <a:xfrm>
            <a:off x="1097280" y="3732181"/>
            <a:ext cx="10378440"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0C0"/>
              </a:buClr>
              <a:buSzPts val="2400"/>
              <a:buFont typeface="Noto Sans Symbols"/>
              <a:buChar char="▪"/>
            </a:pPr>
            <a:r>
              <a:rPr lang="en-US" sz="2400">
                <a:solidFill>
                  <a:srgbClr val="0070C0"/>
                </a:solidFill>
                <a:latin typeface="Calibri"/>
                <a:ea typeface="Calibri"/>
                <a:cs typeface="Calibri"/>
                <a:sym typeface="Calibri"/>
              </a:rPr>
              <a:t>Cài đặt ODBC, pyodbc</a:t>
            </a:r>
            <a:endParaRPr sz="2400">
              <a:solidFill>
                <a:srgbClr val="0070C0"/>
              </a:solidFill>
              <a:latin typeface="Calibri"/>
              <a:ea typeface="Calibri"/>
              <a:cs typeface="Calibri"/>
              <a:sym typeface="Calibri"/>
            </a:endParaRPr>
          </a:p>
        </p:txBody>
      </p:sp>
      <p:sp>
        <p:nvSpPr>
          <p:cNvPr id="2674" name="Google Shape;2674;p148"/>
          <p:cNvSpPr txBox="1"/>
          <p:nvPr/>
        </p:nvSpPr>
        <p:spPr>
          <a:xfrm>
            <a:off x="1097280" y="4335772"/>
            <a:ext cx="10378440"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0C0"/>
              </a:buClr>
              <a:buSzPts val="2400"/>
              <a:buFont typeface="Noto Sans Symbols"/>
              <a:buChar char="▪"/>
            </a:pPr>
            <a:r>
              <a:rPr lang="en-US" sz="2400">
                <a:solidFill>
                  <a:srgbClr val="0070C0"/>
                </a:solidFill>
                <a:latin typeface="Calibri"/>
                <a:ea typeface="Calibri"/>
                <a:cs typeface="Calibri"/>
                <a:sym typeface="Calibri"/>
              </a:rPr>
              <a:t>Thực hiện truy vấn trên database vừa tạo bằng pyspark qua ODBC</a:t>
            </a:r>
            <a:endParaRPr sz="2400">
              <a:solidFill>
                <a:srgbClr val="0070C0"/>
              </a:solidFill>
              <a:latin typeface="Calibri"/>
              <a:ea typeface="Calibri"/>
              <a:cs typeface="Calibri"/>
              <a:sym typeface="Calibri"/>
            </a:endParaRPr>
          </a:p>
        </p:txBody>
      </p:sp>
      <p:sp>
        <p:nvSpPr>
          <p:cNvPr id="2675" name="Google Shape;2675;p14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cxnSp>
        <p:nvCxnSpPr>
          <p:cNvPr id="2680" name="Google Shape;2680;p14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681" name="Google Shape;2681;p14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682" name="Google Shape;2682;p14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3" name="Google Shape;2683;p149"/>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SQL ENGINE</a:t>
            </a:r>
            <a:endParaRPr b="1" sz="2800">
              <a:solidFill>
                <a:srgbClr val="595959"/>
              </a:solidFill>
              <a:latin typeface="Calibri"/>
              <a:ea typeface="Calibri"/>
              <a:cs typeface="Calibri"/>
              <a:sym typeface="Calibri"/>
            </a:endParaRPr>
          </a:p>
        </p:txBody>
      </p:sp>
      <p:sp>
        <p:nvSpPr>
          <p:cNvPr id="2684" name="Google Shape;2684;p149"/>
          <p:cNvSpPr txBox="1"/>
          <p:nvPr/>
        </p:nvSpPr>
        <p:spPr>
          <a:xfrm>
            <a:off x="1097280" y="1937663"/>
            <a:ext cx="761201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ỨNG DỤNG</a:t>
            </a:r>
            <a:endParaRPr b="1" sz="2800">
              <a:solidFill>
                <a:schemeClr val="dk1"/>
              </a:solidFill>
              <a:latin typeface="Calibri"/>
              <a:ea typeface="Calibri"/>
              <a:cs typeface="Calibri"/>
              <a:sym typeface="Calibri"/>
            </a:endParaRPr>
          </a:p>
        </p:txBody>
      </p:sp>
      <p:sp>
        <p:nvSpPr>
          <p:cNvPr id="2685" name="Google Shape;2685;p149"/>
          <p:cNvSpPr txBox="1"/>
          <p:nvPr/>
        </p:nvSpPr>
        <p:spPr>
          <a:xfrm>
            <a:off x="1137247" y="2569789"/>
            <a:ext cx="103784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70C0"/>
                </a:solidFill>
                <a:latin typeface="Calibri"/>
                <a:ea typeface="Calibri"/>
                <a:cs typeface="Calibri"/>
                <a:sym typeface="Calibri"/>
              </a:rPr>
              <a:t>Tạo bảng thống kê mô tả bằng SPARK SQL</a:t>
            </a:r>
            <a:endParaRPr sz="2400">
              <a:solidFill>
                <a:srgbClr val="0070C0"/>
              </a:solidFill>
              <a:latin typeface="Calibri"/>
              <a:ea typeface="Calibri"/>
              <a:cs typeface="Calibri"/>
              <a:sym typeface="Calibri"/>
            </a:endParaRPr>
          </a:p>
        </p:txBody>
      </p:sp>
      <p:sp>
        <p:nvSpPr>
          <p:cNvPr id="2686" name="Google Shape;2686;p14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cxnSp>
        <p:nvCxnSpPr>
          <p:cNvPr id="288" name="Google Shape;288;p1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89" name="Google Shape;289;p15"/>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90" name="Google Shape;290;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91" name="Google Shape;291;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15"/>
          <p:cNvSpPr/>
          <p:nvPr/>
        </p:nvSpPr>
        <p:spPr>
          <a:xfrm>
            <a:off x="677131" y="2554512"/>
            <a:ext cx="10535352" cy="17235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Business Intelligence (BI) </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Kinh doanh thông minh (trí tuệ kinh doanh)</a:t>
            </a:r>
            <a:endParaRPr/>
          </a:p>
          <a:p>
            <a:pPr indent="0" lvl="0" marL="0" marR="0" rtl="0" algn="just">
              <a:spcBef>
                <a:spcPts val="1200"/>
              </a:spcBef>
              <a:spcAft>
                <a:spcPts val="0"/>
              </a:spcAft>
              <a:buNone/>
            </a:pPr>
            <a:r>
              <a:rPr b="1" lang="en-US" sz="1800">
                <a:solidFill>
                  <a:schemeClr val="dk1"/>
                </a:solidFill>
                <a:latin typeface="Calibri"/>
                <a:ea typeface="Calibri"/>
                <a:cs typeface="Calibri"/>
                <a:sym typeface="Calibri"/>
              </a:rPr>
              <a:t>Business Intelligence (BI)</a:t>
            </a:r>
            <a:r>
              <a:rPr lang="en-US" sz="1800">
                <a:solidFill>
                  <a:schemeClr val="dk1"/>
                </a:solidFill>
                <a:latin typeface="Calibri"/>
                <a:ea typeface="Calibri"/>
                <a:cs typeface="Calibri"/>
                <a:sym typeface="Calibri"/>
              </a:rPr>
              <a:t> là một tập hợp các chiến lược, quy trình, công nghệ và công cụ giúp các tổ chức thu thập, tích hợp, phân tích và trình bày dữ liệu kinh doanh để hỗ trợ ra quyết định. </a:t>
            </a:r>
            <a:r>
              <a:rPr b="1" lang="en-US" sz="1800">
                <a:solidFill>
                  <a:schemeClr val="dk1"/>
                </a:solidFill>
                <a:latin typeface="Calibri"/>
                <a:ea typeface="Calibri"/>
                <a:cs typeface="Calibri"/>
                <a:sym typeface="Calibri"/>
              </a:rPr>
              <a:t>BI</a:t>
            </a:r>
            <a:r>
              <a:rPr lang="en-US" sz="1800">
                <a:solidFill>
                  <a:schemeClr val="dk1"/>
                </a:solidFill>
                <a:latin typeface="Calibri"/>
                <a:ea typeface="Calibri"/>
                <a:cs typeface="Calibri"/>
                <a:sym typeface="Calibri"/>
              </a:rPr>
              <a:t> cung cấp cho doanh nghiệp khả năng phân tích dữ liệu lịch sử và hiện tại để đưa ra các quyết định kinh doanh thông minh và sáng suốt hơn.</a:t>
            </a:r>
            <a:endParaRPr/>
          </a:p>
        </p:txBody>
      </p:sp>
      <p:sp>
        <p:nvSpPr>
          <p:cNvPr id="293" name="Google Shape;293;p1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94" name="Google Shape;294;p15"/>
          <p:cNvSpPr txBox="1"/>
          <p:nvPr/>
        </p:nvSpPr>
        <p:spPr>
          <a:xfrm>
            <a:off x="668668" y="1865093"/>
            <a:ext cx="11208487" cy="423081"/>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0B0F0"/>
              </a:buClr>
              <a:buSzPts val="2600"/>
              <a:buFont typeface="Helvetica Neue"/>
              <a:buNone/>
            </a:pPr>
            <a:r>
              <a:rPr b="1" lang="en-US" sz="2600">
                <a:solidFill>
                  <a:srgbClr val="00B0F0"/>
                </a:solidFill>
                <a:latin typeface="Helvetica Neue"/>
                <a:ea typeface="Helvetica Neue"/>
                <a:cs typeface="Helvetica Neue"/>
                <a:sym typeface="Helvetica Neue"/>
              </a:rPr>
              <a:t>Data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Analysis </a:t>
            </a:r>
            <a:r>
              <a:rPr b="1" lang="en-US" sz="2600">
                <a:solidFill>
                  <a:srgbClr val="C00000"/>
                </a:solidFill>
                <a:latin typeface="Helvetica Neue"/>
                <a:ea typeface="Helvetica Neue"/>
                <a:cs typeface="Helvetica Neue"/>
                <a:sym typeface="Helvetica Neue"/>
              </a:rPr>
              <a:t>vs. </a:t>
            </a:r>
            <a:r>
              <a:rPr b="1" lang="en-US" sz="2600">
                <a:solidFill>
                  <a:srgbClr val="00B0F0"/>
                </a:solidFill>
                <a:latin typeface="Helvetica Neue"/>
                <a:ea typeface="Helvetica Neue"/>
                <a:cs typeface="Helvetica Neue"/>
                <a:sym typeface="Helvetica Neue"/>
              </a:rPr>
              <a:t>Business Intelligence</a:t>
            </a:r>
            <a:endParaRPr b="1" sz="2600">
              <a:solidFill>
                <a:srgbClr val="00B0F0"/>
              </a:solidFill>
              <a:latin typeface="Helvetica Neue"/>
              <a:ea typeface="Helvetica Neue"/>
              <a:cs typeface="Helvetica Neue"/>
              <a:sym typeface="Helvetica Neue"/>
            </a:endParaRPr>
          </a:p>
        </p:txBody>
      </p:sp>
      <p:sp>
        <p:nvSpPr>
          <p:cNvPr id="295" name="Google Shape;295;p15"/>
          <p:cNvSpPr/>
          <p:nvPr/>
        </p:nvSpPr>
        <p:spPr>
          <a:xfrm>
            <a:off x="769905" y="4493027"/>
            <a:ext cx="4299575"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Thu thập dữ liệu (Data Collection)</a:t>
            </a:r>
            <a:endParaRPr/>
          </a:p>
        </p:txBody>
      </p:sp>
      <p:sp>
        <p:nvSpPr>
          <p:cNvPr id="296" name="Google Shape;296;p15"/>
          <p:cNvSpPr/>
          <p:nvPr/>
        </p:nvSpPr>
        <p:spPr>
          <a:xfrm>
            <a:off x="1562257" y="5276351"/>
            <a:ext cx="4533742"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Lưu trữ dữ liệu (Data Warehousing)</a:t>
            </a:r>
            <a:endParaRPr b="1" sz="2000">
              <a:solidFill>
                <a:schemeClr val="lt1"/>
              </a:solidFill>
              <a:latin typeface="Arial"/>
              <a:ea typeface="Arial"/>
              <a:cs typeface="Arial"/>
              <a:sym typeface="Arial"/>
            </a:endParaRPr>
          </a:p>
        </p:txBody>
      </p:sp>
      <p:sp>
        <p:nvSpPr>
          <p:cNvPr id="297" name="Google Shape;297;p15"/>
          <p:cNvSpPr/>
          <p:nvPr/>
        </p:nvSpPr>
        <p:spPr>
          <a:xfrm>
            <a:off x="7327797" y="4271601"/>
            <a:ext cx="4176271"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Phân tích dữ liệu (Data Analysis)</a:t>
            </a:r>
            <a:endParaRPr/>
          </a:p>
        </p:txBody>
      </p:sp>
      <p:sp>
        <p:nvSpPr>
          <p:cNvPr id="298" name="Google Shape;298;p15"/>
          <p:cNvSpPr/>
          <p:nvPr/>
        </p:nvSpPr>
        <p:spPr>
          <a:xfrm>
            <a:off x="6398633" y="4998639"/>
            <a:ext cx="4678332"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Trình bày dữ liệu (Data Visualization)</a:t>
            </a:r>
            <a:endParaRPr/>
          </a:p>
        </p:txBody>
      </p:sp>
      <p:sp>
        <p:nvSpPr>
          <p:cNvPr id="299" name="Google Shape;299;p15"/>
          <p:cNvSpPr/>
          <p:nvPr/>
        </p:nvSpPr>
        <p:spPr>
          <a:xfrm>
            <a:off x="7637273" y="5732747"/>
            <a:ext cx="3956532" cy="40011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Khai thác dữ liệu (Data Mining)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150"/>
          <p:cNvSpPr/>
          <p:nvPr/>
        </p:nvSpPr>
        <p:spPr>
          <a:xfrm>
            <a:off x="919176" y="1908550"/>
            <a:ext cx="10426890" cy="24929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6600"/>
              <a:buFont typeface="Arial Black"/>
              <a:buNone/>
            </a:pPr>
            <a:r>
              <a:rPr b="1" lang="en-US" sz="6600">
                <a:solidFill>
                  <a:srgbClr val="C00000"/>
                </a:solidFill>
                <a:latin typeface="Arial Black"/>
                <a:ea typeface="Arial Black"/>
                <a:cs typeface="Arial Black"/>
                <a:sym typeface="Arial Black"/>
              </a:rPr>
              <a:t>SPARK </a:t>
            </a:r>
            <a:endParaRPr/>
          </a:p>
          <a:p>
            <a:pPr indent="0" lvl="0" marL="0" marR="0" rtl="0" algn="ctr">
              <a:spcBef>
                <a:spcPts val="0"/>
              </a:spcBef>
              <a:spcAft>
                <a:spcPts val="0"/>
              </a:spcAft>
              <a:buClr>
                <a:srgbClr val="C00000"/>
              </a:buClr>
              <a:buSzPts val="6600"/>
              <a:buFont typeface="Arial Black"/>
              <a:buNone/>
            </a:pPr>
            <a:r>
              <a:rPr b="1" lang="en-US" sz="6600">
                <a:solidFill>
                  <a:srgbClr val="C00000"/>
                </a:solidFill>
                <a:latin typeface="Arial Black"/>
                <a:ea typeface="Arial Black"/>
                <a:cs typeface="Arial Black"/>
                <a:sym typeface="Arial Black"/>
              </a:rPr>
              <a:t>MLLIB</a:t>
            </a:r>
            <a:endParaRPr/>
          </a:p>
          <a:p>
            <a:pPr indent="0" lvl="0" marL="0" marR="0" rtl="0" algn="ctr">
              <a:spcBef>
                <a:spcPts val="0"/>
              </a:spcBef>
              <a:spcAft>
                <a:spcPts val="0"/>
              </a:spcAft>
              <a:buClr>
                <a:srgbClr val="00B0F0"/>
              </a:buClr>
              <a:buSzPts val="2400"/>
              <a:buFont typeface="Arial Black"/>
              <a:buNone/>
            </a:pPr>
            <a:r>
              <a:rPr b="1" lang="en-US" sz="2400">
                <a:solidFill>
                  <a:srgbClr val="00B0F0"/>
                </a:solidFill>
                <a:latin typeface="Arial Black"/>
                <a:ea typeface="Arial Black"/>
                <a:cs typeface="Arial Black"/>
                <a:sym typeface="Arial Black"/>
              </a:rPr>
              <a:t>(Machine Learning LIBrary)</a:t>
            </a:r>
            <a:endParaRPr b="1" sz="2400">
              <a:solidFill>
                <a:srgbClr val="00B0F0"/>
              </a:solidFill>
              <a:latin typeface="Arial Black"/>
              <a:ea typeface="Arial Black"/>
              <a:cs typeface="Arial Black"/>
              <a:sym typeface="Arial Black"/>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cxnSp>
        <p:nvCxnSpPr>
          <p:cNvPr id="2696" name="Google Shape;2696;p15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697" name="Google Shape;2697;p15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698" name="Google Shape;2698;p15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9" name="Google Shape;2699;p151"/>
          <p:cNvSpPr txBox="1"/>
          <p:nvPr/>
        </p:nvSpPr>
        <p:spPr>
          <a:xfrm>
            <a:off x="2812685" y="675564"/>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MLLIB</a:t>
            </a:r>
            <a:endParaRPr b="1" sz="2800">
              <a:solidFill>
                <a:srgbClr val="595959"/>
              </a:solidFill>
              <a:latin typeface="Calibri"/>
              <a:ea typeface="Calibri"/>
              <a:cs typeface="Calibri"/>
              <a:sym typeface="Calibri"/>
            </a:endParaRPr>
          </a:p>
        </p:txBody>
      </p:sp>
      <p:sp>
        <p:nvSpPr>
          <p:cNvPr id="2700" name="Google Shape;2700;p151"/>
          <p:cNvSpPr txBox="1"/>
          <p:nvPr/>
        </p:nvSpPr>
        <p:spPr>
          <a:xfrm>
            <a:off x="710894" y="1293446"/>
            <a:ext cx="11176987" cy="4342856"/>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b="0" i="0" lang="en-US" sz="1800">
                <a:solidFill>
                  <a:srgbClr val="0D0D0D"/>
                </a:solidFill>
                <a:latin typeface="Arial"/>
                <a:ea typeface="Arial"/>
                <a:cs typeface="Arial"/>
                <a:sym typeface="Arial"/>
              </a:rPr>
              <a:t>Apache Spark MLlib là một thư viện học máy phân tán và mã nguồn mở, được xây dựng trên nền tảng của Apache Spark. MLlib cung cấp một loạt các thuật toán và công cụ để xây dựng, huấn luyện và triển khai các mô hình học máy trên dữ liệu lớn. </a:t>
            </a:r>
            <a:endParaRPr b="0" i="0" sz="1800">
              <a:solidFill>
                <a:srgbClr val="0D0D0D"/>
              </a:solidFill>
              <a:latin typeface="Arial"/>
              <a:ea typeface="Arial"/>
              <a:cs typeface="Arial"/>
              <a:sym typeface="Arial"/>
            </a:endParaRPr>
          </a:p>
          <a:p>
            <a:pPr indent="0" lvl="0" marL="0" marR="0" rtl="0" algn="just">
              <a:lnSpc>
                <a:spcPct val="110000"/>
              </a:lnSpc>
              <a:spcBef>
                <a:spcPts val="0"/>
              </a:spcBef>
              <a:spcAft>
                <a:spcPts val="0"/>
              </a:spcAft>
              <a:buNone/>
            </a:pPr>
            <a:r>
              <a:rPr b="1" i="0" lang="en-US" sz="1800">
                <a:solidFill>
                  <a:srgbClr val="0D0D0D"/>
                </a:solidFill>
                <a:latin typeface="Arial"/>
                <a:ea typeface="Arial"/>
                <a:cs typeface="Arial"/>
                <a:sym typeface="Arial"/>
              </a:rPr>
              <a:t>Học có giám sát (Supervised Learning)</a:t>
            </a:r>
            <a:r>
              <a:rPr b="0" i="0" lang="en-US" sz="1800">
                <a:solidFill>
                  <a:srgbClr val="0D0D0D"/>
                </a:solidFill>
                <a:latin typeface="Arial"/>
                <a:ea typeface="Arial"/>
                <a:cs typeface="Arial"/>
                <a:sym typeface="Arial"/>
              </a:rPr>
              <a:t>:</a:t>
            </a:r>
            <a:endParaRPr/>
          </a:p>
          <a:p>
            <a:pPr indent="-285750" lvl="1" marL="742950" marR="0" rtl="0" algn="just">
              <a:lnSpc>
                <a:spcPct val="110000"/>
              </a:lnSpc>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Phân loại (Classification): Decision Trees, Random Forests, Gradient Boosting, Naive Bayes, Support Vector Machines (SVM), Logistic Regression, v.v.</a:t>
            </a:r>
            <a:endParaRPr/>
          </a:p>
          <a:p>
            <a:pPr indent="-285750" lvl="1" marL="742950" marR="0" rtl="0" algn="just">
              <a:lnSpc>
                <a:spcPct val="110000"/>
              </a:lnSpc>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Hồi quy (Regression): Linear Regression, Decision Trees Regression, Random Forest Regression, Gradient-Boosted Tree Regression, v.v.</a:t>
            </a:r>
            <a:endParaRPr/>
          </a:p>
          <a:p>
            <a:pPr indent="0" lvl="0" marL="0" marR="0" rtl="0" algn="just">
              <a:lnSpc>
                <a:spcPct val="110000"/>
              </a:lnSpc>
              <a:spcBef>
                <a:spcPts val="0"/>
              </a:spcBef>
              <a:spcAft>
                <a:spcPts val="0"/>
              </a:spcAft>
              <a:buNone/>
            </a:pPr>
            <a:r>
              <a:rPr b="1" i="0" lang="en-US" sz="1800">
                <a:solidFill>
                  <a:srgbClr val="0D0D0D"/>
                </a:solidFill>
                <a:latin typeface="Arial"/>
                <a:ea typeface="Arial"/>
                <a:cs typeface="Arial"/>
                <a:sym typeface="Arial"/>
              </a:rPr>
              <a:t>Học không giám sát (Unsupervised Learning)</a:t>
            </a:r>
            <a:r>
              <a:rPr b="0" i="0" lang="en-US" sz="1800">
                <a:solidFill>
                  <a:srgbClr val="0D0D0D"/>
                </a:solidFill>
                <a:latin typeface="Arial"/>
                <a:ea typeface="Arial"/>
                <a:cs typeface="Arial"/>
                <a:sym typeface="Arial"/>
              </a:rPr>
              <a:t>:</a:t>
            </a:r>
            <a:endParaRPr/>
          </a:p>
          <a:p>
            <a:pPr indent="-285750" lvl="1" marL="742950" marR="0" rtl="0" algn="just">
              <a:lnSpc>
                <a:spcPct val="110000"/>
              </a:lnSpc>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Phân cụm (Clustering): K-means clustering, Gaussian Mixture Model (GMM), Latent Dirichlet Allocation (LDA).</a:t>
            </a:r>
            <a:endParaRPr/>
          </a:p>
          <a:p>
            <a:pPr indent="-285750" lvl="1" marL="742950" marR="0" rtl="0" algn="just">
              <a:lnSpc>
                <a:spcPct val="110000"/>
              </a:lnSpc>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Giảm chiều dữ liệu (Dimensionality Reduction): Principal Component Analysis (PCA).</a:t>
            </a:r>
            <a:endParaRPr/>
          </a:p>
          <a:p>
            <a:pPr indent="0" lvl="0" marL="0" marR="0" rtl="0" algn="just">
              <a:lnSpc>
                <a:spcPct val="110000"/>
              </a:lnSpc>
              <a:spcBef>
                <a:spcPts val="0"/>
              </a:spcBef>
              <a:spcAft>
                <a:spcPts val="0"/>
              </a:spcAft>
              <a:buNone/>
            </a:pPr>
            <a:r>
              <a:rPr b="1" i="0" lang="en-US" sz="1800">
                <a:solidFill>
                  <a:srgbClr val="0D0D0D"/>
                </a:solidFill>
                <a:latin typeface="Arial"/>
                <a:ea typeface="Arial"/>
                <a:cs typeface="Arial"/>
                <a:sym typeface="Arial"/>
              </a:rPr>
              <a:t>Xử lý dữ liệu và trích xuất đặc trưng</a:t>
            </a:r>
            <a:r>
              <a:rPr b="0" i="0" lang="en-US" sz="1800">
                <a:solidFill>
                  <a:srgbClr val="0D0D0D"/>
                </a:solidFill>
                <a:latin typeface="Arial"/>
                <a:ea typeface="Arial"/>
                <a:cs typeface="Arial"/>
                <a:sym typeface="Arial"/>
              </a:rPr>
              <a:t>: VectorAssembler, StringIndexer, OneHotEncoder, v.v.</a:t>
            </a:r>
            <a:endParaRPr/>
          </a:p>
          <a:p>
            <a:pPr indent="0" lvl="0" marL="0" marR="0" rtl="0" algn="just">
              <a:lnSpc>
                <a:spcPct val="110000"/>
              </a:lnSpc>
              <a:spcBef>
                <a:spcPts val="0"/>
              </a:spcBef>
              <a:spcAft>
                <a:spcPts val="0"/>
              </a:spcAft>
              <a:buNone/>
            </a:pPr>
            <a:r>
              <a:rPr b="1" i="0" lang="en-US" sz="1800">
                <a:solidFill>
                  <a:srgbClr val="0D0D0D"/>
                </a:solidFill>
                <a:latin typeface="Arial"/>
                <a:ea typeface="Arial"/>
                <a:cs typeface="Arial"/>
                <a:sym typeface="Arial"/>
              </a:rPr>
              <a:t>Đánh giá mô hình</a:t>
            </a:r>
            <a:r>
              <a:rPr b="0" i="0" lang="en-US" sz="1800">
                <a:solidFill>
                  <a:srgbClr val="0D0D0D"/>
                </a:solidFill>
                <a:latin typeface="Arial"/>
                <a:ea typeface="Arial"/>
                <a:cs typeface="Arial"/>
                <a:sym typeface="Arial"/>
              </a:rPr>
              <a:t>:   Accuracy, F1 score, Precision, Recall, RMSE (Root Mean Squared Error), ROC-AUC, v.v.</a:t>
            </a:r>
            <a:endParaRPr/>
          </a:p>
          <a:p>
            <a:pPr indent="0" lvl="0" marL="0" marR="0" rtl="0" algn="just">
              <a:lnSpc>
                <a:spcPct val="110000"/>
              </a:lnSpc>
              <a:spcBef>
                <a:spcPts val="0"/>
              </a:spcBef>
              <a:spcAft>
                <a:spcPts val="0"/>
              </a:spcAft>
              <a:buNone/>
            </a:pPr>
            <a:r>
              <a:rPr b="1" i="0" lang="en-US" sz="1800">
                <a:solidFill>
                  <a:srgbClr val="0D0D0D"/>
                </a:solidFill>
                <a:latin typeface="Arial"/>
                <a:ea typeface="Arial"/>
                <a:cs typeface="Arial"/>
                <a:sym typeface="Arial"/>
              </a:rPr>
              <a:t>Tối ưu và điều chỉnh mô hình</a:t>
            </a:r>
            <a:r>
              <a:rPr b="0" i="0" lang="en-US" sz="1800">
                <a:solidFill>
                  <a:srgbClr val="0D0D0D"/>
                </a:solidFill>
                <a:latin typeface="Arial"/>
                <a:ea typeface="Arial"/>
                <a:cs typeface="Arial"/>
                <a:sym typeface="Arial"/>
              </a:rPr>
              <a:t>: Cross-Validation, Grid Search, và Hyperparameter Tuning.</a:t>
            </a:r>
            <a:endParaRPr/>
          </a:p>
        </p:txBody>
      </p:sp>
      <p:sp>
        <p:nvSpPr>
          <p:cNvPr id="2701" name="Google Shape;2701;p15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cxnSp>
        <p:nvCxnSpPr>
          <p:cNvPr id="2706" name="Google Shape;2706;p15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707" name="Google Shape;2707;p15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708" name="Google Shape;2708;p15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9" name="Google Shape;2709;p152"/>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MLLIB</a:t>
            </a:r>
            <a:endParaRPr b="1" sz="2800">
              <a:solidFill>
                <a:srgbClr val="595959"/>
              </a:solidFill>
              <a:latin typeface="Calibri"/>
              <a:ea typeface="Calibri"/>
              <a:cs typeface="Calibri"/>
              <a:sym typeface="Calibri"/>
            </a:endParaRPr>
          </a:p>
        </p:txBody>
      </p:sp>
      <p:sp>
        <p:nvSpPr>
          <p:cNvPr id="2710" name="Google Shape;2710;p152"/>
          <p:cNvSpPr txBox="1"/>
          <p:nvPr/>
        </p:nvSpPr>
        <p:spPr>
          <a:xfrm>
            <a:off x="2737858" y="2993572"/>
            <a:ext cx="6409679" cy="655179"/>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b="0" i="0" lang="en-US" sz="3500">
                <a:solidFill>
                  <a:srgbClr val="0D0D0D"/>
                </a:solidFill>
                <a:latin typeface="Arial"/>
                <a:ea typeface="Arial"/>
                <a:cs typeface="Arial"/>
                <a:sym typeface="Arial"/>
              </a:rPr>
              <a:t>REGRESSION TRÊN SPARK MLLIB</a:t>
            </a:r>
            <a:endParaRPr b="0" i="0" sz="3500">
              <a:solidFill>
                <a:srgbClr val="0D0D0D"/>
              </a:solidFill>
              <a:latin typeface="Arial"/>
              <a:ea typeface="Arial"/>
              <a:cs typeface="Arial"/>
              <a:sym typeface="Arial"/>
            </a:endParaRPr>
          </a:p>
        </p:txBody>
      </p:sp>
      <p:sp>
        <p:nvSpPr>
          <p:cNvPr id="2711" name="Google Shape;2711;p152"/>
          <p:cNvSpPr txBox="1"/>
          <p:nvPr/>
        </p:nvSpPr>
        <p:spPr>
          <a:xfrm>
            <a:off x="4415752" y="4578079"/>
            <a:ext cx="4124744" cy="329321"/>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b="0" i="0" lang="en-US" sz="1400">
                <a:solidFill>
                  <a:srgbClr val="0D0D0D"/>
                </a:solidFill>
                <a:latin typeface="Arial"/>
                <a:ea typeface="Arial"/>
                <a:cs typeface="Arial"/>
                <a:sym typeface="Arial"/>
              </a:rPr>
              <a:t>Hướng dẫn trực tiếp trên Pycharm</a:t>
            </a:r>
            <a:endParaRPr b="0" i="0" sz="1400">
              <a:solidFill>
                <a:srgbClr val="0D0D0D"/>
              </a:solidFill>
              <a:latin typeface="Arial"/>
              <a:ea typeface="Arial"/>
              <a:cs typeface="Arial"/>
              <a:sym typeface="Arial"/>
            </a:endParaRPr>
          </a:p>
        </p:txBody>
      </p:sp>
      <p:sp>
        <p:nvSpPr>
          <p:cNvPr id="2712" name="Google Shape;2712;p15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cxnSp>
        <p:nvCxnSpPr>
          <p:cNvPr id="2717" name="Google Shape;2717;p15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718" name="Google Shape;2718;p15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719" name="Google Shape;2719;p15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20" name="Google Shape;2720;p153"/>
          <p:cNvSpPr txBox="1"/>
          <p:nvPr/>
        </p:nvSpPr>
        <p:spPr>
          <a:xfrm>
            <a:off x="2803541" y="859809"/>
            <a:ext cx="6278315" cy="633088"/>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800"/>
              <a:buFont typeface="Calibri"/>
              <a:buNone/>
            </a:pPr>
            <a:r>
              <a:rPr lang="en-US" sz="2800">
                <a:solidFill>
                  <a:srgbClr val="3F3F3F"/>
                </a:solidFill>
                <a:latin typeface="Calibri"/>
                <a:ea typeface="Calibri"/>
                <a:cs typeface="Calibri"/>
                <a:sym typeface="Calibri"/>
              </a:rPr>
              <a:t>SPARK MLLIB</a:t>
            </a:r>
            <a:endParaRPr b="1" sz="2800">
              <a:solidFill>
                <a:srgbClr val="595959"/>
              </a:solidFill>
              <a:latin typeface="Calibri"/>
              <a:ea typeface="Calibri"/>
              <a:cs typeface="Calibri"/>
              <a:sym typeface="Calibri"/>
            </a:endParaRPr>
          </a:p>
        </p:txBody>
      </p:sp>
      <p:sp>
        <p:nvSpPr>
          <p:cNvPr id="2721" name="Google Shape;2721;p153"/>
          <p:cNvSpPr txBox="1"/>
          <p:nvPr/>
        </p:nvSpPr>
        <p:spPr>
          <a:xfrm>
            <a:off x="1796026" y="2772451"/>
            <a:ext cx="8829302" cy="684803"/>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b="0" i="0" lang="en-US" sz="3500">
                <a:solidFill>
                  <a:srgbClr val="0D0D0D"/>
                </a:solidFill>
                <a:latin typeface="Arial"/>
                <a:ea typeface="Arial"/>
                <a:cs typeface="Arial"/>
                <a:sym typeface="Arial"/>
              </a:rPr>
              <a:t>CLASSIFICATION TRÊN SPARK MLLIB</a:t>
            </a:r>
            <a:endParaRPr b="0" i="0" sz="3500">
              <a:solidFill>
                <a:srgbClr val="0D0D0D"/>
              </a:solidFill>
              <a:latin typeface="Arial"/>
              <a:ea typeface="Arial"/>
              <a:cs typeface="Arial"/>
              <a:sym typeface="Arial"/>
            </a:endParaRPr>
          </a:p>
        </p:txBody>
      </p:sp>
      <p:sp>
        <p:nvSpPr>
          <p:cNvPr id="2722" name="Google Shape;2722;p153"/>
          <p:cNvSpPr txBox="1"/>
          <p:nvPr/>
        </p:nvSpPr>
        <p:spPr>
          <a:xfrm>
            <a:off x="4818088" y="3730583"/>
            <a:ext cx="5368328" cy="329321"/>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b="0" i="0" lang="en-US" sz="1400">
                <a:solidFill>
                  <a:srgbClr val="0D0D0D"/>
                </a:solidFill>
                <a:latin typeface="Arial"/>
                <a:ea typeface="Arial"/>
                <a:cs typeface="Arial"/>
                <a:sym typeface="Arial"/>
              </a:rPr>
              <a:t>Hướng dẫn trực tiếp trên Pycharm</a:t>
            </a:r>
            <a:endParaRPr b="0" i="0" sz="1400">
              <a:solidFill>
                <a:srgbClr val="0D0D0D"/>
              </a:solidFill>
              <a:latin typeface="Arial"/>
              <a:ea typeface="Arial"/>
              <a:cs typeface="Arial"/>
              <a:sym typeface="Arial"/>
            </a:endParaRPr>
          </a:p>
        </p:txBody>
      </p:sp>
      <p:sp>
        <p:nvSpPr>
          <p:cNvPr id="2723" name="Google Shape;2723;p15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5.  Phân tích dữ liệu lớn với APACHE SPARK</a:t>
            </a:r>
            <a:endParaRPr b="1" sz="2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cxnSp>
        <p:nvCxnSpPr>
          <p:cNvPr id="304" name="Google Shape;304;p1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05" name="Google Shape;305;p16"/>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THẢO LUẬN</a:t>
            </a:r>
            <a:endParaRPr b="1" sz="2800">
              <a:solidFill>
                <a:srgbClr val="3F3F3F"/>
              </a:solidFill>
              <a:latin typeface="Calibri"/>
              <a:ea typeface="Calibri"/>
              <a:cs typeface="Calibri"/>
              <a:sym typeface="Calibri"/>
            </a:endParaRPr>
          </a:p>
        </p:txBody>
      </p:sp>
      <p:sp>
        <p:nvSpPr>
          <p:cNvPr id="306" name="Google Shape;306;p16"/>
          <p:cNvSpPr txBox="1"/>
          <p:nvPr/>
        </p:nvSpPr>
        <p:spPr>
          <a:xfrm>
            <a:off x="1268916" y="2237030"/>
            <a:ext cx="9943567" cy="1685746"/>
          </a:xfrm>
          <a:prstGeom prst="rect">
            <a:avLst/>
          </a:prstGeom>
          <a:solidFill>
            <a:srgbClr val="00B0F0"/>
          </a:solid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chemeClr val="lt1"/>
              </a:buClr>
              <a:buSzPts val="3200"/>
              <a:buFont typeface="Helvetica Neue"/>
              <a:buNone/>
            </a:pPr>
            <a:r>
              <a:rPr b="1" lang="en-US" sz="3200">
                <a:solidFill>
                  <a:schemeClr val="lt1"/>
                </a:solidFill>
                <a:latin typeface="Helvetica Neue"/>
                <a:ea typeface="Helvetica Neue"/>
                <a:cs typeface="Helvetica Neue"/>
                <a:sym typeface="Helvetica Neue"/>
              </a:rPr>
              <a:t>VAI TRÒ CỦA PHÂN TÍCH DỮ LIỆU (DA) TRONG</a:t>
            </a:r>
            <a:endParaRPr/>
          </a:p>
          <a:p>
            <a:pPr indent="0" lvl="0" marL="0" marR="0" rtl="0" algn="ctr">
              <a:lnSpc>
                <a:spcPct val="85000"/>
              </a:lnSpc>
              <a:spcBef>
                <a:spcPts val="3000"/>
              </a:spcBef>
              <a:spcAft>
                <a:spcPts val="0"/>
              </a:spcAft>
              <a:buClr>
                <a:schemeClr val="lt1"/>
              </a:buClr>
              <a:buSzPts val="3200"/>
              <a:buFont typeface="Helvetica Neue"/>
              <a:buNone/>
            </a:pPr>
            <a:r>
              <a:rPr b="1" lang="en-US" sz="3200">
                <a:solidFill>
                  <a:schemeClr val="lt1"/>
                </a:solidFill>
                <a:latin typeface="Helvetica Neue"/>
                <a:ea typeface="Helvetica Neue"/>
                <a:cs typeface="Helvetica Neue"/>
                <a:sym typeface="Helvetica Neue"/>
              </a:rPr>
              <a:t>Business Analysis và Business Intelligence ?</a:t>
            </a:r>
            <a:endParaRPr b="1" sz="3200">
              <a:solidFill>
                <a:schemeClr val="lt1"/>
              </a:solidFill>
              <a:latin typeface="Helvetica Neue"/>
              <a:ea typeface="Helvetica Neue"/>
              <a:cs typeface="Helvetica Neue"/>
              <a:sym typeface="Helvetica Neue"/>
            </a:endParaRPr>
          </a:p>
        </p:txBody>
      </p:sp>
      <p:sp>
        <p:nvSpPr>
          <p:cNvPr id="307" name="Google Shape;307;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308" name="Google Shape;308;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p1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cxnSp>
        <p:nvCxnSpPr>
          <p:cNvPr id="314" name="Google Shape;314;p1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15" name="Google Shape;315;p17"/>
          <p:cNvSpPr txBox="1"/>
          <p:nvPr/>
        </p:nvSpPr>
        <p:spPr>
          <a:xfrm>
            <a:off x="3182202" y="1195417"/>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316" name="Google Shape;316;p17"/>
          <p:cNvSpPr txBox="1"/>
          <p:nvPr/>
        </p:nvSpPr>
        <p:spPr>
          <a:xfrm>
            <a:off x="761009" y="1914520"/>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C00000"/>
              </a:buClr>
              <a:buSzPts val="2600"/>
              <a:buFont typeface="Arial"/>
              <a:buChar char="•"/>
            </a:pPr>
            <a:r>
              <a:rPr b="1" lang="en-US" sz="2600">
                <a:solidFill>
                  <a:srgbClr val="C00000"/>
                </a:solidFill>
                <a:latin typeface="Helvetica Neue"/>
                <a:ea typeface="Helvetica Neue"/>
                <a:cs typeface="Helvetica Neue"/>
                <a:sym typeface="Helvetica Neue"/>
              </a:rPr>
              <a:t>DA</a:t>
            </a:r>
            <a:r>
              <a:rPr b="1" lang="en-US" sz="2600">
                <a:solidFill>
                  <a:srgbClr val="3F3F3F"/>
                </a:solidFill>
                <a:latin typeface="Helvetica Neue"/>
                <a:ea typeface="Helvetica Neue"/>
                <a:cs typeface="Helvetica Neue"/>
                <a:sym typeface="Helvetica Neue"/>
              </a:rPr>
              <a:t> vs. </a:t>
            </a:r>
            <a:r>
              <a:rPr b="1" lang="en-US" sz="2600">
                <a:solidFill>
                  <a:srgbClr val="C00000"/>
                </a:solidFill>
                <a:latin typeface="Helvetica Neue"/>
                <a:ea typeface="Helvetica Neue"/>
                <a:cs typeface="Helvetica Neue"/>
                <a:sym typeface="Helvetica Neue"/>
              </a:rPr>
              <a:t>BA</a:t>
            </a:r>
            <a:r>
              <a:rPr b="1" lang="en-US" sz="2600">
                <a:solidFill>
                  <a:srgbClr val="3F3F3F"/>
                </a:solidFill>
                <a:latin typeface="Helvetica Neue"/>
                <a:ea typeface="Helvetica Neue"/>
                <a:cs typeface="Helvetica Neue"/>
                <a:sym typeface="Helvetica Neue"/>
              </a:rPr>
              <a:t> vs. </a:t>
            </a:r>
            <a:r>
              <a:rPr b="1" lang="en-US" sz="2600">
                <a:solidFill>
                  <a:srgbClr val="C00000"/>
                </a:solidFill>
                <a:latin typeface="Helvetica Neue"/>
                <a:ea typeface="Helvetica Neue"/>
                <a:cs typeface="Helvetica Neue"/>
                <a:sym typeface="Helvetica Neue"/>
              </a:rPr>
              <a:t>BI</a:t>
            </a:r>
            <a:endParaRPr b="1" sz="2600">
              <a:solidFill>
                <a:srgbClr val="C00000"/>
              </a:solidFill>
              <a:latin typeface="Helvetica Neue"/>
              <a:ea typeface="Helvetica Neue"/>
              <a:cs typeface="Helvetica Neue"/>
              <a:sym typeface="Helvetica Neue"/>
            </a:endParaRPr>
          </a:p>
        </p:txBody>
      </p:sp>
      <p:sp>
        <p:nvSpPr>
          <p:cNvPr id="317" name="Google Shape;317;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318" name="Google Shape;318;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1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320" name="Google Shape;320;p17"/>
          <p:cNvSpPr/>
          <p:nvPr/>
        </p:nvSpPr>
        <p:spPr>
          <a:xfrm>
            <a:off x="4456984" y="1834551"/>
            <a:ext cx="2825086" cy="1006100"/>
          </a:xfrm>
          <a:prstGeom prst="ellipse">
            <a:avLst/>
          </a:prstGeom>
          <a:solidFill>
            <a:srgbClr val="0070C0"/>
          </a:solidFill>
          <a:ln cap="flat" cmpd="sng" w="158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Decision making</a:t>
            </a:r>
            <a:endParaRPr b="1" sz="1800">
              <a:solidFill>
                <a:schemeClr val="lt1"/>
              </a:solidFill>
              <a:latin typeface="Calibri"/>
              <a:ea typeface="Calibri"/>
              <a:cs typeface="Calibri"/>
              <a:sym typeface="Calibri"/>
            </a:endParaRPr>
          </a:p>
        </p:txBody>
      </p:sp>
      <p:sp>
        <p:nvSpPr>
          <p:cNvPr id="321" name="Google Shape;321;p17"/>
          <p:cNvSpPr/>
          <p:nvPr/>
        </p:nvSpPr>
        <p:spPr>
          <a:xfrm>
            <a:off x="1079081" y="3629009"/>
            <a:ext cx="6005924" cy="982639"/>
          </a:xfrm>
          <a:prstGeom prst="roundRect">
            <a:avLst>
              <a:gd fmla="val 45834" name="adj"/>
            </a:avLst>
          </a:prstGeom>
          <a:solidFill>
            <a:schemeClr val="accent1"/>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BI</a:t>
            </a:r>
            <a:endParaRPr b="1" sz="1800">
              <a:solidFill>
                <a:schemeClr val="lt1"/>
              </a:solidFill>
              <a:latin typeface="Calibri"/>
              <a:ea typeface="Calibri"/>
              <a:cs typeface="Calibri"/>
              <a:sym typeface="Calibri"/>
            </a:endParaRPr>
          </a:p>
        </p:txBody>
      </p:sp>
      <p:sp>
        <p:nvSpPr>
          <p:cNvPr id="322" name="Google Shape;322;p17"/>
          <p:cNvSpPr/>
          <p:nvPr/>
        </p:nvSpPr>
        <p:spPr>
          <a:xfrm>
            <a:off x="4817661" y="3629009"/>
            <a:ext cx="6076372" cy="982639"/>
          </a:xfrm>
          <a:prstGeom prst="roundRect">
            <a:avLst>
              <a:gd fmla="val 50000" name="adj"/>
            </a:avLst>
          </a:prstGeom>
          <a:solidFill>
            <a:srgbClr val="002060"/>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BA</a:t>
            </a:r>
            <a:endParaRPr b="1" sz="1800">
              <a:solidFill>
                <a:schemeClr val="lt1"/>
              </a:solidFill>
              <a:latin typeface="Calibri"/>
              <a:ea typeface="Calibri"/>
              <a:cs typeface="Calibri"/>
              <a:sym typeface="Calibri"/>
            </a:endParaRPr>
          </a:p>
        </p:txBody>
      </p:sp>
      <p:sp>
        <p:nvSpPr>
          <p:cNvPr id="323" name="Google Shape;323;p17"/>
          <p:cNvSpPr/>
          <p:nvPr/>
        </p:nvSpPr>
        <p:spPr>
          <a:xfrm>
            <a:off x="5218866" y="5070085"/>
            <a:ext cx="1464933" cy="931260"/>
          </a:xfrm>
          <a:prstGeom prst="can">
            <a:avLst>
              <a:gd fmla="val 25000" name="adj"/>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Historical data</a:t>
            </a:r>
            <a:endParaRPr sz="1800">
              <a:solidFill>
                <a:schemeClr val="lt1"/>
              </a:solidFill>
              <a:latin typeface="Calibri"/>
              <a:ea typeface="Calibri"/>
              <a:cs typeface="Calibri"/>
              <a:sym typeface="Calibri"/>
            </a:endParaRPr>
          </a:p>
        </p:txBody>
      </p:sp>
      <p:sp>
        <p:nvSpPr>
          <p:cNvPr id="324" name="Google Shape;324;p17"/>
          <p:cNvSpPr/>
          <p:nvPr/>
        </p:nvSpPr>
        <p:spPr>
          <a:xfrm>
            <a:off x="4817661" y="3629008"/>
            <a:ext cx="2267344" cy="982639"/>
          </a:xfrm>
          <a:prstGeom prst="roundRect">
            <a:avLst>
              <a:gd fmla="val 50000" name="adj"/>
            </a:avLst>
          </a:prstGeom>
          <a:solidFill>
            <a:srgbClr val="0070C0"/>
          </a:solid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DA</a:t>
            </a:r>
            <a:endParaRPr b="1" sz="1800">
              <a:solidFill>
                <a:schemeClr val="lt1"/>
              </a:solidFill>
              <a:latin typeface="Calibri"/>
              <a:ea typeface="Calibri"/>
              <a:cs typeface="Calibri"/>
              <a:sym typeface="Calibri"/>
            </a:endParaRPr>
          </a:p>
        </p:txBody>
      </p:sp>
      <p:cxnSp>
        <p:nvCxnSpPr>
          <p:cNvPr id="325" name="Google Shape;325;p17"/>
          <p:cNvCxnSpPr>
            <a:stCxn id="321" idx="0"/>
            <a:endCxn id="320" idx="4"/>
          </p:cNvCxnSpPr>
          <p:nvPr/>
        </p:nvCxnSpPr>
        <p:spPr>
          <a:xfrm flipH="1" rot="10800000">
            <a:off x="4082043" y="2840609"/>
            <a:ext cx="1787400" cy="788400"/>
          </a:xfrm>
          <a:prstGeom prst="straightConnector1">
            <a:avLst/>
          </a:prstGeom>
          <a:noFill/>
          <a:ln cap="flat" cmpd="sng" w="38100">
            <a:solidFill>
              <a:srgbClr val="00B0F0"/>
            </a:solidFill>
            <a:prstDash val="solid"/>
            <a:round/>
            <a:headEnd len="sm" w="sm" type="none"/>
            <a:tailEnd len="med" w="med" type="triangle"/>
          </a:ln>
        </p:spPr>
      </p:cxnSp>
      <p:cxnSp>
        <p:nvCxnSpPr>
          <p:cNvPr id="326" name="Google Shape;326;p17"/>
          <p:cNvCxnSpPr>
            <a:stCxn id="322" idx="0"/>
            <a:endCxn id="320" idx="4"/>
          </p:cNvCxnSpPr>
          <p:nvPr/>
        </p:nvCxnSpPr>
        <p:spPr>
          <a:xfrm rot="10800000">
            <a:off x="5869547" y="2840609"/>
            <a:ext cx="1986300" cy="788400"/>
          </a:xfrm>
          <a:prstGeom prst="straightConnector1">
            <a:avLst/>
          </a:prstGeom>
          <a:noFill/>
          <a:ln cap="flat" cmpd="sng" w="38100">
            <a:solidFill>
              <a:srgbClr val="00B0F0"/>
            </a:solidFill>
            <a:prstDash val="solid"/>
            <a:round/>
            <a:headEnd len="sm" w="sm" type="none"/>
            <a:tailEnd len="med" w="med" type="triangle"/>
          </a:ln>
        </p:spPr>
      </p:cxnSp>
      <p:cxnSp>
        <p:nvCxnSpPr>
          <p:cNvPr id="327" name="Google Shape;327;p17"/>
          <p:cNvCxnSpPr>
            <a:stCxn id="323" idx="2"/>
            <a:endCxn id="321" idx="2"/>
          </p:cNvCxnSpPr>
          <p:nvPr/>
        </p:nvCxnSpPr>
        <p:spPr>
          <a:xfrm rot="10800000">
            <a:off x="4082166" y="4611715"/>
            <a:ext cx="1136700" cy="924000"/>
          </a:xfrm>
          <a:prstGeom prst="straightConnector1">
            <a:avLst/>
          </a:prstGeom>
          <a:noFill/>
          <a:ln cap="flat" cmpd="sng" w="12700">
            <a:solidFill>
              <a:srgbClr val="00B0F0"/>
            </a:solidFill>
            <a:prstDash val="solid"/>
            <a:round/>
            <a:headEnd len="sm" w="sm" type="none"/>
            <a:tailEnd len="med" w="med" type="triangle"/>
          </a:ln>
        </p:spPr>
      </p:cxnSp>
      <p:cxnSp>
        <p:nvCxnSpPr>
          <p:cNvPr id="328" name="Google Shape;328;p17"/>
          <p:cNvCxnSpPr>
            <a:stCxn id="323" idx="4"/>
            <a:endCxn id="322" idx="2"/>
          </p:cNvCxnSpPr>
          <p:nvPr/>
        </p:nvCxnSpPr>
        <p:spPr>
          <a:xfrm flipH="1" rot="10800000">
            <a:off x="6683799" y="4611715"/>
            <a:ext cx="1172100" cy="924000"/>
          </a:xfrm>
          <a:prstGeom prst="straightConnector1">
            <a:avLst/>
          </a:prstGeom>
          <a:noFill/>
          <a:ln cap="flat" cmpd="sng" w="12700">
            <a:solidFill>
              <a:srgbClr val="00B0F0"/>
            </a:solidFill>
            <a:prstDash val="solid"/>
            <a:round/>
            <a:headEnd len="sm" w="sm" type="none"/>
            <a:tailEnd len="med" w="med" type="triangle"/>
          </a:ln>
        </p:spPr>
      </p:cxnSp>
      <p:sp>
        <p:nvSpPr>
          <p:cNvPr id="329" name="Google Shape;329;p17"/>
          <p:cNvSpPr txBox="1"/>
          <p:nvPr/>
        </p:nvSpPr>
        <p:spPr>
          <a:xfrm>
            <a:off x="7579053" y="2646369"/>
            <a:ext cx="3977261"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What might happen in the </a:t>
            </a:r>
            <a:r>
              <a:rPr b="1" lang="en-US" sz="1800">
                <a:solidFill>
                  <a:srgbClr val="FF0000"/>
                </a:solidFill>
                <a:latin typeface="Calibri"/>
                <a:ea typeface="Calibri"/>
                <a:cs typeface="Calibri"/>
                <a:sym typeface="Calibri"/>
              </a:rPr>
              <a:t>future</a:t>
            </a:r>
            <a:r>
              <a:rPr lang="en-US" sz="1800">
                <a:solidFill>
                  <a:schemeClr val="dk1"/>
                </a:solidFill>
                <a:latin typeface="Calibri"/>
                <a:ea typeface="Calibri"/>
                <a:cs typeface="Calibri"/>
                <a:sym typeface="Calibri"/>
              </a:rPr>
              <a:t> or how an organization can move forward</a:t>
            </a:r>
            <a:endParaRPr sz="1800">
              <a:solidFill>
                <a:schemeClr val="dk1"/>
              </a:solidFill>
              <a:latin typeface="Calibri"/>
              <a:ea typeface="Calibri"/>
              <a:cs typeface="Calibri"/>
              <a:sym typeface="Calibri"/>
            </a:endParaRPr>
          </a:p>
        </p:txBody>
      </p:sp>
      <p:sp>
        <p:nvSpPr>
          <p:cNvPr id="330" name="Google Shape;330;p17"/>
          <p:cNvSpPr txBox="1"/>
          <p:nvPr/>
        </p:nvSpPr>
        <p:spPr>
          <a:xfrm>
            <a:off x="599285" y="2746704"/>
            <a:ext cx="3977261"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Calibri"/>
                <a:ea typeface="Calibri"/>
                <a:cs typeface="Calibri"/>
                <a:sym typeface="Calibri"/>
              </a:rPr>
              <a:t>How a company should run in the </a:t>
            </a:r>
            <a:r>
              <a:rPr b="1" lang="en-US" sz="1800">
                <a:solidFill>
                  <a:srgbClr val="FF0000"/>
                </a:solidFill>
                <a:latin typeface="Calibri"/>
                <a:ea typeface="Calibri"/>
                <a:cs typeface="Calibri"/>
                <a:sym typeface="Calibri"/>
              </a:rPr>
              <a:t>present</a:t>
            </a:r>
            <a:r>
              <a:rPr lang="en-US" sz="1800">
                <a:solidFill>
                  <a:schemeClr val="dk1"/>
                </a:solidFill>
                <a:latin typeface="Calibri"/>
                <a:ea typeface="Calibri"/>
                <a:cs typeface="Calibri"/>
                <a:sym typeface="Calibri"/>
              </a:rPr>
              <a:t> day</a:t>
            </a:r>
            <a:endParaRPr sz="1800">
              <a:solidFill>
                <a:schemeClr val="dk1"/>
              </a:solidFill>
              <a:latin typeface="Calibri"/>
              <a:ea typeface="Calibri"/>
              <a:cs typeface="Calibri"/>
              <a:sym typeface="Calibri"/>
            </a:endParaRPr>
          </a:p>
        </p:txBody>
      </p:sp>
      <p:sp>
        <p:nvSpPr>
          <p:cNvPr id="331" name="Google Shape;331;p17"/>
          <p:cNvSpPr txBox="1"/>
          <p:nvPr/>
        </p:nvSpPr>
        <p:spPr>
          <a:xfrm>
            <a:off x="7579053" y="5271121"/>
            <a:ext cx="3977261"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Dự đoán các xu hướng và đề xuất các chiến lược cho tương lai dựa trên những vấn đề hiện tại.</a:t>
            </a:r>
            <a:endParaRPr/>
          </a:p>
        </p:txBody>
      </p:sp>
      <p:sp>
        <p:nvSpPr>
          <p:cNvPr id="332" name="Google Shape;332;p17"/>
          <p:cNvSpPr/>
          <p:nvPr/>
        </p:nvSpPr>
        <p:spPr>
          <a:xfrm>
            <a:off x="1341614" y="5306865"/>
            <a:ext cx="32328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Phân tích dữ liệu hiện có để đưa ra cái nhìn rõ ràng về tình hình hiện tại của tổ chức</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cxnSp>
        <p:nvCxnSpPr>
          <p:cNvPr id="337" name="Google Shape;337;p1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38" name="Google Shape;338;p18"/>
          <p:cNvSpPr/>
          <p:nvPr/>
        </p:nvSpPr>
        <p:spPr>
          <a:xfrm>
            <a:off x="1137311" y="1118713"/>
            <a:ext cx="10075172" cy="498598"/>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2400">
                <a:solidFill>
                  <a:srgbClr val="000000"/>
                </a:solidFill>
                <a:latin typeface="Arial"/>
                <a:ea typeface="Arial"/>
                <a:cs typeface="Arial"/>
                <a:sym typeface="Arial"/>
              </a:rPr>
              <a:t>QUY TRÌNH PHÂN TÍCH DỮ LIỆU</a:t>
            </a:r>
            <a:endParaRPr sz="2400">
              <a:solidFill>
                <a:srgbClr val="000000"/>
              </a:solidFill>
              <a:latin typeface="Arial"/>
              <a:ea typeface="Arial"/>
              <a:cs typeface="Arial"/>
              <a:sym typeface="Arial"/>
            </a:endParaRPr>
          </a:p>
        </p:txBody>
      </p:sp>
      <p:sp>
        <p:nvSpPr>
          <p:cNvPr id="339" name="Google Shape;339;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340" name="Google Shape;340;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18"/>
          <p:cNvSpPr txBox="1"/>
          <p:nvPr/>
        </p:nvSpPr>
        <p:spPr>
          <a:xfrm>
            <a:off x="1201313" y="3463637"/>
            <a:ext cx="2374710" cy="369332"/>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Xác định mục tiêu </a:t>
            </a:r>
            <a:endParaRPr/>
          </a:p>
        </p:txBody>
      </p:sp>
      <p:sp>
        <p:nvSpPr>
          <p:cNvPr id="342" name="Google Shape;342;p18"/>
          <p:cNvSpPr txBox="1"/>
          <p:nvPr/>
        </p:nvSpPr>
        <p:spPr>
          <a:xfrm>
            <a:off x="1207475" y="3998877"/>
            <a:ext cx="2374710" cy="369332"/>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Thu thập dữ liệu </a:t>
            </a:r>
            <a:endParaRPr/>
          </a:p>
        </p:txBody>
      </p:sp>
      <p:sp>
        <p:nvSpPr>
          <p:cNvPr id="343" name="Google Shape;343;p18"/>
          <p:cNvSpPr txBox="1"/>
          <p:nvPr/>
        </p:nvSpPr>
        <p:spPr>
          <a:xfrm>
            <a:off x="4545932" y="3094306"/>
            <a:ext cx="1352591" cy="1754326"/>
          </a:xfrm>
          <a:prstGeom prst="rect">
            <a:avLst/>
          </a:prstGeom>
          <a:solidFill>
            <a:srgbClr val="FFFF00"/>
          </a:solidFill>
          <a:ln cap="flat" cmpd="sng" w="9525">
            <a:solidFill>
              <a:srgbClr val="4A533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Tiền xử lý dữ liệu</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 </a:t>
            </a:r>
            <a:endParaRPr/>
          </a:p>
        </p:txBody>
      </p:sp>
      <p:sp>
        <p:nvSpPr>
          <p:cNvPr id="344" name="Google Shape;344;p18"/>
          <p:cNvSpPr txBox="1"/>
          <p:nvPr/>
        </p:nvSpPr>
        <p:spPr>
          <a:xfrm>
            <a:off x="6957042" y="3094306"/>
            <a:ext cx="1519464" cy="1754325"/>
          </a:xfrm>
          <a:prstGeom prst="rect">
            <a:avLst/>
          </a:prstGeom>
          <a:solidFill>
            <a:srgbClr val="F2F2F2"/>
          </a:solidFill>
          <a:ln cap="flat" cmpd="sng" w="9525">
            <a:solidFill>
              <a:srgbClr val="4A533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Phân tích</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 </a:t>
            </a:r>
            <a:endParaRPr/>
          </a:p>
        </p:txBody>
      </p:sp>
      <p:sp>
        <p:nvSpPr>
          <p:cNvPr id="345" name="Google Shape;345;p18"/>
          <p:cNvSpPr txBox="1"/>
          <p:nvPr/>
        </p:nvSpPr>
        <p:spPr>
          <a:xfrm>
            <a:off x="9539707" y="3636123"/>
            <a:ext cx="1596789" cy="646331"/>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Kết luận và dự đoán</a:t>
            </a:r>
            <a:r>
              <a:rPr b="1" lang="en-US" sz="1800">
                <a:solidFill>
                  <a:schemeClr val="dk1"/>
                </a:solidFill>
                <a:latin typeface="Calibri"/>
                <a:ea typeface="Calibri"/>
                <a:cs typeface="Calibri"/>
                <a:sym typeface="Calibri"/>
              </a:rPr>
              <a:t> </a:t>
            </a:r>
            <a:endParaRPr/>
          </a:p>
        </p:txBody>
      </p:sp>
      <p:sp>
        <p:nvSpPr>
          <p:cNvPr id="346" name="Google Shape;346;p18"/>
          <p:cNvSpPr/>
          <p:nvPr/>
        </p:nvSpPr>
        <p:spPr>
          <a:xfrm>
            <a:off x="3734093" y="3351675"/>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18"/>
          <p:cNvSpPr/>
          <p:nvPr/>
        </p:nvSpPr>
        <p:spPr>
          <a:xfrm>
            <a:off x="8660925" y="3341343"/>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18"/>
          <p:cNvSpPr/>
          <p:nvPr/>
        </p:nvSpPr>
        <p:spPr>
          <a:xfrm>
            <a:off x="6125016" y="3341342"/>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18"/>
          <p:cNvSpPr/>
          <p:nvPr/>
        </p:nvSpPr>
        <p:spPr>
          <a:xfrm>
            <a:off x="3734093" y="3341341"/>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9"/>
          <p:cNvSpPr/>
          <p:nvPr/>
        </p:nvSpPr>
        <p:spPr>
          <a:xfrm>
            <a:off x="873456" y="1881118"/>
            <a:ext cx="10426890" cy="2169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5500"/>
              <a:buFont typeface="Limelight"/>
              <a:buNone/>
            </a:pPr>
            <a:r>
              <a:rPr b="1" lang="en-US" sz="5500">
                <a:solidFill>
                  <a:srgbClr val="C00000"/>
                </a:solidFill>
                <a:latin typeface="Limelight"/>
                <a:ea typeface="Limelight"/>
                <a:cs typeface="Limelight"/>
                <a:sym typeface="Limelight"/>
              </a:rPr>
              <a:t>BÀI 2</a:t>
            </a:r>
            <a:endParaRPr/>
          </a:p>
          <a:p>
            <a:pPr indent="0" lvl="0" marL="0" marR="0" rtl="0" algn="ctr">
              <a:spcBef>
                <a:spcPts val="0"/>
              </a:spcBef>
              <a:spcAft>
                <a:spcPts val="0"/>
              </a:spcAft>
              <a:buClr>
                <a:schemeClr val="dk1"/>
              </a:buClr>
              <a:buSzPts val="4500"/>
              <a:buFont typeface="Arial"/>
              <a:buNone/>
            </a:pPr>
            <a:r>
              <a:t/>
            </a:r>
            <a:endParaRPr b="1" sz="4500">
              <a:solidFill>
                <a:srgbClr val="002060"/>
              </a:solidFill>
              <a:latin typeface="Helvetica Neue"/>
              <a:ea typeface="Helvetica Neue"/>
              <a:cs typeface="Helvetica Neue"/>
              <a:sym typeface="Helvetica Neue"/>
            </a:endParaRPr>
          </a:p>
          <a:p>
            <a:pPr indent="0" lvl="0" marL="0" marR="0" rtl="0" algn="ctr">
              <a:spcBef>
                <a:spcPts val="0"/>
              </a:spcBef>
              <a:spcAft>
                <a:spcPts val="0"/>
              </a:spcAft>
              <a:buClr>
                <a:srgbClr val="002060"/>
              </a:buClr>
              <a:buSzPts val="3500"/>
              <a:buFont typeface="Montserrat Black"/>
              <a:buNone/>
            </a:pPr>
            <a:r>
              <a:rPr b="1" lang="en-US" sz="3500">
                <a:solidFill>
                  <a:srgbClr val="002060"/>
                </a:solidFill>
                <a:latin typeface="Montserrat Black"/>
                <a:ea typeface="Montserrat Black"/>
                <a:cs typeface="Montserrat Black"/>
                <a:sym typeface="Montserrat Black"/>
              </a:rPr>
              <a:t>TIỀN XỬ LÝ DỮ LIỆU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txBox="1"/>
          <p:nvPr>
            <p:ph type="title"/>
          </p:nvPr>
        </p:nvSpPr>
        <p:spPr>
          <a:xfrm>
            <a:off x="-1"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13" name="Google Shape;113;p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4" name="Google Shape;114;p2"/>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HỌC PHẦN IT6077 - PHÂN TÍCH DỮ LIỆU LỚN</a:t>
            </a:r>
            <a:endParaRPr b="1" sz="2800">
              <a:solidFill>
                <a:srgbClr val="3F3F3F"/>
              </a:solidFill>
              <a:latin typeface="Calibri"/>
              <a:ea typeface="Calibri"/>
              <a:cs typeface="Calibri"/>
              <a:sym typeface="Calibri"/>
            </a:endParaRPr>
          </a:p>
        </p:txBody>
      </p:sp>
      <p:sp>
        <p:nvSpPr>
          <p:cNvPr id="115" name="Google Shape;115;p2"/>
          <p:cNvSpPr txBox="1"/>
          <p:nvPr/>
        </p:nvSpPr>
        <p:spPr>
          <a:xfrm>
            <a:off x="1337480" y="1999396"/>
            <a:ext cx="6482687"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1: TỔNG QUAN VỀ PHÂN TÍCH DỮ LIỆU</a:t>
            </a:r>
            <a:endParaRPr b="1" sz="2800">
              <a:solidFill>
                <a:srgbClr val="3F3F3F"/>
              </a:solidFill>
              <a:latin typeface="Calibri"/>
              <a:ea typeface="Calibri"/>
              <a:cs typeface="Calibri"/>
              <a:sym typeface="Calibri"/>
            </a:endParaRPr>
          </a:p>
        </p:txBody>
      </p:sp>
      <p:sp>
        <p:nvSpPr>
          <p:cNvPr id="116" name="Google Shape;116;p2"/>
          <p:cNvSpPr txBox="1"/>
          <p:nvPr/>
        </p:nvSpPr>
        <p:spPr>
          <a:xfrm>
            <a:off x="1337480" y="2709079"/>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2: TIỀN XỬ LÝ DỮ LIỆU</a:t>
            </a:r>
            <a:endParaRPr b="1" sz="2800">
              <a:solidFill>
                <a:srgbClr val="3F3F3F"/>
              </a:solidFill>
              <a:latin typeface="Calibri"/>
              <a:ea typeface="Calibri"/>
              <a:cs typeface="Calibri"/>
              <a:sym typeface="Calibri"/>
            </a:endParaRPr>
          </a:p>
        </p:txBody>
      </p:sp>
      <p:sp>
        <p:nvSpPr>
          <p:cNvPr id="117" name="Google Shape;117;p2"/>
          <p:cNvSpPr txBox="1"/>
          <p:nvPr/>
        </p:nvSpPr>
        <p:spPr>
          <a:xfrm>
            <a:off x="1337480" y="3418762"/>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3: PHÂN TÍCH MÔ TẢ VÀ PHÂN TÍCH DỰ BÁO</a:t>
            </a:r>
            <a:endParaRPr b="1" sz="2800">
              <a:solidFill>
                <a:srgbClr val="3F3F3F"/>
              </a:solidFill>
              <a:latin typeface="Calibri"/>
              <a:ea typeface="Calibri"/>
              <a:cs typeface="Calibri"/>
              <a:sym typeface="Calibri"/>
            </a:endParaRPr>
          </a:p>
        </p:txBody>
      </p:sp>
      <p:sp>
        <p:nvSpPr>
          <p:cNvPr id="118" name="Google Shape;118;p2"/>
          <p:cNvSpPr txBox="1"/>
          <p:nvPr/>
        </p:nvSpPr>
        <p:spPr>
          <a:xfrm>
            <a:off x="1337480" y="4135266"/>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4: PHÂN TÍCH DỮ LIỆU MẠNG PHỨC HỢP</a:t>
            </a:r>
            <a:endParaRPr b="1" sz="2800">
              <a:solidFill>
                <a:srgbClr val="3F3F3F"/>
              </a:solidFill>
              <a:latin typeface="Calibri"/>
              <a:ea typeface="Calibri"/>
              <a:cs typeface="Calibri"/>
              <a:sym typeface="Calibri"/>
            </a:endParaRPr>
          </a:p>
        </p:txBody>
      </p:sp>
      <p:sp>
        <p:nvSpPr>
          <p:cNvPr id="119" name="Google Shape;119;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20" name="Google Shape;120;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2"/>
          <p:cNvSpPr txBox="1"/>
          <p:nvPr/>
        </p:nvSpPr>
        <p:spPr>
          <a:xfrm>
            <a:off x="1337480" y="4851770"/>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BÀI 5: CÔNG CỤ PHÂN TÍCH DỮ LIỆU LỚN</a:t>
            </a:r>
            <a:endParaRPr b="1" sz="2800">
              <a:solidFill>
                <a:srgbClr val="3F3F3F"/>
              </a:solidFill>
              <a:latin typeface="Calibri"/>
              <a:ea typeface="Calibri"/>
              <a:cs typeface="Calibri"/>
              <a:sym typeface="Calibri"/>
            </a:endParaRPr>
          </a:p>
        </p:txBody>
      </p:sp>
      <p:sp>
        <p:nvSpPr>
          <p:cNvPr id="122" name="Google Shape;122;p2"/>
          <p:cNvSpPr txBox="1"/>
          <p:nvPr/>
        </p:nvSpPr>
        <p:spPr>
          <a:xfrm>
            <a:off x="1337480" y="5481759"/>
            <a:ext cx="7547212"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Clr>
                <a:srgbClr val="00B0F0"/>
              </a:buClr>
              <a:buSzPct val="100000"/>
              <a:buFont typeface="Calibri"/>
              <a:buNone/>
            </a:pPr>
            <a:r>
              <a:rPr b="1" lang="en-US" sz="2800">
                <a:solidFill>
                  <a:srgbClr val="00B0F0"/>
                </a:solidFill>
                <a:latin typeface="Calibri"/>
                <a:ea typeface="Calibri"/>
                <a:cs typeface="Calibri"/>
                <a:sym typeface="Calibri"/>
              </a:rPr>
              <a:t>BÀI 6-15: CÁC BÀI THỰC HÀNH </a:t>
            </a:r>
            <a:endParaRPr b="1" sz="2800">
              <a:solidFill>
                <a:srgbClr val="00B0F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cxnSp>
        <p:nvCxnSpPr>
          <p:cNvPr id="360" name="Google Shape;360;p2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61" name="Google Shape;361;p20"/>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CÁC KỸ THUẬT</a:t>
            </a:r>
            <a:endParaRPr b="1" sz="2800">
              <a:solidFill>
                <a:srgbClr val="3F3F3F"/>
              </a:solidFill>
              <a:latin typeface="Calibri"/>
              <a:ea typeface="Calibri"/>
              <a:cs typeface="Calibri"/>
              <a:sym typeface="Calibri"/>
            </a:endParaRPr>
          </a:p>
        </p:txBody>
      </p:sp>
      <p:sp>
        <p:nvSpPr>
          <p:cNvPr id="362" name="Google Shape;362;p20"/>
          <p:cNvSpPr/>
          <p:nvPr/>
        </p:nvSpPr>
        <p:spPr>
          <a:xfrm>
            <a:off x="1096369" y="2060812"/>
            <a:ext cx="6096000" cy="380104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2400">
                <a:solidFill>
                  <a:srgbClr val="595959"/>
                </a:solidFill>
                <a:latin typeface="Arial"/>
                <a:ea typeface="Arial"/>
                <a:cs typeface="Arial"/>
                <a:sym typeface="Arial"/>
              </a:rPr>
              <a:t>1. Tóm lược dữ liệu</a:t>
            </a:r>
            <a:endParaRPr b="1" sz="2400">
              <a:solidFill>
                <a:srgbClr val="595959"/>
              </a:solidFill>
              <a:latin typeface="Arial"/>
              <a:ea typeface="Arial"/>
              <a:cs typeface="Arial"/>
              <a:sym typeface="Arial"/>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2. Làm sạch dữ liệu</a:t>
            </a:r>
            <a:endParaRPr b="1" sz="2400">
              <a:solidFill>
                <a:srgbClr val="595959"/>
              </a:solidFill>
              <a:latin typeface="Arial"/>
              <a:ea typeface="Arial"/>
              <a:cs typeface="Arial"/>
              <a:sym typeface="Arial"/>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3. Tích hợp dữ liệu</a:t>
            </a:r>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4. Chuyển đổi dữ liệu</a:t>
            </a:r>
            <a:endParaRPr b="1" sz="2400">
              <a:solidFill>
                <a:srgbClr val="595959"/>
              </a:solidFill>
              <a:latin typeface="Arial"/>
              <a:ea typeface="Arial"/>
              <a:cs typeface="Arial"/>
              <a:sym typeface="Arial"/>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5. Rút gọn dữ liệu</a:t>
            </a:r>
            <a:endParaRPr b="1" sz="2400">
              <a:solidFill>
                <a:srgbClr val="595959"/>
              </a:solidFill>
              <a:latin typeface="Arial"/>
              <a:ea typeface="Arial"/>
              <a:cs typeface="Arial"/>
              <a:sym typeface="Arial"/>
            </a:endParaRPr>
          </a:p>
          <a:p>
            <a:pPr indent="0" lvl="0" marL="0" marR="0" rtl="0" algn="just">
              <a:lnSpc>
                <a:spcPct val="150000"/>
              </a:lnSpc>
              <a:spcBef>
                <a:spcPts val="600"/>
              </a:spcBef>
              <a:spcAft>
                <a:spcPts val="0"/>
              </a:spcAft>
              <a:buNone/>
            </a:pPr>
            <a:r>
              <a:rPr b="1" lang="en-US" sz="2400">
                <a:solidFill>
                  <a:srgbClr val="595959"/>
                </a:solidFill>
                <a:latin typeface="Arial"/>
                <a:ea typeface="Arial"/>
                <a:cs typeface="Arial"/>
                <a:sym typeface="Arial"/>
              </a:rPr>
              <a:t>6. Rời rạc hóa dữ liệu</a:t>
            </a:r>
            <a:endParaRPr b="1" sz="2400">
              <a:solidFill>
                <a:srgbClr val="595959"/>
              </a:solidFill>
              <a:latin typeface="Arial"/>
              <a:ea typeface="Arial"/>
              <a:cs typeface="Arial"/>
              <a:sym typeface="Arial"/>
            </a:endParaRPr>
          </a:p>
        </p:txBody>
      </p:sp>
      <p:sp>
        <p:nvSpPr>
          <p:cNvPr id="363" name="Google Shape;363;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364" name="Google Shape;364;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2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cxnSp>
        <p:nvCxnSpPr>
          <p:cNvPr id="370" name="Google Shape;370;p2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71" name="Google Shape;371;p2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372" name="Google Shape;372;p2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373" name="Google Shape;373;p2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374" name="Google Shape;374;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21"/>
          <p:cNvSpPr txBox="1"/>
          <p:nvPr/>
        </p:nvSpPr>
        <p:spPr>
          <a:xfrm>
            <a:off x="2538131" y="1950070"/>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Arial"/>
              <a:buChar char="•"/>
            </a:pPr>
            <a:r>
              <a:rPr lang="en-US" sz="2400">
                <a:solidFill>
                  <a:srgbClr val="3F3F3F"/>
                </a:solidFill>
                <a:latin typeface="Calibri"/>
                <a:ea typeface="Calibri"/>
                <a:cs typeface="Calibri"/>
                <a:sym typeface="Calibri"/>
              </a:rPr>
              <a:t>for a short conclusion</a:t>
            </a:r>
            <a:endParaRPr b="1" sz="2400">
              <a:solidFill>
                <a:srgbClr val="3F3F3F"/>
              </a:solidFill>
              <a:latin typeface="Calibri"/>
              <a:ea typeface="Calibri"/>
              <a:cs typeface="Calibri"/>
              <a:sym typeface="Calibri"/>
            </a:endParaRPr>
          </a:p>
        </p:txBody>
      </p:sp>
      <p:sp>
        <p:nvSpPr>
          <p:cNvPr id="376" name="Google Shape;376;p21"/>
          <p:cNvSpPr txBox="1"/>
          <p:nvPr/>
        </p:nvSpPr>
        <p:spPr>
          <a:xfrm>
            <a:off x="2538129" y="2433005"/>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Arial"/>
              <a:buChar char="•"/>
            </a:pPr>
            <a:r>
              <a:rPr lang="en-US" sz="2400">
                <a:solidFill>
                  <a:srgbClr val="3F3F3F"/>
                </a:solidFill>
                <a:latin typeface="Calibri"/>
                <a:ea typeface="Calibri"/>
                <a:cs typeface="Calibri"/>
                <a:sym typeface="Calibri"/>
              </a:rPr>
              <a:t>simplify data</a:t>
            </a:r>
            <a:endParaRPr sz="2400">
              <a:solidFill>
                <a:srgbClr val="3F3F3F"/>
              </a:solidFill>
              <a:latin typeface="Calibri"/>
              <a:ea typeface="Calibri"/>
              <a:cs typeface="Calibri"/>
              <a:sym typeface="Calibri"/>
            </a:endParaRPr>
          </a:p>
        </p:txBody>
      </p:sp>
      <p:sp>
        <p:nvSpPr>
          <p:cNvPr id="377" name="Google Shape;377;p21"/>
          <p:cNvSpPr txBox="1"/>
          <p:nvPr/>
        </p:nvSpPr>
        <p:spPr>
          <a:xfrm>
            <a:off x="2538128" y="2915940"/>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Arial"/>
              <a:buChar char="•"/>
            </a:pPr>
            <a:r>
              <a:rPr lang="en-US" sz="2400">
                <a:solidFill>
                  <a:srgbClr val="3F3F3F"/>
                </a:solidFill>
                <a:latin typeface="Calibri"/>
                <a:ea typeface="Calibri"/>
                <a:cs typeface="Calibri"/>
                <a:sym typeface="Calibri"/>
              </a:rPr>
              <a:t>big data analysis</a:t>
            </a:r>
            <a:endParaRPr b="1" sz="2400">
              <a:solidFill>
                <a:srgbClr val="3F3F3F"/>
              </a:solidFill>
              <a:latin typeface="Calibri"/>
              <a:ea typeface="Calibri"/>
              <a:cs typeface="Calibri"/>
              <a:sym typeface="Calibri"/>
            </a:endParaRPr>
          </a:p>
        </p:txBody>
      </p:sp>
      <p:sp>
        <p:nvSpPr>
          <p:cNvPr id="378" name="Google Shape;378;p21"/>
          <p:cNvSpPr txBox="1"/>
          <p:nvPr/>
        </p:nvSpPr>
        <p:spPr>
          <a:xfrm>
            <a:off x="3029447" y="3843987"/>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sp>
        <p:nvSpPr>
          <p:cNvPr id="379" name="Google Shape;379;p21"/>
          <p:cNvSpPr txBox="1"/>
          <p:nvPr/>
        </p:nvSpPr>
        <p:spPr>
          <a:xfrm>
            <a:off x="3029447" y="5003068"/>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380" name="Google Shape;380;p21"/>
          <p:cNvSpPr txBox="1"/>
          <p:nvPr/>
        </p:nvSpPr>
        <p:spPr>
          <a:xfrm>
            <a:off x="3569551" y="4239772"/>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mean, median, mode, midrange,...</a:t>
            </a:r>
            <a:endParaRPr sz="2000">
              <a:solidFill>
                <a:srgbClr val="3F739B"/>
              </a:solidFill>
              <a:latin typeface="Calibri"/>
              <a:ea typeface="Calibri"/>
              <a:cs typeface="Calibri"/>
              <a:sym typeface="Calibri"/>
            </a:endParaRPr>
          </a:p>
        </p:txBody>
      </p:sp>
      <p:sp>
        <p:nvSpPr>
          <p:cNvPr id="381" name="Google Shape;381;p21"/>
          <p:cNvSpPr txBox="1"/>
          <p:nvPr/>
        </p:nvSpPr>
        <p:spPr>
          <a:xfrm>
            <a:off x="3583199" y="5409253"/>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quartile, interquartile, variance, standard deviation,...</a:t>
            </a:r>
            <a:endParaRPr sz="2000">
              <a:solidFill>
                <a:srgbClr val="3F739B"/>
              </a:solidFill>
              <a:latin typeface="Calibri"/>
              <a:ea typeface="Calibri"/>
              <a:cs typeface="Calibri"/>
              <a:sym typeface="Calibri"/>
            </a:endParaRPr>
          </a:p>
        </p:txBody>
      </p:sp>
      <p:sp>
        <p:nvSpPr>
          <p:cNvPr id="382" name="Google Shape;382;p2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cxnSp>
        <p:nvCxnSpPr>
          <p:cNvPr id="387" name="Google Shape;387;p2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388" name="Google Shape;388;p2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389" name="Google Shape;389;p2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390" name="Google Shape;390;p2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391" name="Google Shape;391;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2" name="Google Shape;392;p22"/>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sp>
        <p:nvSpPr>
          <p:cNvPr id="393" name="Google Shape;393;p22"/>
          <p:cNvSpPr txBox="1"/>
          <p:nvPr/>
        </p:nvSpPr>
        <p:spPr>
          <a:xfrm>
            <a:off x="2614208" y="2552369"/>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Mean: </a:t>
            </a:r>
            <a:r>
              <a:rPr lang="en-US" sz="2000">
                <a:solidFill>
                  <a:srgbClr val="313829"/>
                </a:solidFill>
                <a:latin typeface="Calibri"/>
                <a:ea typeface="Calibri"/>
                <a:cs typeface="Calibri"/>
                <a:sym typeface="Calibri"/>
              </a:rPr>
              <a:t>giá trị trung bình</a:t>
            </a:r>
            <a:endParaRPr sz="2000">
              <a:solidFill>
                <a:srgbClr val="313829"/>
              </a:solidFill>
              <a:latin typeface="Calibri"/>
              <a:ea typeface="Calibri"/>
              <a:cs typeface="Calibri"/>
              <a:sym typeface="Calibri"/>
            </a:endParaRPr>
          </a:p>
        </p:txBody>
      </p:sp>
      <p:sp>
        <p:nvSpPr>
          <p:cNvPr id="394" name="Google Shape;394;p22"/>
          <p:cNvSpPr txBox="1"/>
          <p:nvPr/>
        </p:nvSpPr>
        <p:spPr>
          <a:xfrm>
            <a:off x="2614208" y="4660780"/>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Median: </a:t>
            </a:r>
            <a:r>
              <a:rPr lang="en-US" sz="2000">
                <a:solidFill>
                  <a:srgbClr val="313829"/>
                </a:solidFill>
                <a:latin typeface="Calibri"/>
                <a:ea typeface="Calibri"/>
                <a:cs typeface="Calibri"/>
                <a:sym typeface="Calibri"/>
              </a:rPr>
              <a:t>giá trị trung vị (vị trí trung tâm, dãy được sắp)</a:t>
            </a:r>
            <a:endParaRPr sz="2000">
              <a:solidFill>
                <a:srgbClr val="313829"/>
              </a:solidFill>
              <a:latin typeface="Calibri"/>
              <a:ea typeface="Calibri"/>
              <a:cs typeface="Calibri"/>
              <a:sym typeface="Calibri"/>
            </a:endParaRPr>
          </a:p>
        </p:txBody>
      </p:sp>
      <p:sp>
        <p:nvSpPr>
          <p:cNvPr id="395" name="Google Shape;395;p22"/>
          <p:cNvSpPr/>
          <p:nvPr/>
        </p:nvSpPr>
        <p:spPr>
          <a:xfrm>
            <a:off x="3111690" y="2967335"/>
            <a:ext cx="7315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3, 13, 15, 16, 19, 20, 21, 25, 40</a:t>
            </a:r>
            <a:r>
              <a:rPr b="1" lang="en-US" sz="1800">
                <a:solidFill>
                  <a:srgbClr val="313829"/>
                </a:solidFill>
                <a:latin typeface="Calibri"/>
                <a:ea typeface="Calibri"/>
                <a:cs typeface="Calibri"/>
                <a:sym typeface="Calibri"/>
              </a:rPr>
              <a:t> </a:t>
            </a:r>
            <a:endParaRPr/>
          </a:p>
        </p:txBody>
      </p:sp>
      <p:sp>
        <p:nvSpPr>
          <p:cNvPr id="396" name="Google Shape;396;p22"/>
          <p:cNvSpPr/>
          <p:nvPr/>
        </p:nvSpPr>
        <p:spPr>
          <a:xfrm>
            <a:off x="9198589" y="2948154"/>
            <a:ext cx="20138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19.11</a:t>
            </a:r>
            <a:endParaRPr b="1" sz="1800">
              <a:solidFill>
                <a:srgbClr val="313829"/>
              </a:solidFill>
              <a:latin typeface="Calibri"/>
              <a:ea typeface="Calibri"/>
              <a:cs typeface="Calibri"/>
              <a:sym typeface="Calibri"/>
            </a:endParaRPr>
          </a:p>
        </p:txBody>
      </p:sp>
      <p:sp>
        <p:nvSpPr>
          <p:cNvPr id="397" name="Google Shape;397;p22"/>
          <p:cNvSpPr txBox="1"/>
          <p:nvPr/>
        </p:nvSpPr>
        <p:spPr>
          <a:xfrm>
            <a:off x="2614208" y="3467249"/>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Trimmed Mean:</a:t>
            </a:r>
            <a:endParaRPr sz="2000">
              <a:solidFill>
                <a:srgbClr val="3F739B"/>
              </a:solidFill>
              <a:latin typeface="Calibri"/>
              <a:ea typeface="Calibri"/>
              <a:cs typeface="Calibri"/>
              <a:sym typeface="Calibri"/>
            </a:endParaRPr>
          </a:p>
        </p:txBody>
      </p:sp>
      <p:sp>
        <p:nvSpPr>
          <p:cNvPr id="398" name="Google Shape;398;p22"/>
          <p:cNvSpPr/>
          <p:nvPr/>
        </p:nvSpPr>
        <p:spPr>
          <a:xfrm>
            <a:off x="3156395" y="3893530"/>
            <a:ext cx="7315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strike="sngStrike">
                <a:solidFill>
                  <a:srgbClr val="313829"/>
                </a:solidFill>
                <a:latin typeface="Times New Roman"/>
                <a:ea typeface="Times New Roman"/>
                <a:cs typeface="Times New Roman"/>
                <a:sym typeface="Times New Roman"/>
              </a:rPr>
              <a:t>3,</a:t>
            </a:r>
            <a:r>
              <a:rPr b="1" lang="en-US" sz="1800">
                <a:solidFill>
                  <a:srgbClr val="313829"/>
                </a:solidFill>
                <a:latin typeface="Times New Roman"/>
                <a:ea typeface="Times New Roman"/>
                <a:cs typeface="Times New Roman"/>
                <a:sym typeface="Times New Roman"/>
              </a:rPr>
              <a:t> 13, 15, 16, 19, 20, 21, 25</a:t>
            </a:r>
            <a:r>
              <a:rPr b="1" lang="en-US" sz="1800" strike="sngStrike">
                <a:solidFill>
                  <a:srgbClr val="313829"/>
                </a:solidFill>
                <a:latin typeface="Times New Roman"/>
                <a:ea typeface="Times New Roman"/>
                <a:cs typeface="Times New Roman"/>
                <a:sym typeface="Times New Roman"/>
              </a:rPr>
              <a:t>, 40</a:t>
            </a:r>
            <a:r>
              <a:rPr b="1" lang="en-US" sz="1800" strike="sngStrike">
                <a:solidFill>
                  <a:srgbClr val="313829"/>
                </a:solidFill>
                <a:latin typeface="Calibri"/>
                <a:ea typeface="Calibri"/>
                <a:cs typeface="Calibri"/>
                <a:sym typeface="Calibri"/>
              </a:rPr>
              <a:t> </a:t>
            </a:r>
            <a:endParaRPr/>
          </a:p>
        </p:txBody>
      </p:sp>
      <p:sp>
        <p:nvSpPr>
          <p:cNvPr id="399" name="Google Shape;399;p22"/>
          <p:cNvSpPr/>
          <p:nvPr/>
        </p:nvSpPr>
        <p:spPr>
          <a:xfrm>
            <a:off x="9146987" y="3886650"/>
            <a:ext cx="20138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18.43</a:t>
            </a:r>
            <a:endParaRPr b="1" sz="1800">
              <a:solidFill>
                <a:srgbClr val="313829"/>
              </a:solidFill>
              <a:latin typeface="Calibri"/>
              <a:ea typeface="Calibri"/>
              <a:cs typeface="Calibri"/>
              <a:sym typeface="Calibri"/>
            </a:endParaRPr>
          </a:p>
        </p:txBody>
      </p:sp>
      <p:sp>
        <p:nvSpPr>
          <p:cNvPr id="400" name="Google Shape;400;p22"/>
          <p:cNvSpPr/>
          <p:nvPr/>
        </p:nvSpPr>
        <p:spPr>
          <a:xfrm>
            <a:off x="3123704" y="5161053"/>
            <a:ext cx="7315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3, 13, 15, 16, </a:t>
            </a:r>
            <a:r>
              <a:rPr b="1" lang="en-US" sz="1800">
                <a:solidFill>
                  <a:srgbClr val="FF0000"/>
                </a:solidFill>
                <a:latin typeface="Times New Roman"/>
                <a:ea typeface="Times New Roman"/>
                <a:cs typeface="Times New Roman"/>
                <a:sym typeface="Times New Roman"/>
              </a:rPr>
              <a:t>19,</a:t>
            </a:r>
            <a:r>
              <a:rPr b="1" lang="en-US" sz="1800">
                <a:solidFill>
                  <a:srgbClr val="313829"/>
                </a:solidFill>
                <a:latin typeface="Times New Roman"/>
                <a:ea typeface="Times New Roman"/>
                <a:cs typeface="Times New Roman"/>
                <a:sym typeface="Times New Roman"/>
              </a:rPr>
              <a:t> 20, 21, 25, 40</a:t>
            </a:r>
            <a:r>
              <a:rPr b="1" lang="en-US" sz="1800">
                <a:solidFill>
                  <a:srgbClr val="313829"/>
                </a:solidFill>
                <a:latin typeface="Calibri"/>
                <a:ea typeface="Calibri"/>
                <a:cs typeface="Calibri"/>
                <a:sym typeface="Calibri"/>
              </a:rPr>
              <a:t> </a:t>
            </a:r>
            <a:endParaRPr/>
          </a:p>
        </p:txBody>
      </p:sp>
      <p:sp>
        <p:nvSpPr>
          <p:cNvPr id="401" name="Google Shape;401;p22"/>
          <p:cNvSpPr/>
          <p:nvPr/>
        </p:nvSpPr>
        <p:spPr>
          <a:xfrm>
            <a:off x="3156395" y="5666082"/>
            <a:ext cx="7315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13, 15, 16, </a:t>
            </a:r>
            <a:r>
              <a:rPr b="1" lang="en-US" sz="1800">
                <a:solidFill>
                  <a:srgbClr val="FF0000"/>
                </a:solidFill>
                <a:latin typeface="Times New Roman"/>
                <a:ea typeface="Times New Roman"/>
                <a:cs typeface="Times New Roman"/>
                <a:sym typeface="Times New Roman"/>
              </a:rPr>
              <a:t>19, 20, </a:t>
            </a:r>
            <a:r>
              <a:rPr b="1" lang="en-US" sz="1800">
                <a:solidFill>
                  <a:srgbClr val="313829"/>
                </a:solidFill>
                <a:latin typeface="Times New Roman"/>
                <a:ea typeface="Times New Roman"/>
                <a:cs typeface="Times New Roman"/>
                <a:sym typeface="Times New Roman"/>
              </a:rPr>
              <a:t>21, 25, 40</a:t>
            </a:r>
            <a:r>
              <a:rPr b="1" lang="en-US" sz="1800">
                <a:solidFill>
                  <a:srgbClr val="313829"/>
                </a:solidFill>
                <a:latin typeface="Calibri"/>
                <a:ea typeface="Calibri"/>
                <a:cs typeface="Calibri"/>
                <a:sym typeface="Calibri"/>
              </a:rPr>
              <a:t> </a:t>
            </a:r>
            <a:endParaRPr/>
          </a:p>
        </p:txBody>
      </p:sp>
      <p:sp>
        <p:nvSpPr>
          <p:cNvPr id="402" name="Google Shape;402;p2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cxnSp>
        <p:nvCxnSpPr>
          <p:cNvPr id="407" name="Google Shape;407;p2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08" name="Google Shape;408;p2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09" name="Google Shape;409;p2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10" name="Google Shape;410;p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411" name="Google Shape;411;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2" name="Google Shape;412;p23"/>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sp>
        <p:nvSpPr>
          <p:cNvPr id="413" name="Google Shape;413;p23"/>
          <p:cNvSpPr txBox="1"/>
          <p:nvPr/>
        </p:nvSpPr>
        <p:spPr>
          <a:xfrm>
            <a:off x="2614208" y="2470481"/>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Mode: </a:t>
            </a:r>
            <a:r>
              <a:rPr lang="en-US" sz="2000">
                <a:solidFill>
                  <a:srgbClr val="0C171F"/>
                </a:solidFill>
                <a:latin typeface="Calibri"/>
                <a:ea typeface="Calibri"/>
                <a:cs typeface="Calibri"/>
                <a:sym typeface="Calibri"/>
              </a:rPr>
              <a:t>giá trị xuất hiện nhiều nhất</a:t>
            </a:r>
            <a:endParaRPr sz="2000">
              <a:solidFill>
                <a:srgbClr val="0C171F"/>
              </a:solidFill>
              <a:latin typeface="Calibri"/>
              <a:ea typeface="Calibri"/>
              <a:cs typeface="Calibri"/>
              <a:sym typeface="Calibri"/>
            </a:endParaRPr>
          </a:p>
        </p:txBody>
      </p:sp>
      <p:sp>
        <p:nvSpPr>
          <p:cNvPr id="414" name="Google Shape;414;p23"/>
          <p:cNvSpPr/>
          <p:nvPr/>
        </p:nvSpPr>
        <p:spPr>
          <a:xfrm>
            <a:off x="2696092" y="3030115"/>
            <a:ext cx="277049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3, 1, 3, 6, 1, 8, 1, 6, 4</a:t>
            </a:r>
            <a:r>
              <a:rPr b="1" lang="en-US" sz="1800">
                <a:solidFill>
                  <a:srgbClr val="313829"/>
                </a:solidFill>
                <a:latin typeface="Calibri"/>
                <a:ea typeface="Calibri"/>
                <a:cs typeface="Calibri"/>
                <a:sym typeface="Calibri"/>
              </a:rPr>
              <a:t> </a:t>
            </a:r>
            <a:endParaRPr/>
          </a:p>
        </p:txBody>
      </p:sp>
      <p:graphicFrame>
        <p:nvGraphicFramePr>
          <p:cNvPr id="415" name="Google Shape;415;p23"/>
          <p:cNvGraphicFramePr/>
          <p:nvPr/>
        </p:nvGraphicFramePr>
        <p:xfrm>
          <a:off x="2796578" y="3539858"/>
          <a:ext cx="3000000" cy="3000000"/>
        </p:xfrm>
        <a:graphic>
          <a:graphicData uri="http://schemas.openxmlformats.org/drawingml/2006/table">
            <a:tbl>
              <a:tblPr bandRow="1" firstRow="1">
                <a:noFill/>
                <a:tableStyleId>{3EB55624-FE38-4814-9D2C-76A2840CF2D2}</a:tableStyleId>
              </a:tblPr>
              <a:tblGrid>
                <a:gridCol w="1284750"/>
                <a:gridCol w="1284750"/>
              </a:tblGrid>
              <a:tr h="370850">
                <a:tc>
                  <a:txBody>
                    <a:bodyPr/>
                    <a:lstStyle/>
                    <a:p>
                      <a:pPr indent="0" lvl="0" marL="0" marR="0" rtl="0" algn="ctr">
                        <a:spcBef>
                          <a:spcPts val="0"/>
                        </a:spcBef>
                        <a:spcAft>
                          <a:spcPts val="0"/>
                        </a:spcAft>
                        <a:buNone/>
                      </a:pPr>
                      <a:r>
                        <a:rPr lang="en-US" sz="1800" u="none" cap="none" strike="noStrike">
                          <a:solidFill>
                            <a:srgbClr val="0C171F"/>
                          </a:solidFill>
                        </a:rPr>
                        <a:t>Giá trị</a:t>
                      </a:r>
                      <a:endParaRPr sz="1800" u="none" cap="none" strike="noStrike">
                        <a:solidFill>
                          <a:srgbClr val="0C171F"/>
                        </a:solidFill>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Tần suất</a:t>
                      </a:r>
                      <a:endParaRPr sz="1800" u="none" cap="none" strike="noStrike">
                        <a:solidFill>
                          <a:srgbClr val="0C171F"/>
                        </a:solidFill>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1" lang="en-US" sz="1800" u="none" cap="none" strike="noStrike">
                          <a:solidFill>
                            <a:srgbClr val="FF0000"/>
                          </a:solidFill>
                        </a:rPr>
                        <a:t>1</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b="0" lang="en-US" sz="1800" u="none" cap="none" strike="noStrike">
                          <a:solidFill>
                            <a:srgbClr val="0C171F"/>
                          </a:solidFill>
                        </a:rPr>
                        <a:t>3</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3</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4</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6</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8</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bl>
          </a:graphicData>
        </a:graphic>
      </p:graphicFrame>
      <p:sp>
        <p:nvSpPr>
          <p:cNvPr id="416" name="Google Shape;416;p23"/>
          <p:cNvSpPr/>
          <p:nvPr/>
        </p:nvSpPr>
        <p:spPr>
          <a:xfrm>
            <a:off x="5805246" y="3057408"/>
            <a:ext cx="277049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3, 1, 3, 6, 1, 8, 1, 3, 4</a:t>
            </a:r>
            <a:r>
              <a:rPr b="1" lang="en-US" sz="1800">
                <a:solidFill>
                  <a:srgbClr val="313829"/>
                </a:solidFill>
                <a:latin typeface="Calibri"/>
                <a:ea typeface="Calibri"/>
                <a:cs typeface="Calibri"/>
                <a:sym typeface="Calibri"/>
              </a:rPr>
              <a:t> </a:t>
            </a:r>
            <a:endParaRPr/>
          </a:p>
        </p:txBody>
      </p:sp>
      <p:graphicFrame>
        <p:nvGraphicFramePr>
          <p:cNvPr id="417" name="Google Shape;417;p23"/>
          <p:cNvGraphicFramePr/>
          <p:nvPr/>
        </p:nvGraphicFramePr>
        <p:xfrm>
          <a:off x="5905732" y="3567151"/>
          <a:ext cx="3000000" cy="3000000"/>
        </p:xfrm>
        <a:graphic>
          <a:graphicData uri="http://schemas.openxmlformats.org/drawingml/2006/table">
            <a:tbl>
              <a:tblPr bandRow="1" firstRow="1">
                <a:noFill/>
                <a:tableStyleId>{3EB55624-FE38-4814-9D2C-76A2840CF2D2}</a:tableStyleId>
              </a:tblPr>
              <a:tblGrid>
                <a:gridCol w="1284750"/>
                <a:gridCol w="1284750"/>
              </a:tblGrid>
              <a:tr h="370850">
                <a:tc>
                  <a:txBody>
                    <a:bodyPr/>
                    <a:lstStyle/>
                    <a:p>
                      <a:pPr indent="0" lvl="0" marL="0" marR="0" rtl="0" algn="ctr">
                        <a:spcBef>
                          <a:spcPts val="0"/>
                        </a:spcBef>
                        <a:spcAft>
                          <a:spcPts val="0"/>
                        </a:spcAft>
                        <a:buNone/>
                      </a:pPr>
                      <a:r>
                        <a:rPr lang="en-US" sz="1800" u="none" cap="none" strike="noStrike">
                          <a:solidFill>
                            <a:srgbClr val="0C171F"/>
                          </a:solidFill>
                        </a:rPr>
                        <a:t>Giá trị</a:t>
                      </a:r>
                      <a:endParaRPr sz="1800" u="none" cap="none" strike="noStrike">
                        <a:solidFill>
                          <a:srgbClr val="0C171F"/>
                        </a:solidFill>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Tần suất</a:t>
                      </a:r>
                      <a:endParaRPr sz="1800" u="none" cap="none" strike="noStrike">
                        <a:solidFill>
                          <a:srgbClr val="0C171F"/>
                        </a:solidFill>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1" lang="en-US" sz="1800" u="none" cap="none" strike="noStrike">
                          <a:solidFill>
                            <a:srgbClr val="FF0000"/>
                          </a:solidFill>
                        </a:rPr>
                        <a:t>1</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b="0" lang="en-US" sz="1800" u="none" cap="none" strike="noStrike">
                          <a:solidFill>
                            <a:srgbClr val="0C171F"/>
                          </a:solidFill>
                        </a:rPr>
                        <a:t>3</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1" lang="en-US" sz="1800" u="none" cap="none" strike="noStrike">
                          <a:solidFill>
                            <a:srgbClr val="FF0000"/>
                          </a:solidFill>
                        </a:rPr>
                        <a:t>3</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3</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4</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6</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8</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1</a:t>
                      </a:r>
                      <a:endParaRPr/>
                    </a:p>
                  </a:txBody>
                  <a:tcPr marT="45725" marB="45725" marR="91450" marL="91450">
                    <a:solidFill>
                      <a:srgbClr val="BFBFBF"/>
                    </a:solidFill>
                  </a:tcPr>
                </a:tc>
              </a:tr>
            </a:tbl>
          </a:graphicData>
        </a:graphic>
      </p:graphicFrame>
      <p:sp>
        <p:nvSpPr>
          <p:cNvPr id="418" name="Google Shape;418;p23"/>
          <p:cNvSpPr/>
          <p:nvPr/>
        </p:nvSpPr>
        <p:spPr>
          <a:xfrm>
            <a:off x="8874783" y="3073764"/>
            <a:ext cx="277049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13829"/>
                </a:solidFill>
                <a:latin typeface="Times New Roman"/>
                <a:ea typeface="Times New Roman"/>
                <a:cs typeface="Times New Roman"/>
                <a:sym typeface="Times New Roman"/>
              </a:rPr>
              <a:t>3, 1, 3, 6, 1, 6, 4, 4</a:t>
            </a:r>
            <a:r>
              <a:rPr b="1" lang="en-US" sz="1800">
                <a:solidFill>
                  <a:srgbClr val="313829"/>
                </a:solidFill>
                <a:latin typeface="Calibri"/>
                <a:ea typeface="Calibri"/>
                <a:cs typeface="Calibri"/>
                <a:sym typeface="Calibri"/>
              </a:rPr>
              <a:t> </a:t>
            </a:r>
            <a:endParaRPr/>
          </a:p>
        </p:txBody>
      </p:sp>
      <p:graphicFrame>
        <p:nvGraphicFramePr>
          <p:cNvPr id="419" name="Google Shape;419;p23"/>
          <p:cNvGraphicFramePr/>
          <p:nvPr/>
        </p:nvGraphicFramePr>
        <p:xfrm>
          <a:off x="8975269" y="3583507"/>
          <a:ext cx="3000000" cy="3000000"/>
        </p:xfrm>
        <a:graphic>
          <a:graphicData uri="http://schemas.openxmlformats.org/drawingml/2006/table">
            <a:tbl>
              <a:tblPr bandRow="1" firstRow="1">
                <a:noFill/>
                <a:tableStyleId>{3EB55624-FE38-4814-9D2C-76A2840CF2D2}</a:tableStyleId>
              </a:tblPr>
              <a:tblGrid>
                <a:gridCol w="1284750"/>
                <a:gridCol w="1284750"/>
              </a:tblGrid>
              <a:tr h="370850">
                <a:tc>
                  <a:txBody>
                    <a:bodyPr/>
                    <a:lstStyle/>
                    <a:p>
                      <a:pPr indent="0" lvl="0" marL="0" marR="0" rtl="0" algn="ctr">
                        <a:spcBef>
                          <a:spcPts val="0"/>
                        </a:spcBef>
                        <a:spcAft>
                          <a:spcPts val="0"/>
                        </a:spcAft>
                        <a:buNone/>
                      </a:pPr>
                      <a:r>
                        <a:rPr lang="en-US" sz="1800" u="none" cap="none" strike="noStrike">
                          <a:solidFill>
                            <a:srgbClr val="0C171F"/>
                          </a:solidFill>
                        </a:rPr>
                        <a:t>Giá trị</a:t>
                      </a:r>
                      <a:endParaRPr sz="1800" u="none" cap="none" strike="noStrike">
                        <a:solidFill>
                          <a:srgbClr val="0C171F"/>
                        </a:solidFill>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Tần suất</a:t>
                      </a:r>
                      <a:endParaRPr sz="1800" u="none" cap="none" strike="noStrike">
                        <a:solidFill>
                          <a:srgbClr val="0C171F"/>
                        </a:solidFill>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0" lang="en-US" sz="1800" u="none" cap="none" strike="noStrike">
                          <a:solidFill>
                            <a:srgbClr val="0C171F"/>
                          </a:solidFill>
                        </a:rPr>
                        <a:t>1</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b="0"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b="0" lang="en-US" sz="1800" u="none" cap="none" strike="noStrike">
                          <a:solidFill>
                            <a:srgbClr val="0C171F"/>
                          </a:solidFill>
                        </a:rPr>
                        <a:t>3</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4</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rPr lang="en-US" sz="1800" u="none" cap="none" strike="noStrike">
                          <a:solidFill>
                            <a:srgbClr val="0C171F"/>
                          </a:solidFill>
                        </a:rPr>
                        <a:t>6</a:t>
                      </a:r>
                      <a:endParaRPr/>
                    </a:p>
                  </a:txBody>
                  <a:tcPr marT="45725" marB="45725" marR="91450" marL="91450">
                    <a:solidFill>
                      <a:srgbClr val="BFBFBF"/>
                    </a:solidFill>
                  </a:tcPr>
                </a:tc>
                <a:tc>
                  <a:txBody>
                    <a:bodyPr/>
                    <a:lstStyle/>
                    <a:p>
                      <a:pPr indent="0" lvl="0" marL="0" marR="0" rtl="0" algn="ctr">
                        <a:spcBef>
                          <a:spcPts val="0"/>
                        </a:spcBef>
                        <a:spcAft>
                          <a:spcPts val="0"/>
                        </a:spcAft>
                        <a:buNone/>
                      </a:pPr>
                      <a:r>
                        <a:rPr lang="en-US" sz="1800" u="none" cap="none" strike="noStrike">
                          <a:solidFill>
                            <a:srgbClr val="0C171F"/>
                          </a:solidFill>
                        </a:rPr>
                        <a:t>2</a:t>
                      </a:r>
                      <a:endParaRPr/>
                    </a:p>
                  </a:txBody>
                  <a:tcPr marT="45725" marB="45725" marR="91450" marL="91450">
                    <a:solidFill>
                      <a:srgbClr val="BFBFBF"/>
                    </a:solidFill>
                  </a:tcPr>
                </a:tc>
              </a:tr>
              <a:tr h="370850">
                <a:tc>
                  <a:txBody>
                    <a:bodyPr/>
                    <a:lstStyle/>
                    <a:p>
                      <a:pPr indent="0" lvl="0" marL="0" marR="0" rtl="0" algn="ctr">
                        <a:spcBef>
                          <a:spcPts val="0"/>
                        </a:spcBef>
                        <a:spcAft>
                          <a:spcPts val="0"/>
                        </a:spcAft>
                        <a:buNone/>
                      </a:pPr>
                      <a:r>
                        <a:t/>
                      </a:r>
                      <a:endParaRPr sz="1800" u="none" cap="none" strike="noStrike">
                        <a:solidFill>
                          <a:srgbClr val="0C171F"/>
                        </a:solidFill>
                      </a:endParaRPr>
                    </a:p>
                  </a:txBody>
                  <a:tcPr marT="45725" marB="45725" marR="91450" marL="91450">
                    <a:solidFill>
                      <a:srgbClr val="BFBFBF"/>
                    </a:solidFill>
                  </a:tcPr>
                </a:tc>
                <a:tc>
                  <a:txBody>
                    <a:bodyPr/>
                    <a:lstStyle/>
                    <a:p>
                      <a:pPr indent="0" lvl="0" marL="0" marR="0" rtl="0" algn="ctr">
                        <a:spcBef>
                          <a:spcPts val="0"/>
                        </a:spcBef>
                        <a:spcAft>
                          <a:spcPts val="0"/>
                        </a:spcAft>
                        <a:buNone/>
                      </a:pPr>
                      <a:r>
                        <a:t/>
                      </a:r>
                      <a:endParaRPr sz="1800" u="none" cap="none" strike="noStrike">
                        <a:solidFill>
                          <a:srgbClr val="0C171F"/>
                        </a:solidFill>
                      </a:endParaRPr>
                    </a:p>
                  </a:txBody>
                  <a:tcPr marT="45725" marB="45725" marR="91450" marL="91450">
                    <a:solidFill>
                      <a:srgbClr val="BFBFBF"/>
                    </a:solidFill>
                  </a:tcPr>
                </a:tc>
              </a:tr>
            </a:tbl>
          </a:graphicData>
        </a:graphic>
      </p:graphicFrame>
      <p:sp>
        <p:nvSpPr>
          <p:cNvPr id="420" name="Google Shape;420;p23"/>
          <p:cNvSpPr txBox="1"/>
          <p:nvPr/>
        </p:nvSpPr>
        <p:spPr>
          <a:xfrm>
            <a:off x="3408675" y="5858966"/>
            <a:ext cx="1354394"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Unimodal</a:t>
            </a:r>
            <a:endParaRPr sz="2000">
              <a:solidFill>
                <a:srgbClr val="313829"/>
              </a:solidFill>
              <a:latin typeface="Calibri"/>
              <a:ea typeface="Calibri"/>
              <a:cs typeface="Calibri"/>
              <a:sym typeface="Calibri"/>
            </a:endParaRPr>
          </a:p>
        </p:txBody>
      </p:sp>
      <p:sp>
        <p:nvSpPr>
          <p:cNvPr id="421" name="Google Shape;421;p23"/>
          <p:cNvSpPr txBox="1"/>
          <p:nvPr/>
        </p:nvSpPr>
        <p:spPr>
          <a:xfrm>
            <a:off x="6656850" y="5858975"/>
            <a:ext cx="1442700" cy="3957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Multimoda</a:t>
            </a:r>
            <a:r>
              <a:rPr lang="en-US" sz="2000">
                <a:solidFill>
                  <a:srgbClr val="313829"/>
                </a:solidFill>
                <a:latin typeface="Calibri"/>
                <a:ea typeface="Calibri"/>
                <a:cs typeface="Calibri"/>
                <a:sym typeface="Calibri"/>
              </a:rPr>
              <a:t>l</a:t>
            </a:r>
            <a:endParaRPr sz="2000">
              <a:solidFill>
                <a:srgbClr val="313829"/>
              </a:solidFill>
              <a:latin typeface="Calibri"/>
              <a:ea typeface="Calibri"/>
              <a:cs typeface="Calibri"/>
              <a:sym typeface="Calibri"/>
            </a:endParaRPr>
          </a:p>
        </p:txBody>
      </p:sp>
      <p:sp>
        <p:nvSpPr>
          <p:cNvPr id="422" name="Google Shape;422;p2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cxnSp>
        <p:nvCxnSpPr>
          <p:cNvPr id="427" name="Google Shape;427;p2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28" name="Google Shape;428;p24"/>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29" name="Google Shape;429;p24"/>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30" name="Google Shape;430;p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431" name="Google Shape;431;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24"/>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pic>
        <p:nvPicPr>
          <p:cNvPr id="433" name="Google Shape;433;p24"/>
          <p:cNvPicPr preferRelativeResize="0"/>
          <p:nvPr/>
        </p:nvPicPr>
        <p:blipFill rotWithShape="1">
          <a:blip r:embed="rId3">
            <a:alphaModFix/>
          </a:blip>
          <a:srcRect b="0" l="0" r="0" t="0"/>
          <a:stretch/>
        </p:blipFill>
        <p:spPr>
          <a:xfrm>
            <a:off x="4066679" y="2639104"/>
            <a:ext cx="5429250" cy="3038475"/>
          </a:xfrm>
          <a:prstGeom prst="rect">
            <a:avLst/>
          </a:prstGeom>
          <a:noFill/>
          <a:ln>
            <a:noFill/>
          </a:ln>
        </p:spPr>
      </p:pic>
      <p:sp>
        <p:nvSpPr>
          <p:cNvPr id="434" name="Google Shape;434;p24"/>
          <p:cNvSpPr txBox="1"/>
          <p:nvPr/>
        </p:nvSpPr>
        <p:spPr>
          <a:xfrm>
            <a:off x="4743259" y="5768832"/>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Dữ liệu đối xứng</a:t>
            </a:r>
            <a:endParaRPr sz="2000">
              <a:solidFill>
                <a:srgbClr val="313829"/>
              </a:solidFill>
              <a:latin typeface="Calibri"/>
              <a:ea typeface="Calibri"/>
              <a:cs typeface="Calibri"/>
              <a:sym typeface="Calibri"/>
            </a:endParaRPr>
          </a:p>
        </p:txBody>
      </p:sp>
      <p:sp>
        <p:nvSpPr>
          <p:cNvPr id="435" name="Google Shape;435;p2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cxnSp>
        <p:nvCxnSpPr>
          <p:cNvPr id="440" name="Google Shape;440;p2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41" name="Google Shape;441;p25"/>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42" name="Google Shape;442;p25"/>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43" name="Google Shape;443;p2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444" name="Google Shape;444;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5" name="Google Shape;445;p25"/>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pic>
        <p:nvPicPr>
          <p:cNvPr id="446" name="Google Shape;446;p25"/>
          <p:cNvPicPr preferRelativeResize="0"/>
          <p:nvPr/>
        </p:nvPicPr>
        <p:blipFill rotWithShape="1">
          <a:blip r:embed="rId3">
            <a:alphaModFix/>
          </a:blip>
          <a:srcRect b="0" l="0" r="0" t="0"/>
          <a:stretch/>
        </p:blipFill>
        <p:spPr>
          <a:xfrm>
            <a:off x="3953017" y="2438393"/>
            <a:ext cx="5295900" cy="3248025"/>
          </a:xfrm>
          <a:prstGeom prst="rect">
            <a:avLst/>
          </a:prstGeom>
          <a:noFill/>
          <a:ln>
            <a:noFill/>
          </a:ln>
        </p:spPr>
      </p:pic>
      <p:sp>
        <p:nvSpPr>
          <p:cNvPr id="447" name="Google Shape;447;p25"/>
          <p:cNvSpPr txBox="1"/>
          <p:nvPr/>
        </p:nvSpPr>
        <p:spPr>
          <a:xfrm>
            <a:off x="4743259" y="5768832"/>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Dữ liệu lệch trái/ lệch dương</a:t>
            </a:r>
            <a:endParaRPr sz="2000">
              <a:solidFill>
                <a:srgbClr val="313829"/>
              </a:solidFill>
              <a:latin typeface="Calibri"/>
              <a:ea typeface="Calibri"/>
              <a:cs typeface="Calibri"/>
              <a:sym typeface="Calibri"/>
            </a:endParaRPr>
          </a:p>
        </p:txBody>
      </p:sp>
      <p:sp>
        <p:nvSpPr>
          <p:cNvPr id="448" name="Google Shape;448;p2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cxnSp>
        <p:nvCxnSpPr>
          <p:cNvPr id="453" name="Google Shape;453;p2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54" name="Google Shape;454;p26"/>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55" name="Google Shape;455;p26"/>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56" name="Google Shape;456;p2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457" name="Google Shape;457;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26"/>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pic>
        <p:nvPicPr>
          <p:cNvPr id="459" name="Google Shape;459;p26"/>
          <p:cNvPicPr preferRelativeResize="0"/>
          <p:nvPr/>
        </p:nvPicPr>
        <p:blipFill rotWithShape="1">
          <a:blip r:embed="rId3">
            <a:alphaModFix/>
          </a:blip>
          <a:srcRect b="0" l="0" r="0" t="0"/>
          <a:stretch/>
        </p:blipFill>
        <p:spPr>
          <a:xfrm>
            <a:off x="4389865" y="2494182"/>
            <a:ext cx="4782878" cy="3136448"/>
          </a:xfrm>
          <a:prstGeom prst="rect">
            <a:avLst/>
          </a:prstGeom>
          <a:noFill/>
          <a:ln>
            <a:noFill/>
          </a:ln>
        </p:spPr>
      </p:pic>
      <p:sp>
        <p:nvSpPr>
          <p:cNvPr id="460" name="Google Shape;460;p26"/>
          <p:cNvSpPr txBox="1"/>
          <p:nvPr/>
        </p:nvSpPr>
        <p:spPr>
          <a:xfrm>
            <a:off x="4743259" y="5768832"/>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Dữ liệu lệch phải, lệch âm</a:t>
            </a:r>
            <a:endParaRPr sz="2000">
              <a:solidFill>
                <a:srgbClr val="313829"/>
              </a:solidFill>
              <a:latin typeface="Calibri"/>
              <a:ea typeface="Calibri"/>
              <a:cs typeface="Calibri"/>
              <a:sym typeface="Calibri"/>
            </a:endParaRPr>
          </a:p>
        </p:txBody>
      </p:sp>
      <p:sp>
        <p:nvSpPr>
          <p:cNvPr id="461" name="Google Shape;461;p2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cxnSp>
        <p:nvCxnSpPr>
          <p:cNvPr id="466" name="Google Shape;466;p2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67" name="Google Shape;467;p27"/>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68" name="Google Shape;468;p27"/>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69" name="Google Shape;469;p2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470" name="Google Shape;470;p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1" name="Google Shape;471;p27"/>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tập trung của dữ liệu</a:t>
            </a:r>
            <a:endParaRPr b="1" sz="2400">
              <a:solidFill>
                <a:srgbClr val="3F3F3F"/>
              </a:solidFill>
              <a:latin typeface="Calibri"/>
              <a:ea typeface="Calibri"/>
              <a:cs typeface="Calibri"/>
              <a:sym typeface="Calibri"/>
            </a:endParaRPr>
          </a:p>
        </p:txBody>
      </p:sp>
      <p:sp>
        <p:nvSpPr>
          <p:cNvPr id="472" name="Google Shape;472;p27"/>
          <p:cNvSpPr txBox="1"/>
          <p:nvPr/>
        </p:nvSpPr>
        <p:spPr>
          <a:xfrm>
            <a:off x="2600561" y="2417851"/>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13829"/>
              </a:buClr>
              <a:buSzPts val="2000"/>
              <a:buFont typeface="Calibri"/>
              <a:buNone/>
            </a:pPr>
            <a:r>
              <a:rPr lang="en-US" sz="2000">
                <a:solidFill>
                  <a:srgbClr val="313829"/>
                </a:solidFill>
                <a:latin typeface="Calibri"/>
                <a:ea typeface="Calibri"/>
                <a:cs typeface="Calibri"/>
                <a:sym typeface="Calibri"/>
              </a:rPr>
              <a:t>Ý nghĩa: </a:t>
            </a:r>
            <a:endParaRPr sz="2000">
              <a:solidFill>
                <a:srgbClr val="313829"/>
              </a:solidFill>
              <a:latin typeface="Calibri"/>
              <a:ea typeface="Calibri"/>
              <a:cs typeface="Calibri"/>
              <a:sym typeface="Calibri"/>
            </a:endParaRPr>
          </a:p>
        </p:txBody>
      </p:sp>
      <p:sp>
        <p:nvSpPr>
          <p:cNvPr id="473" name="Google Shape;473;p27"/>
          <p:cNvSpPr txBox="1"/>
          <p:nvPr/>
        </p:nvSpPr>
        <p:spPr>
          <a:xfrm>
            <a:off x="3064585" y="3041712"/>
            <a:ext cx="7648908"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Mean, Median, mode đều đo mức độ tập trung của dữ liệu</a:t>
            </a:r>
            <a:endParaRPr sz="2000">
              <a:solidFill>
                <a:srgbClr val="313829"/>
              </a:solidFill>
              <a:latin typeface="Calibri"/>
              <a:ea typeface="Calibri"/>
              <a:cs typeface="Calibri"/>
              <a:sym typeface="Calibri"/>
            </a:endParaRPr>
          </a:p>
        </p:txBody>
      </p:sp>
      <p:sp>
        <p:nvSpPr>
          <p:cNvPr id="474" name="Google Shape;474;p27"/>
          <p:cNvSpPr txBox="1"/>
          <p:nvPr/>
        </p:nvSpPr>
        <p:spPr>
          <a:xfrm>
            <a:off x="3064585" y="3573974"/>
            <a:ext cx="7648908" cy="686325"/>
          </a:xfrm>
          <a:prstGeom prst="rect">
            <a:avLst/>
          </a:prstGeom>
          <a:noFill/>
          <a:ln>
            <a:noFill/>
          </a:ln>
        </p:spPr>
        <p:txBody>
          <a:bodyPr anchorCtr="0" anchor="b" bIns="45700" lIns="91425" spcFirstLastPara="1" rIns="91425" wrap="square" tIns="45700">
            <a:noAutofit/>
          </a:bodyPr>
          <a:lstStyle/>
          <a:p>
            <a:pPr indent="-342900" lvl="0" marL="342900" marR="0" rtl="0" algn="l">
              <a:lnSpc>
                <a:spcPct val="120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Median có khả năng đo lường xu hướng tập trung của dữ liệu mạnh nhất, ít ảnh hưởng của các giá trị bất thường.</a:t>
            </a:r>
            <a:endParaRPr sz="2000">
              <a:solidFill>
                <a:srgbClr val="313829"/>
              </a:solidFill>
              <a:latin typeface="Calibri"/>
              <a:ea typeface="Calibri"/>
              <a:cs typeface="Calibri"/>
              <a:sym typeface="Calibri"/>
            </a:endParaRPr>
          </a:p>
        </p:txBody>
      </p:sp>
      <p:sp>
        <p:nvSpPr>
          <p:cNvPr id="475" name="Google Shape;475;p27"/>
          <p:cNvSpPr txBox="1"/>
          <p:nvPr/>
        </p:nvSpPr>
        <p:spPr>
          <a:xfrm>
            <a:off x="3064585" y="4293548"/>
            <a:ext cx="7648908" cy="686325"/>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739B"/>
              </a:buClr>
              <a:buSzPts val="2500"/>
              <a:buFont typeface="Calibri"/>
              <a:buNone/>
            </a:pPr>
            <a:r>
              <a:rPr b="1" lang="en-US" sz="2500">
                <a:solidFill>
                  <a:srgbClr val="3F739B"/>
                </a:solidFill>
                <a:latin typeface="Calibri"/>
                <a:ea typeface="Calibri"/>
                <a:cs typeface="Calibri"/>
                <a:sym typeface="Calibri"/>
              </a:rPr>
              <a:t>25.1, 21.2, 17.9, 23.0, 24.6, 19.5, </a:t>
            </a:r>
            <a:r>
              <a:rPr b="1" lang="en-US" sz="2500">
                <a:solidFill>
                  <a:srgbClr val="FF0000"/>
                </a:solidFill>
                <a:latin typeface="Calibri"/>
                <a:ea typeface="Calibri"/>
                <a:cs typeface="Calibri"/>
                <a:sym typeface="Calibri"/>
              </a:rPr>
              <a:t>79.9, 79.9</a:t>
            </a:r>
            <a:endParaRPr b="1" sz="2500">
              <a:solidFill>
                <a:srgbClr val="FF0000"/>
              </a:solidFill>
              <a:latin typeface="Calibri"/>
              <a:ea typeface="Calibri"/>
              <a:cs typeface="Calibri"/>
              <a:sym typeface="Calibri"/>
            </a:endParaRPr>
          </a:p>
        </p:txBody>
      </p:sp>
      <p:sp>
        <p:nvSpPr>
          <p:cNvPr id="476" name="Google Shape;476;p27"/>
          <p:cNvSpPr txBox="1"/>
          <p:nvPr/>
        </p:nvSpPr>
        <p:spPr>
          <a:xfrm>
            <a:off x="8782973" y="5021362"/>
            <a:ext cx="1185724"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FF0000"/>
              </a:buClr>
              <a:buSzPts val="2000"/>
              <a:buFont typeface="Calibri"/>
              <a:buNone/>
            </a:pPr>
            <a:r>
              <a:rPr lang="en-US" sz="2000">
                <a:solidFill>
                  <a:srgbClr val="FF0000"/>
                </a:solidFill>
                <a:latin typeface="Calibri"/>
                <a:ea typeface="Calibri"/>
                <a:cs typeface="Calibri"/>
                <a:sym typeface="Calibri"/>
              </a:rPr>
              <a:t>Outlier</a:t>
            </a:r>
            <a:endParaRPr sz="2000">
              <a:solidFill>
                <a:srgbClr val="FF0000"/>
              </a:solidFill>
              <a:latin typeface="Calibri"/>
              <a:ea typeface="Calibri"/>
              <a:cs typeface="Calibri"/>
              <a:sym typeface="Calibri"/>
            </a:endParaRPr>
          </a:p>
        </p:txBody>
      </p:sp>
      <p:sp>
        <p:nvSpPr>
          <p:cNvPr id="477" name="Google Shape;477;p27"/>
          <p:cNvSpPr txBox="1"/>
          <p:nvPr/>
        </p:nvSpPr>
        <p:spPr>
          <a:xfrm>
            <a:off x="2600561" y="5371232"/>
            <a:ext cx="7648908" cy="68632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0B0F0"/>
              </a:buClr>
              <a:buSzPts val="2500"/>
              <a:buFont typeface="Calibri"/>
              <a:buNone/>
            </a:pPr>
            <a:r>
              <a:rPr b="1" lang="en-US" sz="2500">
                <a:solidFill>
                  <a:srgbClr val="00B0F0"/>
                </a:solidFill>
                <a:latin typeface="Calibri"/>
                <a:ea typeface="Calibri"/>
                <a:cs typeface="Calibri"/>
                <a:sym typeface="Calibri"/>
              </a:rPr>
              <a:t>Thực hành trên DATA1.DAT</a:t>
            </a:r>
            <a:endParaRPr b="1" sz="2500">
              <a:solidFill>
                <a:srgbClr val="00B0F0"/>
              </a:solidFill>
              <a:latin typeface="Calibri"/>
              <a:ea typeface="Calibri"/>
              <a:cs typeface="Calibri"/>
              <a:sym typeface="Calibri"/>
            </a:endParaRPr>
          </a:p>
        </p:txBody>
      </p:sp>
      <p:sp>
        <p:nvSpPr>
          <p:cNvPr id="478" name="Google Shape;478;p2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cxnSp>
        <p:nvCxnSpPr>
          <p:cNvPr id="483" name="Google Shape;483;p2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484" name="Google Shape;484;p28"/>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485" name="Google Shape;485;p28"/>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486" name="Google Shape;486;p2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487" name="Google Shape;487;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8" name="Google Shape;488;p28"/>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489" name="Google Shape;489;p28"/>
          <p:cNvSpPr txBox="1"/>
          <p:nvPr/>
        </p:nvSpPr>
        <p:spPr>
          <a:xfrm>
            <a:off x="2641504" y="2434041"/>
            <a:ext cx="6584400" cy="3957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Percentile: </a:t>
            </a:r>
            <a:r>
              <a:rPr lang="en-US" sz="2000">
                <a:solidFill>
                  <a:srgbClr val="0C171F"/>
                </a:solidFill>
                <a:latin typeface="Calibri"/>
                <a:ea typeface="Calibri"/>
                <a:cs typeface="Calibri"/>
                <a:sym typeface="Calibri"/>
              </a:rPr>
              <a:t>phân vị</a:t>
            </a:r>
            <a:endParaRPr sz="2000">
              <a:solidFill>
                <a:srgbClr val="0C171F"/>
              </a:solidFill>
              <a:latin typeface="Calibri"/>
              <a:ea typeface="Calibri"/>
              <a:cs typeface="Calibri"/>
              <a:sym typeface="Calibri"/>
            </a:endParaRPr>
          </a:p>
        </p:txBody>
      </p:sp>
      <p:pic>
        <p:nvPicPr>
          <p:cNvPr id="490" name="Google Shape;490;p28"/>
          <p:cNvPicPr preferRelativeResize="0"/>
          <p:nvPr/>
        </p:nvPicPr>
        <p:blipFill rotWithShape="1">
          <a:blip r:embed="rId3">
            <a:alphaModFix/>
          </a:blip>
          <a:srcRect b="0" l="0" r="0" t="0"/>
          <a:stretch/>
        </p:blipFill>
        <p:spPr>
          <a:xfrm>
            <a:off x="6781304" y="2490789"/>
            <a:ext cx="4324350" cy="1409700"/>
          </a:xfrm>
          <a:prstGeom prst="rect">
            <a:avLst/>
          </a:prstGeom>
          <a:noFill/>
          <a:ln>
            <a:noFill/>
          </a:ln>
        </p:spPr>
      </p:pic>
      <p:sp>
        <p:nvSpPr>
          <p:cNvPr id="491" name="Google Shape;491;p28"/>
          <p:cNvSpPr txBox="1"/>
          <p:nvPr/>
        </p:nvSpPr>
        <p:spPr>
          <a:xfrm>
            <a:off x="2641504" y="4400013"/>
            <a:ext cx="6584382"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80% số người thấp hơn bạn</a:t>
            </a:r>
            <a:endParaRPr sz="2000">
              <a:solidFill>
                <a:srgbClr val="313829"/>
              </a:solidFill>
              <a:latin typeface="Calibri"/>
              <a:ea typeface="Calibri"/>
              <a:cs typeface="Calibri"/>
              <a:sym typeface="Calibri"/>
            </a:endParaRPr>
          </a:p>
        </p:txBody>
      </p:sp>
      <p:sp>
        <p:nvSpPr>
          <p:cNvPr id="492" name="Google Shape;492;p28"/>
          <p:cNvSpPr txBox="1"/>
          <p:nvPr/>
        </p:nvSpPr>
        <p:spPr>
          <a:xfrm>
            <a:off x="2651886" y="4876983"/>
            <a:ext cx="6584382"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Bạn đang ở percentile thứ 80</a:t>
            </a:r>
            <a:endParaRPr sz="2000">
              <a:solidFill>
                <a:srgbClr val="313829"/>
              </a:solidFill>
              <a:latin typeface="Calibri"/>
              <a:ea typeface="Calibri"/>
              <a:cs typeface="Calibri"/>
              <a:sym typeface="Calibri"/>
            </a:endParaRPr>
          </a:p>
        </p:txBody>
      </p:sp>
      <p:sp>
        <p:nvSpPr>
          <p:cNvPr id="493" name="Google Shape;493;p28"/>
          <p:cNvSpPr txBox="1"/>
          <p:nvPr/>
        </p:nvSpPr>
        <p:spPr>
          <a:xfrm>
            <a:off x="2651886" y="5359749"/>
            <a:ext cx="9139780"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Nếu bạn cao 1.8m thì: 1.8 là percentile thứ 80 của dãy các chiều cao của nhóm</a:t>
            </a:r>
            <a:endParaRPr sz="2000">
              <a:solidFill>
                <a:srgbClr val="313829"/>
              </a:solidFill>
              <a:latin typeface="Calibri"/>
              <a:ea typeface="Calibri"/>
              <a:cs typeface="Calibri"/>
              <a:sym typeface="Calibri"/>
            </a:endParaRPr>
          </a:p>
        </p:txBody>
      </p:sp>
      <p:sp>
        <p:nvSpPr>
          <p:cNvPr id="494" name="Google Shape;494;p2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2. Tiền xử lý dữ liệu</a:t>
            </a:r>
            <a:endParaRPr b="1" sz="2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cxnSp>
        <p:nvCxnSpPr>
          <p:cNvPr id="499" name="Google Shape;499;p2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00" name="Google Shape;500;p29"/>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01" name="Google Shape;501;p29"/>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02" name="Google Shape;502;p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503" name="Google Shape;503;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4" name="Google Shape;504;p29"/>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05" name="Google Shape;505;p29"/>
          <p:cNvSpPr txBox="1"/>
          <p:nvPr/>
        </p:nvSpPr>
        <p:spPr>
          <a:xfrm>
            <a:off x="2641504" y="2434041"/>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Percentile: </a:t>
            </a:r>
            <a:r>
              <a:rPr lang="en-US" sz="2000">
                <a:solidFill>
                  <a:srgbClr val="0C171F"/>
                </a:solidFill>
                <a:latin typeface="Calibri"/>
                <a:ea typeface="Calibri"/>
                <a:cs typeface="Calibri"/>
                <a:sym typeface="Calibri"/>
              </a:rPr>
              <a:t>phân vị</a:t>
            </a:r>
            <a:endParaRPr sz="2000">
              <a:solidFill>
                <a:srgbClr val="0C171F"/>
              </a:solidFill>
              <a:latin typeface="Calibri"/>
              <a:ea typeface="Calibri"/>
              <a:cs typeface="Calibri"/>
              <a:sym typeface="Calibri"/>
            </a:endParaRPr>
          </a:p>
        </p:txBody>
      </p:sp>
      <p:sp>
        <p:nvSpPr>
          <p:cNvPr id="506" name="Google Shape;506;p29"/>
          <p:cNvSpPr txBox="1"/>
          <p:nvPr/>
        </p:nvSpPr>
        <p:spPr>
          <a:xfrm>
            <a:off x="3009993" y="2913909"/>
            <a:ext cx="8202490" cy="811930"/>
          </a:xfrm>
          <a:prstGeom prst="rect">
            <a:avLst/>
          </a:prstGeom>
          <a:solidFill>
            <a:srgbClr val="BFBFBF"/>
          </a:solidFill>
          <a:ln cap="flat" cmpd="sng" w="9525">
            <a:solidFill>
              <a:srgbClr val="4A533D"/>
            </a:solidFill>
            <a:prstDash val="solid"/>
            <a:round/>
            <a:headEnd len="sm" w="sm" type="none"/>
            <a:tailEnd len="sm" w="sm" type="none"/>
          </a:ln>
        </p:spPr>
        <p:txBody>
          <a:bodyPr anchorCtr="0" anchor="b" bIns="45700" lIns="91425" spcFirstLastPara="1" rIns="91425" wrap="square" tIns="45700">
            <a:noAutofit/>
          </a:bodyPr>
          <a:lstStyle/>
          <a:p>
            <a:pPr indent="0" lvl="0" marL="0" marR="0" rtl="0" algn="l">
              <a:lnSpc>
                <a:spcPct val="120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Cho một tập dữ liệu được sắp tăng, Percentile thứ k của tập dữ liệu là giá trị phân chia tập dữ liệu sao cho k% giá trị nhỏ hơn nó.</a:t>
            </a:r>
            <a:endParaRPr/>
          </a:p>
        </p:txBody>
      </p:sp>
      <p:sp>
        <p:nvSpPr>
          <p:cNvPr id="507" name="Google Shape;507;p29"/>
          <p:cNvSpPr txBox="1"/>
          <p:nvPr/>
        </p:nvSpPr>
        <p:spPr>
          <a:xfrm>
            <a:off x="2803809" y="4206979"/>
            <a:ext cx="6584382"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2000"/>
              <a:buFont typeface="Calibri"/>
              <a:buNone/>
            </a:pPr>
            <a:r>
              <a:t/>
            </a:r>
            <a:endParaRPr sz="2000">
              <a:solidFill>
                <a:srgbClr val="0C171F"/>
              </a:solidFill>
              <a:latin typeface="Calibri"/>
              <a:ea typeface="Calibri"/>
              <a:cs typeface="Calibri"/>
              <a:sym typeface="Calibri"/>
            </a:endParaRPr>
          </a:p>
        </p:txBody>
      </p:sp>
      <p:graphicFrame>
        <p:nvGraphicFramePr>
          <p:cNvPr id="508" name="Google Shape;508;p29"/>
          <p:cNvGraphicFramePr/>
          <p:nvPr/>
        </p:nvGraphicFramePr>
        <p:xfrm>
          <a:off x="3084483" y="4181519"/>
          <a:ext cx="3000000" cy="3000000"/>
        </p:xfrm>
        <a:graphic>
          <a:graphicData uri="http://schemas.openxmlformats.org/drawingml/2006/table">
            <a:tbl>
              <a:tblPr bandRow="1" firstRow="1">
                <a:noFill/>
                <a:tableStyleId>{3EB55624-FE38-4814-9D2C-76A2840CF2D2}</a:tableStyleId>
              </a:tblPr>
              <a:tblGrid>
                <a:gridCol w="812800"/>
                <a:gridCol w="812800"/>
                <a:gridCol w="812800"/>
                <a:gridCol w="812800"/>
                <a:gridCol w="812800"/>
                <a:gridCol w="812800"/>
                <a:gridCol w="812800"/>
                <a:gridCol w="812800"/>
                <a:gridCol w="812800"/>
                <a:gridCol w="812800"/>
              </a:tblGrid>
              <a:tr h="370850">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3</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solidFill>
                      <a:srgbClr val="7EA9CA"/>
                    </a:solidFill>
                  </a:tcPr>
                </a:tc>
                <a:tc>
                  <a:txBody>
                    <a:bodyPr/>
                    <a:lstStyle/>
                    <a:p>
                      <a:pPr indent="0" lvl="0" marL="0" marR="0" rtl="0" algn="ctr">
                        <a:spcBef>
                          <a:spcPts val="0"/>
                        </a:spcBef>
                        <a:spcAft>
                          <a:spcPts val="0"/>
                        </a:spcAft>
                        <a:buNone/>
                      </a:pPr>
                      <a:r>
                        <a:rPr lang="en-US" sz="1800" u="none" cap="none" strike="noStrike"/>
                        <a:t>6</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7</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8</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8</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9</a:t>
                      </a:r>
                      <a:endParaRPr/>
                    </a:p>
                  </a:txBody>
                  <a:tcPr marT="45725" marB="45725" marR="91450" marL="91450"/>
                </a:tc>
              </a:tr>
            </a:tbl>
          </a:graphicData>
        </a:graphic>
      </p:graphicFrame>
      <p:cxnSp>
        <p:nvCxnSpPr>
          <p:cNvPr id="509" name="Google Shape;509;p29"/>
          <p:cNvCxnSpPr/>
          <p:nvPr/>
        </p:nvCxnSpPr>
        <p:spPr>
          <a:xfrm>
            <a:off x="7148483" y="4508882"/>
            <a:ext cx="0" cy="756620"/>
          </a:xfrm>
          <a:prstGeom prst="straightConnector1">
            <a:avLst/>
          </a:prstGeom>
          <a:noFill/>
          <a:ln cap="flat" cmpd="sng" w="12700">
            <a:solidFill>
              <a:schemeClr val="accent1"/>
            </a:solidFill>
            <a:prstDash val="solid"/>
            <a:round/>
            <a:headEnd len="sm" w="sm" type="none"/>
            <a:tailEnd len="sm" w="sm" type="none"/>
          </a:ln>
        </p:spPr>
      </p:cxnSp>
      <p:sp>
        <p:nvSpPr>
          <p:cNvPr id="510" name="Google Shape;510;p29"/>
          <p:cNvSpPr txBox="1"/>
          <p:nvPr/>
        </p:nvSpPr>
        <p:spPr>
          <a:xfrm>
            <a:off x="6781304" y="5369512"/>
            <a:ext cx="3119154" cy="395785"/>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Percentile thứ 50 = 5.5</a:t>
            </a:r>
            <a:endParaRPr sz="2000">
              <a:solidFill>
                <a:srgbClr val="0C171F"/>
              </a:solidFill>
              <a:latin typeface="Calibri"/>
              <a:ea typeface="Calibri"/>
              <a:cs typeface="Calibri"/>
              <a:sym typeface="Calibri"/>
            </a:endParaRPr>
          </a:p>
        </p:txBody>
      </p:sp>
      <p:cxnSp>
        <p:nvCxnSpPr>
          <p:cNvPr id="511" name="Google Shape;511;p29"/>
          <p:cNvCxnSpPr/>
          <p:nvPr/>
        </p:nvCxnSpPr>
        <p:spPr>
          <a:xfrm>
            <a:off x="5101317" y="4508882"/>
            <a:ext cx="0" cy="756620"/>
          </a:xfrm>
          <a:prstGeom prst="straightConnector1">
            <a:avLst/>
          </a:prstGeom>
          <a:noFill/>
          <a:ln cap="flat" cmpd="sng" w="12700">
            <a:solidFill>
              <a:schemeClr val="accent1"/>
            </a:solidFill>
            <a:prstDash val="solid"/>
            <a:round/>
            <a:headEnd len="sm" w="sm" type="none"/>
            <a:tailEnd len="sm" w="sm" type="none"/>
          </a:ln>
        </p:spPr>
      </p:cxnSp>
      <p:sp>
        <p:nvSpPr>
          <p:cNvPr id="512" name="Google Shape;512;p29"/>
          <p:cNvSpPr txBox="1"/>
          <p:nvPr/>
        </p:nvSpPr>
        <p:spPr>
          <a:xfrm>
            <a:off x="3822976" y="5333382"/>
            <a:ext cx="2556681" cy="395785"/>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Percentile thứ 25 = 3</a:t>
            </a:r>
            <a:endParaRPr sz="2000">
              <a:solidFill>
                <a:srgbClr val="0C171F"/>
              </a:solidFill>
              <a:latin typeface="Calibri"/>
              <a:ea typeface="Calibri"/>
              <a:cs typeface="Calibri"/>
              <a:sym typeface="Calibri"/>
            </a:endParaRPr>
          </a:p>
        </p:txBody>
      </p:sp>
      <p:sp>
        <p:nvSpPr>
          <p:cNvPr id="513" name="Google Shape;513;p2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2. Tiền xử lý dữ liệu</a:t>
            </a:r>
            <a:endParaRPr b="1" sz="2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28" name="Google Shape;128;p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9" name="Google Shape;129;p3"/>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CẤU TRÚC HỌC PHẦN</a:t>
            </a:r>
            <a:endParaRPr b="1" sz="2800">
              <a:solidFill>
                <a:srgbClr val="3F3F3F"/>
              </a:solidFill>
              <a:latin typeface="Calibri"/>
              <a:ea typeface="Calibri"/>
              <a:cs typeface="Calibri"/>
              <a:sym typeface="Calibri"/>
            </a:endParaRPr>
          </a:p>
        </p:txBody>
      </p:sp>
      <p:sp>
        <p:nvSpPr>
          <p:cNvPr id="130" name="Google Shape;130;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31" name="Google Shape;131;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 name="Google Shape;132;p3"/>
          <p:cNvSpPr/>
          <p:nvPr/>
        </p:nvSpPr>
        <p:spPr>
          <a:xfrm>
            <a:off x="1684135" y="2090422"/>
            <a:ext cx="4127786" cy="161043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Lý thuyết</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30 tiết – 10 buổi</a:t>
            </a:r>
            <a:endParaRPr b="1" sz="1800">
              <a:solidFill>
                <a:srgbClr val="002060"/>
              </a:solidFill>
              <a:latin typeface="Arimo"/>
              <a:ea typeface="Arimo"/>
              <a:cs typeface="Arimo"/>
              <a:sym typeface="Arimo"/>
            </a:endParaRPr>
          </a:p>
        </p:txBody>
      </p:sp>
      <p:sp>
        <p:nvSpPr>
          <p:cNvPr id="133" name="Google Shape;133;p3"/>
          <p:cNvSpPr/>
          <p:nvPr/>
        </p:nvSpPr>
        <p:spPr>
          <a:xfrm>
            <a:off x="6359526" y="2090422"/>
            <a:ext cx="4127786" cy="161043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Thực hành</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30 giờ - 10 buổi</a:t>
            </a:r>
            <a:endParaRPr b="1" sz="1800">
              <a:solidFill>
                <a:srgbClr val="002060"/>
              </a:solidFill>
              <a:latin typeface="Arimo"/>
              <a:ea typeface="Arimo"/>
              <a:cs typeface="Arimo"/>
              <a:sym typeface="Arimo"/>
            </a:endParaRPr>
          </a:p>
        </p:txBody>
      </p:sp>
      <p:sp>
        <p:nvSpPr>
          <p:cNvPr id="134" name="Google Shape;134;p3"/>
          <p:cNvSpPr/>
          <p:nvPr/>
        </p:nvSpPr>
        <p:spPr>
          <a:xfrm>
            <a:off x="1684135" y="4089470"/>
            <a:ext cx="4127786" cy="161043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Số bài KT</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02</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(trên máy tính)</a:t>
            </a:r>
            <a:endParaRPr b="1" sz="1800">
              <a:solidFill>
                <a:srgbClr val="002060"/>
              </a:solidFill>
              <a:latin typeface="Arimo"/>
              <a:ea typeface="Arimo"/>
              <a:cs typeface="Arimo"/>
              <a:sym typeface="Arimo"/>
            </a:endParaRPr>
          </a:p>
        </p:txBody>
      </p:sp>
      <p:sp>
        <p:nvSpPr>
          <p:cNvPr id="135" name="Google Shape;135;p3"/>
          <p:cNvSpPr/>
          <p:nvPr/>
        </p:nvSpPr>
        <p:spPr>
          <a:xfrm>
            <a:off x="6359525" y="4089470"/>
            <a:ext cx="4127786" cy="161043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Hình thức thi</a:t>
            </a:r>
            <a:endParaRPr/>
          </a:p>
          <a:p>
            <a:pPr indent="0" lvl="0" marL="0" marR="0" rtl="0" algn="ctr">
              <a:lnSpc>
                <a:spcPct val="120000"/>
              </a:lnSpc>
              <a:spcBef>
                <a:spcPts val="1200"/>
              </a:spcBef>
              <a:spcAft>
                <a:spcPts val="0"/>
              </a:spcAft>
              <a:buNone/>
            </a:pPr>
            <a:r>
              <a:rPr b="1" lang="en-US" sz="1800">
                <a:solidFill>
                  <a:srgbClr val="002060"/>
                </a:solidFill>
                <a:latin typeface="Arimo"/>
                <a:ea typeface="Arimo"/>
                <a:cs typeface="Arimo"/>
                <a:sym typeface="Arimo"/>
              </a:rPr>
              <a:t>Bảo vệ BTL</a:t>
            </a:r>
            <a:endParaRPr b="1" sz="1800">
              <a:solidFill>
                <a:srgbClr val="002060"/>
              </a:solidFill>
              <a:latin typeface="Arimo"/>
              <a:ea typeface="Arimo"/>
              <a:cs typeface="Arimo"/>
              <a:sym typeface="Arim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cxnSp>
        <p:nvCxnSpPr>
          <p:cNvPr id="518" name="Google Shape;518;p3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19" name="Google Shape;519;p30"/>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20" name="Google Shape;520;p30"/>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21" name="Google Shape;521;p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522" name="Google Shape;522;p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3" name="Google Shape;523;p30"/>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24" name="Google Shape;524;p30"/>
          <p:cNvSpPr txBox="1"/>
          <p:nvPr/>
        </p:nvSpPr>
        <p:spPr>
          <a:xfrm>
            <a:off x="2545970" y="2441211"/>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Quartile: </a:t>
            </a:r>
            <a:r>
              <a:rPr lang="en-US" sz="2000">
                <a:solidFill>
                  <a:srgbClr val="313829"/>
                </a:solidFill>
                <a:latin typeface="Calibri"/>
                <a:ea typeface="Calibri"/>
                <a:cs typeface="Calibri"/>
                <a:sym typeface="Calibri"/>
              </a:rPr>
              <a:t>tứ </a:t>
            </a:r>
            <a:r>
              <a:rPr lang="en-US" sz="2000">
                <a:solidFill>
                  <a:srgbClr val="0C171F"/>
                </a:solidFill>
                <a:latin typeface="Calibri"/>
                <a:ea typeface="Calibri"/>
                <a:cs typeface="Calibri"/>
                <a:sym typeface="Calibri"/>
              </a:rPr>
              <a:t>phân vị - chia dãy số đã được sắp tăng thành 4 phần</a:t>
            </a:r>
            <a:endParaRPr sz="2000">
              <a:solidFill>
                <a:srgbClr val="0C171F"/>
              </a:solidFill>
              <a:latin typeface="Calibri"/>
              <a:ea typeface="Calibri"/>
              <a:cs typeface="Calibri"/>
              <a:sym typeface="Calibri"/>
            </a:endParaRPr>
          </a:p>
        </p:txBody>
      </p:sp>
      <p:graphicFrame>
        <p:nvGraphicFramePr>
          <p:cNvPr id="525" name="Google Shape;525;p30"/>
          <p:cNvGraphicFramePr/>
          <p:nvPr/>
        </p:nvGraphicFramePr>
        <p:xfrm>
          <a:off x="3263211" y="4638385"/>
          <a:ext cx="3000000" cy="3000000"/>
        </p:xfrm>
        <a:graphic>
          <a:graphicData uri="http://schemas.openxmlformats.org/drawingml/2006/table">
            <a:tbl>
              <a:tblPr bandRow="1" firstRow="1">
                <a:noFill/>
                <a:tableStyleId>{3EB55624-FE38-4814-9D2C-76A2840CF2D2}</a:tableStyleId>
              </a:tblPr>
              <a:tblGrid>
                <a:gridCol w="1079925"/>
                <a:gridCol w="1079925"/>
                <a:gridCol w="1079925"/>
                <a:gridCol w="1079925"/>
                <a:gridCol w="1079925"/>
                <a:gridCol w="1079925"/>
                <a:gridCol w="1079925"/>
              </a:tblGrid>
              <a:tr h="370850">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solidFill>
                      <a:srgbClr val="ACC8DD"/>
                    </a:solidFill>
                  </a:tcPr>
                </a:tc>
                <a:tc>
                  <a:txBody>
                    <a:bodyPr/>
                    <a:lstStyle/>
                    <a:p>
                      <a:pPr indent="0" lvl="0" marL="0" marR="0" rtl="0" algn="ctr">
                        <a:spcBef>
                          <a:spcPts val="0"/>
                        </a:spcBef>
                        <a:spcAft>
                          <a:spcPts val="0"/>
                        </a:spcAft>
                        <a:buNone/>
                      </a:pPr>
                      <a:r>
                        <a:rPr lang="en-US" sz="1800" u="none" cap="none" strike="noStrike"/>
                        <a:t>6</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7</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8</a:t>
                      </a:r>
                      <a:endParaRPr/>
                    </a:p>
                  </a:txBody>
                  <a:tcPr marT="45725" marB="45725" marR="91450" marL="91450"/>
                </a:tc>
              </a:tr>
            </a:tbl>
          </a:graphicData>
        </a:graphic>
      </p:graphicFrame>
      <p:cxnSp>
        <p:nvCxnSpPr>
          <p:cNvPr id="526" name="Google Shape;526;p30"/>
          <p:cNvCxnSpPr/>
          <p:nvPr/>
        </p:nvCxnSpPr>
        <p:spPr>
          <a:xfrm>
            <a:off x="7042941" y="496828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27" name="Google Shape;527;p30"/>
          <p:cNvCxnSpPr/>
          <p:nvPr/>
        </p:nvCxnSpPr>
        <p:spPr>
          <a:xfrm>
            <a:off x="3794773" y="498193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28" name="Google Shape;528;p30"/>
          <p:cNvCxnSpPr/>
          <p:nvPr/>
        </p:nvCxnSpPr>
        <p:spPr>
          <a:xfrm>
            <a:off x="9212934" y="496828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29" name="Google Shape;529;p30"/>
          <p:cNvCxnSpPr/>
          <p:nvPr/>
        </p:nvCxnSpPr>
        <p:spPr>
          <a:xfrm>
            <a:off x="10277460" y="498193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30" name="Google Shape;530;p30"/>
          <p:cNvCxnSpPr/>
          <p:nvPr/>
        </p:nvCxnSpPr>
        <p:spPr>
          <a:xfrm>
            <a:off x="4900243" y="4981931"/>
            <a:ext cx="0" cy="469142"/>
          </a:xfrm>
          <a:prstGeom prst="straightConnector1">
            <a:avLst/>
          </a:prstGeom>
          <a:noFill/>
          <a:ln cap="flat" cmpd="sng" w="28575">
            <a:solidFill>
              <a:schemeClr val="accent1"/>
            </a:solidFill>
            <a:prstDash val="solid"/>
            <a:round/>
            <a:headEnd len="sm" w="sm" type="none"/>
            <a:tailEnd len="sm" w="sm" type="none"/>
          </a:ln>
        </p:spPr>
      </p:cxnSp>
      <p:sp>
        <p:nvSpPr>
          <p:cNvPr id="531" name="Google Shape;531;p30"/>
          <p:cNvSpPr txBox="1"/>
          <p:nvPr/>
        </p:nvSpPr>
        <p:spPr>
          <a:xfrm>
            <a:off x="3569549" y="5402937"/>
            <a:ext cx="7348657"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C171F"/>
              </a:buClr>
              <a:buSzPts val="1800"/>
              <a:buFont typeface="Calibri"/>
              <a:buNone/>
            </a:pPr>
            <a:r>
              <a:rPr lang="en-US" sz="1800">
                <a:solidFill>
                  <a:srgbClr val="0C171F"/>
                </a:solidFill>
                <a:latin typeface="Calibri"/>
                <a:ea typeface="Calibri"/>
                <a:cs typeface="Calibri"/>
                <a:sym typeface="Calibri"/>
              </a:rPr>
              <a:t>Min             Q1                         Q2/ Median                          Q3              Max</a:t>
            </a:r>
            <a:endParaRPr sz="1800">
              <a:solidFill>
                <a:srgbClr val="0C171F"/>
              </a:solidFill>
              <a:latin typeface="Calibri"/>
              <a:ea typeface="Calibri"/>
              <a:cs typeface="Calibri"/>
              <a:sym typeface="Calibri"/>
            </a:endParaRPr>
          </a:p>
        </p:txBody>
      </p:sp>
      <p:graphicFrame>
        <p:nvGraphicFramePr>
          <p:cNvPr id="532" name="Google Shape;532;p30"/>
          <p:cNvGraphicFramePr/>
          <p:nvPr/>
        </p:nvGraphicFramePr>
        <p:xfrm>
          <a:off x="4171428" y="3116295"/>
          <a:ext cx="3000000" cy="3000000"/>
        </p:xfrm>
        <a:graphic>
          <a:graphicData uri="http://schemas.openxmlformats.org/drawingml/2006/table">
            <a:tbl>
              <a:tblPr bandRow="1" firstRow="1">
                <a:noFill/>
                <a:tableStyleId>{3EB55624-FE38-4814-9D2C-76A2840CF2D2}</a:tableStyleId>
              </a:tblPr>
              <a:tblGrid>
                <a:gridCol w="2261450"/>
                <a:gridCol w="658525"/>
                <a:gridCol w="2823050"/>
              </a:tblGrid>
              <a:tr h="370850">
                <a:tc>
                  <a:txBody>
                    <a:bodyPr/>
                    <a:lstStyle/>
                    <a:p>
                      <a:pPr indent="0" lvl="0" marL="0" marR="0" rtl="0" algn="l">
                        <a:spcBef>
                          <a:spcPts val="0"/>
                        </a:spcBef>
                        <a:spcAft>
                          <a:spcPts val="0"/>
                        </a:spcAft>
                        <a:buNone/>
                      </a:pPr>
                      <a:r>
                        <a:rPr b="0" lang="en-US" sz="1800" u="none" cap="none" strike="noStrike">
                          <a:solidFill>
                            <a:srgbClr val="313829"/>
                          </a:solidFill>
                        </a:rPr>
                        <a:t>Tứ phân vị thứ nhất</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1" lang="en-US" sz="1800">
                          <a:solidFill>
                            <a:srgbClr val="313829"/>
                          </a:solidFill>
                        </a:rPr>
                        <a:t>Q1</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25</a:t>
                      </a:r>
                      <a:endParaRPr b="0" sz="1800">
                        <a:solidFill>
                          <a:srgbClr val="313829"/>
                        </a:solidFill>
                      </a:endParaRPr>
                    </a:p>
                  </a:txBody>
                  <a:tcPr marT="45725" marB="45725" marR="91450" marL="91450">
                    <a:solidFill>
                      <a:srgbClr val="ACC8DD"/>
                    </a:solidFill>
                  </a:tcPr>
                </a:tc>
              </a:tr>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hai</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1" lang="en-US" sz="1800">
                          <a:solidFill>
                            <a:srgbClr val="313829"/>
                          </a:solidFill>
                        </a:rPr>
                        <a:t>Q2</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50</a:t>
                      </a:r>
                      <a:endParaRPr b="0" sz="1800">
                        <a:solidFill>
                          <a:srgbClr val="313829"/>
                        </a:solidFill>
                      </a:endParaRPr>
                    </a:p>
                  </a:txBody>
                  <a:tcPr marT="45725" marB="45725" marR="91450" marL="91450">
                    <a:solidFill>
                      <a:srgbClr val="ACC8DD"/>
                    </a:solidFill>
                  </a:tcPr>
                </a:tc>
              </a:tr>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ba</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1" lang="en-US" sz="1800">
                          <a:solidFill>
                            <a:srgbClr val="313829"/>
                          </a:solidFill>
                        </a:rPr>
                        <a:t>Q3</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75</a:t>
                      </a:r>
                      <a:endParaRPr b="0" sz="1800">
                        <a:solidFill>
                          <a:srgbClr val="313829"/>
                        </a:solidFill>
                      </a:endParaRPr>
                    </a:p>
                  </a:txBody>
                  <a:tcPr marT="45725" marB="45725" marR="91450" marL="91450">
                    <a:solidFill>
                      <a:srgbClr val="ACC8DD"/>
                    </a:solidFill>
                  </a:tcPr>
                </a:tc>
              </a:tr>
            </a:tbl>
          </a:graphicData>
        </a:graphic>
      </p:graphicFrame>
      <p:sp>
        <p:nvSpPr>
          <p:cNvPr id="533" name="Google Shape;533;p30"/>
          <p:cNvSpPr/>
          <p:nvPr/>
        </p:nvSpPr>
        <p:spPr>
          <a:xfrm>
            <a:off x="4681183" y="4638385"/>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30"/>
          <p:cNvSpPr/>
          <p:nvPr/>
        </p:nvSpPr>
        <p:spPr>
          <a:xfrm>
            <a:off x="6804454" y="4638385"/>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30"/>
          <p:cNvSpPr/>
          <p:nvPr/>
        </p:nvSpPr>
        <p:spPr>
          <a:xfrm>
            <a:off x="8995267" y="4638385"/>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3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cxnSp>
        <p:nvCxnSpPr>
          <p:cNvPr id="541" name="Google Shape;541;p3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42" name="Google Shape;542;p3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43" name="Google Shape;543;p3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44" name="Google Shape;544;p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545" name="Google Shape;545;p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6" name="Google Shape;546;p31"/>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47" name="Google Shape;547;p31"/>
          <p:cNvSpPr txBox="1"/>
          <p:nvPr/>
        </p:nvSpPr>
        <p:spPr>
          <a:xfrm>
            <a:off x="2545970" y="2441211"/>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Quartile: </a:t>
            </a:r>
            <a:r>
              <a:rPr lang="en-US" sz="2000">
                <a:solidFill>
                  <a:srgbClr val="313829"/>
                </a:solidFill>
                <a:latin typeface="Calibri"/>
                <a:ea typeface="Calibri"/>
                <a:cs typeface="Calibri"/>
                <a:sym typeface="Calibri"/>
              </a:rPr>
              <a:t>tứ </a:t>
            </a:r>
            <a:r>
              <a:rPr lang="en-US" sz="2000">
                <a:solidFill>
                  <a:srgbClr val="0C171F"/>
                </a:solidFill>
                <a:latin typeface="Calibri"/>
                <a:ea typeface="Calibri"/>
                <a:cs typeface="Calibri"/>
                <a:sym typeface="Calibri"/>
              </a:rPr>
              <a:t>phân vị - chia dãy số đã được sắp tăng thành 4 phần</a:t>
            </a:r>
            <a:endParaRPr sz="2000">
              <a:solidFill>
                <a:srgbClr val="0C171F"/>
              </a:solidFill>
              <a:latin typeface="Calibri"/>
              <a:ea typeface="Calibri"/>
              <a:cs typeface="Calibri"/>
              <a:sym typeface="Calibri"/>
            </a:endParaRPr>
          </a:p>
        </p:txBody>
      </p:sp>
      <p:graphicFrame>
        <p:nvGraphicFramePr>
          <p:cNvPr id="548" name="Google Shape;548;p31"/>
          <p:cNvGraphicFramePr/>
          <p:nvPr/>
        </p:nvGraphicFramePr>
        <p:xfrm>
          <a:off x="2765065" y="4611091"/>
          <a:ext cx="3000000" cy="3000000"/>
        </p:xfrm>
        <a:graphic>
          <a:graphicData uri="http://schemas.openxmlformats.org/drawingml/2006/table">
            <a:tbl>
              <a:tblPr bandRow="1" firstRow="1">
                <a:noFill/>
                <a:tableStyleId>{3EB55624-FE38-4814-9D2C-76A2840CF2D2}</a:tableStyleId>
              </a:tblPr>
              <a:tblGrid>
                <a:gridCol w="1069475"/>
                <a:gridCol w="1069475"/>
                <a:gridCol w="1069475"/>
                <a:gridCol w="1069475"/>
                <a:gridCol w="1069475"/>
                <a:gridCol w="1069475"/>
                <a:gridCol w="1069475"/>
                <a:gridCol w="1069475"/>
              </a:tblGrid>
              <a:tr h="370850">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solidFill>
                      <a:schemeClr val="accent1"/>
                    </a:solidFill>
                  </a:tcPr>
                </a:tc>
                <a:tc>
                  <a:txBody>
                    <a:bodyPr/>
                    <a:lstStyle/>
                    <a:p>
                      <a:pPr indent="0" lvl="0" marL="0" marR="0" rtl="0" algn="ctr">
                        <a:spcBef>
                          <a:spcPts val="0"/>
                        </a:spcBef>
                        <a:spcAft>
                          <a:spcPts val="0"/>
                        </a:spcAft>
                        <a:buNone/>
                      </a:pPr>
                      <a:r>
                        <a:rPr lang="en-US" sz="1800"/>
                        <a:t>6</a:t>
                      </a:r>
                      <a:endParaRPr/>
                    </a:p>
                  </a:txBody>
                  <a:tcPr marT="45725" marB="45725" marR="91450" marL="91450"/>
                </a:tc>
                <a:tc>
                  <a:txBody>
                    <a:bodyPr/>
                    <a:lstStyle/>
                    <a:p>
                      <a:pPr indent="0" lvl="0" marL="0" marR="0" rtl="0" algn="ctr">
                        <a:spcBef>
                          <a:spcPts val="0"/>
                        </a:spcBef>
                        <a:spcAft>
                          <a:spcPts val="0"/>
                        </a:spcAft>
                        <a:buNone/>
                      </a:pPr>
                      <a:r>
                        <a:rPr lang="en-US" sz="1800"/>
                        <a:t>7</a:t>
                      </a:r>
                      <a:endParaRPr/>
                    </a:p>
                  </a:txBody>
                  <a:tcPr marT="45725" marB="45725" marR="91450" marL="91450"/>
                </a:tc>
                <a:tc>
                  <a:txBody>
                    <a:bodyPr/>
                    <a:lstStyle/>
                    <a:p>
                      <a:pPr indent="0" lvl="0" marL="0" marR="0" rtl="0" algn="ctr">
                        <a:spcBef>
                          <a:spcPts val="0"/>
                        </a:spcBef>
                        <a:spcAft>
                          <a:spcPts val="0"/>
                        </a:spcAft>
                        <a:buNone/>
                      </a:pPr>
                      <a:r>
                        <a:rPr lang="en-US" sz="1800"/>
                        <a:t>8</a:t>
                      </a:r>
                      <a:endParaRPr/>
                    </a:p>
                  </a:txBody>
                  <a:tcPr marT="45725" marB="45725" marR="91450" marL="91450"/>
                </a:tc>
                <a:tc>
                  <a:txBody>
                    <a:bodyPr/>
                    <a:lstStyle/>
                    <a:p>
                      <a:pPr indent="0" lvl="0" marL="0" marR="0" rtl="0" algn="ctr">
                        <a:spcBef>
                          <a:spcPts val="0"/>
                        </a:spcBef>
                        <a:spcAft>
                          <a:spcPts val="0"/>
                        </a:spcAft>
                        <a:buNone/>
                      </a:pPr>
                      <a:r>
                        <a:rPr lang="en-US" sz="1800"/>
                        <a:t>8</a:t>
                      </a:r>
                      <a:endParaRPr/>
                    </a:p>
                  </a:txBody>
                  <a:tcPr marT="45725" marB="45725" marR="91450" marL="91450"/>
                </a:tc>
              </a:tr>
            </a:tbl>
          </a:graphicData>
        </a:graphic>
      </p:graphicFrame>
      <p:cxnSp>
        <p:nvCxnSpPr>
          <p:cNvPr id="549" name="Google Shape;549;p31"/>
          <p:cNvCxnSpPr/>
          <p:nvPr/>
        </p:nvCxnSpPr>
        <p:spPr>
          <a:xfrm>
            <a:off x="7042941" y="496828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50" name="Google Shape;550;p31"/>
          <p:cNvCxnSpPr/>
          <p:nvPr/>
        </p:nvCxnSpPr>
        <p:spPr>
          <a:xfrm>
            <a:off x="9170730" y="4968281"/>
            <a:ext cx="0" cy="469142"/>
          </a:xfrm>
          <a:prstGeom prst="straightConnector1">
            <a:avLst/>
          </a:prstGeom>
          <a:noFill/>
          <a:ln cap="flat" cmpd="sng" w="28575">
            <a:solidFill>
              <a:schemeClr val="accent1"/>
            </a:solidFill>
            <a:prstDash val="solid"/>
            <a:round/>
            <a:headEnd len="sm" w="sm" type="none"/>
            <a:tailEnd len="sm" w="sm" type="none"/>
          </a:ln>
        </p:spPr>
      </p:cxnSp>
      <p:cxnSp>
        <p:nvCxnSpPr>
          <p:cNvPr id="551" name="Google Shape;551;p31"/>
          <p:cNvCxnSpPr/>
          <p:nvPr/>
        </p:nvCxnSpPr>
        <p:spPr>
          <a:xfrm>
            <a:off x="4900243" y="4981931"/>
            <a:ext cx="0" cy="469142"/>
          </a:xfrm>
          <a:prstGeom prst="straightConnector1">
            <a:avLst/>
          </a:prstGeom>
          <a:noFill/>
          <a:ln cap="flat" cmpd="sng" w="28575">
            <a:solidFill>
              <a:schemeClr val="accent1"/>
            </a:solidFill>
            <a:prstDash val="solid"/>
            <a:round/>
            <a:headEnd len="sm" w="sm" type="none"/>
            <a:tailEnd len="sm" w="sm" type="none"/>
          </a:ln>
        </p:spPr>
      </p:cxnSp>
      <p:sp>
        <p:nvSpPr>
          <p:cNvPr id="552" name="Google Shape;552;p31"/>
          <p:cNvSpPr txBox="1"/>
          <p:nvPr/>
        </p:nvSpPr>
        <p:spPr>
          <a:xfrm>
            <a:off x="3569549" y="5402937"/>
            <a:ext cx="7348657"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C171F"/>
              </a:buClr>
              <a:buSzPts val="1800"/>
              <a:buFont typeface="Calibri"/>
              <a:buNone/>
            </a:pPr>
            <a:r>
              <a:rPr lang="en-US" sz="1800">
                <a:solidFill>
                  <a:srgbClr val="0C171F"/>
                </a:solidFill>
                <a:latin typeface="Calibri"/>
                <a:ea typeface="Calibri"/>
                <a:cs typeface="Calibri"/>
                <a:sym typeface="Calibri"/>
              </a:rPr>
              <a:t>                Q1=4                          Q2 = 5.5                       Q3=7.5</a:t>
            </a:r>
            <a:endParaRPr sz="1800">
              <a:solidFill>
                <a:srgbClr val="0C171F"/>
              </a:solidFill>
              <a:latin typeface="Calibri"/>
              <a:ea typeface="Calibri"/>
              <a:cs typeface="Calibri"/>
              <a:sym typeface="Calibri"/>
            </a:endParaRPr>
          </a:p>
        </p:txBody>
      </p:sp>
      <p:graphicFrame>
        <p:nvGraphicFramePr>
          <p:cNvPr id="553" name="Google Shape;553;p31"/>
          <p:cNvGraphicFramePr/>
          <p:nvPr/>
        </p:nvGraphicFramePr>
        <p:xfrm>
          <a:off x="2978943" y="3124419"/>
          <a:ext cx="3000000" cy="3000000"/>
        </p:xfrm>
        <a:graphic>
          <a:graphicData uri="http://schemas.openxmlformats.org/drawingml/2006/table">
            <a:tbl>
              <a:tblPr bandRow="1" firstRow="1">
                <a:noFill/>
                <a:tableStyleId>{3EB55624-FE38-4814-9D2C-76A2840CF2D2}</a:tableStyleId>
              </a:tblPr>
              <a:tblGrid>
                <a:gridCol w="2709325"/>
                <a:gridCol w="2709325"/>
                <a:gridCol w="2709325"/>
              </a:tblGrid>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nhất</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Q1</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25</a:t>
                      </a:r>
                      <a:endParaRPr b="0" sz="1800">
                        <a:solidFill>
                          <a:srgbClr val="313829"/>
                        </a:solidFill>
                      </a:endParaRPr>
                    </a:p>
                  </a:txBody>
                  <a:tcPr marT="45725" marB="45725" marR="91450" marL="91450">
                    <a:solidFill>
                      <a:srgbClr val="ACC8DD"/>
                    </a:solidFill>
                  </a:tcPr>
                </a:tc>
              </a:tr>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hai</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Q2</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50</a:t>
                      </a:r>
                      <a:endParaRPr b="0" sz="1800">
                        <a:solidFill>
                          <a:srgbClr val="313829"/>
                        </a:solidFill>
                      </a:endParaRPr>
                    </a:p>
                  </a:txBody>
                  <a:tcPr marT="45725" marB="45725" marR="91450" marL="91450">
                    <a:solidFill>
                      <a:srgbClr val="ACC8DD"/>
                    </a:solidFill>
                  </a:tcPr>
                </a:tc>
              </a:tr>
              <a:tr h="370850">
                <a:tc>
                  <a:txBody>
                    <a:bodyPr/>
                    <a:lstStyle/>
                    <a:p>
                      <a:pPr indent="0" lvl="0" marL="0" marR="0" rtl="0" algn="l">
                        <a:spcBef>
                          <a:spcPts val="0"/>
                        </a:spcBef>
                        <a:spcAft>
                          <a:spcPts val="0"/>
                        </a:spcAft>
                        <a:buNone/>
                      </a:pPr>
                      <a:r>
                        <a:rPr b="0" lang="en-US" sz="1800">
                          <a:solidFill>
                            <a:srgbClr val="313829"/>
                          </a:solidFill>
                        </a:rPr>
                        <a:t>Tứ</a:t>
                      </a:r>
                      <a:r>
                        <a:rPr b="0" lang="en-US" sz="1800">
                          <a:solidFill>
                            <a:srgbClr val="313829"/>
                          </a:solidFill>
                        </a:rPr>
                        <a:t> phân vị thứ ba</a:t>
                      </a:r>
                      <a:endParaRPr b="0" sz="1800">
                        <a:solidFill>
                          <a:srgbClr val="313829"/>
                        </a:solidFill>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Q3</a:t>
                      </a:r>
                      <a:endParaRPr/>
                    </a:p>
                  </a:txBody>
                  <a:tcPr marT="45725" marB="45725" marR="91450" marL="91450">
                    <a:solidFill>
                      <a:srgbClr val="ACC8DD"/>
                    </a:solidFill>
                  </a:tcPr>
                </a:tc>
                <a:tc>
                  <a:txBody>
                    <a:bodyPr/>
                    <a:lstStyle/>
                    <a:p>
                      <a:pPr indent="0" lvl="0" marL="0" marR="0" rtl="0" algn="l">
                        <a:spcBef>
                          <a:spcPts val="0"/>
                        </a:spcBef>
                        <a:spcAft>
                          <a:spcPts val="0"/>
                        </a:spcAft>
                        <a:buNone/>
                      </a:pPr>
                      <a:r>
                        <a:rPr b="0" lang="en-US" sz="1800">
                          <a:solidFill>
                            <a:srgbClr val="313829"/>
                          </a:solidFill>
                        </a:rPr>
                        <a:t>Percentile</a:t>
                      </a:r>
                      <a:r>
                        <a:rPr b="0" lang="en-US" sz="1800">
                          <a:solidFill>
                            <a:srgbClr val="313829"/>
                          </a:solidFill>
                        </a:rPr>
                        <a:t> thứ 75</a:t>
                      </a:r>
                      <a:endParaRPr b="0" sz="1800">
                        <a:solidFill>
                          <a:srgbClr val="313829"/>
                        </a:solidFill>
                      </a:endParaRPr>
                    </a:p>
                  </a:txBody>
                  <a:tcPr marT="45725" marB="45725" marR="91450" marL="91450">
                    <a:solidFill>
                      <a:srgbClr val="ACC8DD"/>
                    </a:solidFill>
                  </a:tcPr>
                </a:tc>
              </a:tr>
            </a:tbl>
          </a:graphicData>
        </a:graphic>
      </p:graphicFrame>
      <p:sp>
        <p:nvSpPr>
          <p:cNvPr id="554" name="Google Shape;554;p31"/>
          <p:cNvSpPr/>
          <p:nvPr/>
        </p:nvSpPr>
        <p:spPr>
          <a:xfrm>
            <a:off x="4681183" y="4610249"/>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31"/>
          <p:cNvSpPr/>
          <p:nvPr/>
        </p:nvSpPr>
        <p:spPr>
          <a:xfrm>
            <a:off x="6804454" y="4610249"/>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31"/>
          <p:cNvSpPr/>
          <p:nvPr/>
        </p:nvSpPr>
        <p:spPr>
          <a:xfrm>
            <a:off x="8947151" y="4623899"/>
            <a:ext cx="409433" cy="329896"/>
          </a:xfrm>
          <a:prstGeom prst="ellipse">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3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cxnSp>
        <p:nvCxnSpPr>
          <p:cNvPr id="562" name="Google Shape;562;p3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63" name="Google Shape;563;p3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64" name="Google Shape;564;p3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65" name="Google Shape;565;p3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566" name="Google Shape;566;p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7" name="Google Shape;567;p32"/>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68" name="Google Shape;568;p32"/>
          <p:cNvSpPr txBox="1"/>
          <p:nvPr/>
        </p:nvSpPr>
        <p:spPr>
          <a:xfrm>
            <a:off x="2545970" y="2441211"/>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InterQuartile Range (IQR): </a:t>
            </a:r>
            <a:r>
              <a:rPr lang="en-US" sz="2000">
                <a:solidFill>
                  <a:srgbClr val="0C171F"/>
                </a:solidFill>
                <a:latin typeface="Calibri"/>
                <a:ea typeface="Calibri"/>
                <a:cs typeface="Calibri"/>
                <a:sym typeface="Calibri"/>
              </a:rPr>
              <a:t>độ trải giữa</a:t>
            </a:r>
            <a:endParaRPr sz="2000">
              <a:solidFill>
                <a:srgbClr val="0C171F"/>
              </a:solidFill>
              <a:latin typeface="Calibri"/>
              <a:ea typeface="Calibri"/>
              <a:cs typeface="Calibri"/>
              <a:sym typeface="Calibri"/>
            </a:endParaRPr>
          </a:p>
        </p:txBody>
      </p:sp>
      <p:sp>
        <p:nvSpPr>
          <p:cNvPr id="569" name="Google Shape;569;p32"/>
          <p:cNvSpPr txBox="1"/>
          <p:nvPr/>
        </p:nvSpPr>
        <p:spPr>
          <a:xfrm>
            <a:off x="5983947" y="3006445"/>
            <a:ext cx="2148860" cy="395785"/>
          </a:xfrm>
          <a:prstGeom prst="rect">
            <a:avLst/>
          </a:prstGeom>
          <a:noFill/>
          <a:ln cap="flat" cmpd="sng" w="9525">
            <a:solidFill>
              <a:srgbClr val="3F739B"/>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0C171F"/>
              </a:buClr>
              <a:buSzPts val="2000"/>
              <a:buFont typeface="Calibri"/>
              <a:buNone/>
            </a:pPr>
            <a:r>
              <a:rPr b="1" lang="en-US" sz="2000">
                <a:solidFill>
                  <a:srgbClr val="0C171F"/>
                </a:solidFill>
                <a:latin typeface="Calibri"/>
                <a:ea typeface="Calibri"/>
                <a:cs typeface="Calibri"/>
                <a:sym typeface="Calibri"/>
              </a:rPr>
              <a:t>IQR = Q3 – Q1</a:t>
            </a:r>
            <a:endParaRPr b="1" sz="2000">
              <a:solidFill>
                <a:srgbClr val="0C171F"/>
              </a:solidFill>
              <a:latin typeface="Calibri"/>
              <a:ea typeface="Calibri"/>
              <a:cs typeface="Calibri"/>
              <a:sym typeface="Calibri"/>
            </a:endParaRPr>
          </a:p>
        </p:txBody>
      </p:sp>
      <p:pic>
        <p:nvPicPr>
          <p:cNvPr id="570" name="Google Shape;570;p32"/>
          <p:cNvPicPr preferRelativeResize="0"/>
          <p:nvPr/>
        </p:nvPicPr>
        <p:blipFill rotWithShape="1">
          <a:blip r:embed="rId3">
            <a:alphaModFix/>
          </a:blip>
          <a:srcRect b="0" l="0" r="0" t="0"/>
          <a:stretch/>
        </p:blipFill>
        <p:spPr>
          <a:xfrm>
            <a:off x="5515327" y="3539858"/>
            <a:ext cx="3086100" cy="1809750"/>
          </a:xfrm>
          <a:prstGeom prst="rect">
            <a:avLst/>
          </a:prstGeom>
          <a:noFill/>
          <a:ln>
            <a:noFill/>
          </a:ln>
        </p:spPr>
      </p:pic>
      <p:sp>
        <p:nvSpPr>
          <p:cNvPr id="571" name="Google Shape;571;p32"/>
          <p:cNvSpPr txBox="1"/>
          <p:nvPr/>
        </p:nvSpPr>
        <p:spPr>
          <a:xfrm>
            <a:off x="3325505" y="5487225"/>
            <a:ext cx="8072100" cy="3957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Độ trải giữa nhỏ: dữ liệu ít phân tán, có sự đồng đều cao và ngược lại.</a:t>
            </a:r>
            <a:endParaRPr sz="2000">
              <a:solidFill>
                <a:srgbClr val="0C171F"/>
              </a:solidFill>
              <a:latin typeface="Calibri"/>
              <a:ea typeface="Calibri"/>
              <a:cs typeface="Calibri"/>
              <a:sym typeface="Calibri"/>
            </a:endParaRPr>
          </a:p>
        </p:txBody>
      </p:sp>
      <p:sp>
        <p:nvSpPr>
          <p:cNvPr id="572" name="Google Shape;572;p3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cxnSp>
        <p:nvCxnSpPr>
          <p:cNvPr id="577" name="Google Shape;577;p3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78" name="Google Shape;578;p3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79" name="Google Shape;579;p3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580" name="Google Shape;580;p3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581" name="Google Shape;581;p3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2" name="Google Shape;582;p33"/>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 mức độ phân tán của dữ liệu</a:t>
            </a:r>
            <a:endParaRPr b="1" sz="2400">
              <a:solidFill>
                <a:srgbClr val="3F3F3F"/>
              </a:solidFill>
              <a:latin typeface="Calibri"/>
              <a:ea typeface="Calibri"/>
              <a:cs typeface="Calibri"/>
              <a:sym typeface="Calibri"/>
            </a:endParaRPr>
          </a:p>
        </p:txBody>
      </p:sp>
      <p:sp>
        <p:nvSpPr>
          <p:cNvPr id="583" name="Google Shape;583;p33"/>
          <p:cNvSpPr txBox="1"/>
          <p:nvPr/>
        </p:nvSpPr>
        <p:spPr>
          <a:xfrm>
            <a:off x="2545970" y="2441211"/>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Variance: </a:t>
            </a:r>
            <a:r>
              <a:rPr lang="en-US" sz="2000">
                <a:solidFill>
                  <a:srgbClr val="0C171F"/>
                </a:solidFill>
                <a:latin typeface="Calibri"/>
                <a:ea typeface="Calibri"/>
                <a:cs typeface="Calibri"/>
                <a:sym typeface="Calibri"/>
              </a:rPr>
              <a:t>Phương sai</a:t>
            </a:r>
            <a:endParaRPr sz="2000">
              <a:solidFill>
                <a:srgbClr val="0C171F"/>
              </a:solidFill>
              <a:latin typeface="Calibri"/>
              <a:ea typeface="Calibri"/>
              <a:cs typeface="Calibri"/>
              <a:sym typeface="Calibri"/>
            </a:endParaRPr>
          </a:p>
        </p:txBody>
      </p:sp>
      <p:sp>
        <p:nvSpPr>
          <p:cNvPr id="584" name="Google Shape;584;p33"/>
          <p:cNvSpPr txBox="1"/>
          <p:nvPr/>
        </p:nvSpPr>
        <p:spPr>
          <a:xfrm>
            <a:off x="9058396" y="2786582"/>
            <a:ext cx="434618" cy="395785"/>
          </a:xfrm>
          <a:prstGeom prst="rect">
            <a:avLst/>
          </a:prstGeom>
          <a:blipFill rotWithShape="1">
            <a:blip r:embed="rId3">
              <a:alphaModFix/>
            </a:blip>
            <a:stretch>
              <a:fillRect b="0" l="0" r="-2676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5" name="Google Shape;585;p33"/>
          <p:cNvSpPr txBox="1"/>
          <p:nvPr/>
        </p:nvSpPr>
        <p:spPr>
          <a:xfrm>
            <a:off x="9378762" y="2799941"/>
            <a:ext cx="1043391"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  mean</a:t>
            </a:r>
            <a:endParaRPr sz="2000">
              <a:solidFill>
                <a:srgbClr val="0C171F"/>
              </a:solidFill>
              <a:latin typeface="Calibri"/>
              <a:ea typeface="Calibri"/>
              <a:cs typeface="Calibri"/>
              <a:sym typeface="Calibri"/>
            </a:endParaRPr>
          </a:p>
        </p:txBody>
      </p:sp>
      <p:sp>
        <p:nvSpPr>
          <p:cNvPr id="586" name="Google Shape;586;p33"/>
          <p:cNvSpPr txBox="1"/>
          <p:nvPr/>
        </p:nvSpPr>
        <p:spPr>
          <a:xfrm>
            <a:off x="2545970" y="3599505"/>
            <a:ext cx="8071988" cy="395785"/>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739B"/>
              </a:buClr>
              <a:buSzPts val="2000"/>
              <a:buFont typeface="Calibri"/>
              <a:buNone/>
            </a:pPr>
            <a:r>
              <a:rPr lang="en-US" sz="2000">
                <a:solidFill>
                  <a:srgbClr val="3F739B"/>
                </a:solidFill>
                <a:latin typeface="Calibri"/>
                <a:ea typeface="Calibri"/>
                <a:cs typeface="Calibri"/>
                <a:sym typeface="Calibri"/>
              </a:rPr>
              <a:t>Standard Deviation: </a:t>
            </a:r>
            <a:r>
              <a:rPr lang="en-US" sz="2000">
                <a:solidFill>
                  <a:srgbClr val="0C171F"/>
                </a:solidFill>
                <a:latin typeface="Calibri"/>
                <a:ea typeface="Calibri"/>
                <a:cs typeface="Calibri"/>
                <a:sym typeface="Calibri"/>
              </a:rPr>
              <a:t>Độ lệch chuẩn (STDEV)</a:t>
            </a:r>
            <a:endParaRPr sz="2000">
              <a:solidFill>
                <a:srgbClr val="0C171F"/>
              </a:solidFill>
              <a:latin typeface="Calibri"/>
              <a:ea typeface="Calibri"/>
              <a:cs typeface="Calibri"/>
              <a:sym typeface="Calibri"/>
            </a:endParaRPr>
          </a:p>
        </p:txBody>
      </p:sp>
      <p:sp>
        <p:nvSpPr>
          <p:cNvPr id="587" name="Google Shape;587;p33"/>
          <p:cNvSpPr txBox="1"/>
          <p:nvPr/>
        </p:nvSpPr>
        <p:spPr>
          <a:xfrm>
            <a:off x="4894167" y="3995290"/>
            <a:ext cx="3993900" cy="12768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8" name="Google Shape;588;p33"/>
          <p:cNvSpPr txBox="1"/>
          <p:nvPr/>
        </p:nvSpPr>
        <p:spPr>
          <a:xfrm>
            <a:off x="2677071" y="5576961"/>
            <a:ext cx="8787048" cy="395785"/>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Calibri"/>
                <a:ea typeface="Calibri"/>
                <a:cs typeface="Calibri"/>
                <a:sym typeface="Calibri"/>
              </a:rPr>
              <a:t>Đo mức độ lệch tâm của dữ liệu (với giá trị tâm là giá trị trung bình mean)</a:t>
            </a:r>
            <a:endParaRPr sz="2000">
              <a:solidFill>
                <a:srgbClr val="0C171F"/>
              </a:solidFill>
              <a:latin typeface="Calibri"/>
              <a:ea typeface="Calibri"/>
              <a:cs typeface="Calibri"/>
              <a:sym typeface="Calibri"/>
            </a:endParaRPr>
          </a:p>
        </p:txBody>
      </p:sp>
      <p:sp>
        <p:nvSpPr>
          <p:cNvPr id="589" name="Google Shape;589;p33"/>
          <p:cNvSpPr txBox="1"/>
          <p:nvPr/>
        </p:nvSpPr>
        <p:spPr>
          <a:xfrm>
            <a:off x="4862970" y="2336401"/>
            <a:ext cx="3993790" cy="127666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0" name="Google Shape;590;p33"/>
          <p:cNvSpPr/>
          <p:nvPr/>
        </p:nvSpPr>
        <p:spPr>
          <a:xfrm>
            <a:off x="7278618" y="1926880"/>
            <a:ext cx="3994174" cy="36933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3, 13, 15, 16, 19, 20, 21, 25, 40</a:t>
            </a:r>
            <a:r>
              <a:rPr b="1" lang="en-US" sz="1800">
                <a:solidFill>
                  <a:schemeClr val="lt1"/>
                </a:solidFill>
                <a:latin typeface="Calibri"/>
                <a:ea typeface="Calibri"/>
                <a:cs typeface="Calibri"/>
                <a:sym typeface="Calibri"/>
              </a:rPr>
              <a:t> </a:t>
            </a:r>
            <a:endParaRPr/>
          </a:p>
        </p:txBody>
      </p:sp>
      <p:sp>
        <p:nvSpPr>
          <p:cNvPr id="591" name="Google Shape;591;p33"/>
          <p:cNvSpPr/>
          <p:nvPr/>
        </p:nvSpPr>
        <p:spPr>
          <a:xfrm>
            <a:off x="11212483" y="1417919"/>
            <a:ext cx="825691" cy="36933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19.11</a:t>
            </a:r>
            <a:endParaRPr b="1" sz="1800">
              <a:solidFill>
                <a:schemeClr val="lt1"/>
              </a:solidFill>
              <a:latin typeface="Calibri"/>
              <a:ea typeface="Calibri"/>
              <a:cs typeface="Calibri"/>
              <a:sym typeface="Calibri"/>
            </a:endParaRPr>
          </a:p>
        </p:txBody>
      </p:sp>
      <p:sp>
        <p:nvSpPr>
          <p:cNvPr id="592" name="Google Shape;592;p3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3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598" name="Google Shape;598;p34"/>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599" name="Google Shape;599;p34"/>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00" name="Google Shape;600;p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601" name="Google Shape;601;p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2" name="Google Shape;602;p34"/>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Đo</a:t>
            </a:r>
            <a:r>
              <a:rPr b="1" lang="en-US" sz="2400">
                <a:solidFill>
                  <a:srgbClr val="3F3F3F"/>
                </a:solidFill>
                <a:latin typeface="Calibri"/>
                <a:ea typeface="Calibri"/>
                <a:cs typeface="Calibri"/>
                <a:sym typeface="Calibri"/>
              </a:rPr>
              <a:t> </a:t>
            </a:r>
            <a:r>
              <a:rPr b="1" lang="en-US" sz="2400">
                <a:solidFill>
                  <a:srgbClr val="3F3F3F"/>
                </a:solidFill>
                <a:latin typeface="Calibri"/>
                <a:ea typeface="Calibri"/>
                <a:cs typeface="Calibri"/>
                <a:sym typeface="Calibri"/>
              </a:rPr>
              <a:t>mức độ phân tán của dữ liệu</a:t>
            </a:r>
            <a:endParaRPr b="1" sz="2400">
              <a:solidFill>
                <a:srgbClr val="3F3F3F"/>
              </a:solidFill>
              <a:latin typeface="Calibri"/>
              <a:ea typeface="Calibri"/>
              <a:cs typeface="Calibri"/>
              <a:sym typeface="Calibri"/>
            </a:endParaRPr>
          </a:p>
        </p:txBody>
      </p:sp>
      <p:graphicFrame>
        <p:nvGraphicFramePr>
          <p:cNvPr id="603" name="Google Shape;603;p34"/>
          <p:cNvGraphicFramePr/>
          <p:nvPr/>
        </p:nvGraphicFramePr>
        <p:xfrm>
          <a:off x="2973695" y="2493950"/>
          <a:ext cx="3000000" cy="3000000"/>
        </p:xfrm>
        <a:graphic>
          <a:graphicData uri="http://schemas.openxmlformats.org/drawingml/2006/table">
            <a:tbl>
              <a:tblPr bandRow="1" firstRow="1">
                <a:noFill/>
                <a:tableStyleId>{3EB55624-FE38-4814-9D2C-76A2840CF2D2}</a:tableStyleId>
              </a:tblPr>
              <a:tblGrid>
                <a:gridCol w="812800"/>
                <a:gridCol w="812800"/>
                <a:gridCol w="812800"/>
                <a:gridCol w="812800"/>
                <a:gridCol w="812800"/>
                <a:gridCol w="812800"/>
                <a:gridCol w="812800"/>
                <a:gridCol w="812800"/>
                <a:gridCol w="812800"/>
                <a:gridCol w="812800"/>
              </a:tblGrid>
              <a:tr h="370850">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3</a:t>
                      </a:r>
                      <a:endParaRPr/>
                    </a:p>
                  </a:txBody>
                  <a:tcPr marT="45725" marB="45725" marR="91450" marL="91450"/>
                </a:tc>
                <a:tc>
                  <a:txBody>
                    <a:bodyPr/>
                    <a:lstStyle/>
                    <a:p>
                      <a:pPr indent="0" lvl="0" marL="0" marR="0" rtl="0" algn="ctr">
                        <a:spcBef>
                          <a:spcPts val="0"/>
                        </a:spcBef>
                        <a:spcAft>
                          <a:spcPts val="0"/>
                        </a:spcAft>
                        <a:buNone/>
                      </a:pPr>
                      <a:r>
                        <a:rPr lang="en-US" sz="1800"/>
                        <a:t>5</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6</a:t>
                      </a:r>
                      <a:endParaRPr/>
                    </a:p>
                  </a:txBody>
                  <a:tcPr marT="45725" marB="45725" marR="91450" marL="91450"/>
                </a:tc>
                <a:tc>
                  <a:txBody>
                    <a:bodyPr/>
                    <a:lstStyle/>
                    <a:p>
                      <a:pPr indent="0" lvl="0" marL="0" marR="0" rtl="0" algn="ctr">
                        <a:spcBef>
                          <a:spcPts val="0"/>
                        </a:spcBef>
                        <a:spcAft>
                          <a:spcPts val="0"/>
                        </a:spcAft>
                        <a:buNone/>
                      </a:pPr>
                      <a:r>
                        <a:rPr lang="en-US" sz="1800"/>
                        <a:t>6</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c>
                  <a:txBody>
                    <a:bodyPr/>
                    <a:lstStyle/>
                    <a:p>
                      <a:pPr indent="0" lvl="0" marL="0" marR="0" rtl="0" algn="ctr">
                        <a:spcBef>
                          <a:spcPts val="0"/>
                        </a:spcBef>
                        <a:spcAft>
                          <a:spcPts val="0"/>
                        </a:spcAft>
                        <a:buNone/>
                      </a:pPr>
                      <a:r>
                        <a:rPr lang="en-US" sz="1800"/>
                        <a:t>4</a:t>
                      </a:r>
                      <a:endParaRPr/>
                    </a:p>
                  </a:txBody>
                  <a:tcPr marT="45725" marB="45725" marR="91450" marL="91450"/>
                </a:tc>
              </a:tr>
            </a:tbl>
          </a:graphicData>
        </a:graphic>
      </p:graphicFrame>
      <p:sp>
        <p:nvSpPr>
          <p:cNvPr id="604" name="Google Shape;604;p34"/>
          <p:cNvSpPr txBox="1"/>
          <p:nvPr/>
        </p:nvSpPr>
        <p:spPr>
          <a:xfrm>
            <a:off x="2545970" y="2926476"/>
            <a:ext cx="2671825" cy="36605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aphicFrame>
        <p:nvGraphicFramePr>
          <p:cNvPr id="605" name="Google Shape;605;p34"/>
          <p:cNvGraphicFramePr/>
          <p:nvPr/>
        </p:nvGraphicFramePr>
        <p:xfrm>
          <a:off x="2973695" y="3844706"/>
          <a:ext cx="3000000" cy="3000000"/>
        </p:xfrm>
        <a:graphic>
          <a:graphicData uri="http://schemas.openxmlformats.org/drawingml/2006/table">
            <a:tbl>
              <a:tblPr bandRow="1" firstRow="1">
                <a:noFill/>
                <a:tableStyleId>{3EB55624-FE38-4814-9D2C-76A2840CF2D2}</a:tableStyleId>
              </a:tblPr>
              <a:tblGrid>
                <a:gridCol w="681150"/>
                <a:gridCol w="932100"/>
                <a:gridCol w="932100"/>
                <a:gridCol w="932100"/>
                <a:gridCol w="932100"/>
                <a:gridCol w="932100"/>
                <a:gridCol w="932100"/>
                <a:gridCol w="932100"/>
                <a:gridCol w="932100"/>
              </a:tblGrid>
              <a:tr h="364450">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5.76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0.16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2.56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1.96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5.76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6.76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6.76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1.96</a:t>
                      </a:r>
                      <a:endParaRPr b="0" i="0" sz="1800" u="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ctr">
                        <a:spcBef>
                          <a:spcPts val="0"/>
                        </a:spcBef>
                        <a:spcAft>
                          <a:spcPts val="0"/>
                        </a:spcAft>
                        <a:buNone/>
                      </a:pPr>
                      <a:r>
                        <a:rPr lang="en-US" sz="1800" u="none" strike="noStrike">
                          <a:latin typeface="Calibri"/>
                          <a:ea typeface="Calibri"/>
                          <a:cs typeface="Calibri"/>
                          <a:sym typeface="Calibri"/>
                        </a:rPr>
                        <a:t>0.36</a:t>
                      </a:r>
                      <a:endParaRPr b="0" i="0" sz="1800" u="none" strike="noStrike">
                        <a:solidFill>
                          <a:srgbClr val="000000"/>
                        </a:solidFill>
                        <a:latin typeface="Calibri"/>
                        <a:ea typeface="Calibri"/>
                        <a:cs typeface="Calibri"/>
                        <a:sym typeface="Calibri"/>
                      </a:endParaRPr>
                    </a:p>
                  </a:txBody>
                  <a:tcPr marT="9525" marB="0" marR="9525" marL="9525" anchor="b"/>
                </a:tc>
              </a:tr>
            </a:tbl>
          </a:graphicData>
        </a:graphic>
      </p:graphicFrame>
      <p:sp>
        <p:nvSpPr>
          <p:cNvPr id="606" name="Google Shape;606;p34"/>
          <p:cNvSpPr txBox="1"/>
          <p:nvPr/>
        </p:nvSpPr>
        <p:spPr>
          <a:xfrm>
            <a:off x="2762590" y="3487676"/>
            <a:ext cx="1292170" cy="320536"/>
          </a:xfrm>
          <a:prstGeom prst="rect">
            <a:avLst/>
          </a:prstGeom>
          <a:blipFill rotWithShape="1">
            <a:blip r:embed="rId4">
              <a:alphaModFix/>
            </a:blip>
            <a:stretch>
              <a:fillRect b="-20754" l="0" r="0" t="-1132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07" name="Google Shape;607;p34"/>
          <p:cNvSpPr txBox="1"/>
          <p:nvPr/>
        </p:nvSpPr>
        <p:spPr>
          <a:xfrm>
            <a:off x="2936988" y="4480370"/>
            <a:ext cx="3491108" cy="1035993"/>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Variance = 3.6</a:t>
            </a:r>
            <a:endParaRPr/>
          </a:p>
          <a:p>
            <a:pPr indent="0" lvl="0" marL="0" marR="0" rtl="0" algn="l">
              <a:lnSpc>
                <a:spcPct val="150000"/>
              </a:lnSpc>
              <a:spcBef>
                <a:spcPts val="0"/>
              </a:spcBef>
              <a:spcAft>
                <a:spcPts val="0"/>
              </a:spcAft>
              <a:buClr>
                <a:srgbClr val="0C171F"/>
              </a:buClr>
              <a:buSzPts val="2000"/>
              <a:buFont typeface="Calibri"/>
              <a:buNone/>
            </a:pPr>
            <a:r>
              <a:rPr lang="en-US" sz="2000">
                <a:solidFill>
                  <a:srgbClr val="0C171F"/>
                </a:solidFill>
                <a:latin typeface="Calibri"/>
                <a:ea typeface="Calibri"/>
                <a:cs typeface="Calibri"/>
                <a:sym typeface="Calibri"/>
              </a:rPr>
              <a:t>Standard Deviation = 1.9</a:t>
            </a:r>
            <a:endParaRPr sz="2000">
              <a:solidFill>
                <a:srgbClr val="0C171F"/>
              </a:solidFill>
              <a:latin typeface="Calibri"/>
              <a:ea typeface="Calibri"/>
              <a:cs typeface="Calibri"/>
              <a:sym typeface="Calibri"/>
            </a:endParaRPr>
          </a:p>
        </p:txBody>
      </p:sp>
      <p:sp>
        <p:nvSpPr>
          <p:cNvPr id="608" name="Google Shape;608;p3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cxnSp>
        <p:nvCxnSpPr>
          <p:cNvPr id="613" name="Google Shape;613;p3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14" name="Google Shape;614;p35"/>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850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1: TÓM LƯỢC DỮ LIỆU – DATA SUMMRIZATION</a:t>
            </a:r>
            <a:endParaRPr b="1" sz="2800">
              <a:solidFill>
                <a:srgbClr val="3F3F3F"/>
              </a:solidFill>
              <a:latin typeface="Calibri"/>
              <a:ea typeface="Calibri"/>
              <a:cs typeface="Calibri"/>
              <a:sym typeface="Calibri"/>
            </a:endParaRPr>
          </a:p>
        </p:txBody>
      </p:sp>
      <p:sp>
        <p:nvSpPr>
          <p:cNvPr id="615" name="Google Shape;615;p35"/>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262626"/>
                </a:solidFill>
                <a:latin typeface="Arial"/>
                <a:ea typeface="Arial"/>
                <a:cs typeface="Arial"/>
                <a:sym typeface="Arial"/>
              </a:rPr>
              <a:t>1. Tóm lược</a:t>
            </a:r>
            <a:endParaRPr sz="2400">
              <a:solidFill>
                <a:srgbClr val="262626"/>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16" name="Google Shape;616;p3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617" name="Google Shape;617;p3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8" name="Google Shape;618;p35"/>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BÀI TẬP</a:t>
            </a:r>
            <a:endParaRPr b="1" sz="2400">
              <a:solidFill>
                <a:srgbClr val="3F3F3F"/>
              </a:solidFill>
              <a:latin typeface="Calibri"/>
              <a:ea typeface="Calibri"/>
              <a:cs typeface="Calibri"/>
              <a:sym typeface="Calibri"/>
            </a:endParaRPr>
          </a:p>
        </p:txBody>
      </p:sp>
      <p:sp>
        <p:nvSpPr>
          <p:cNvPr id="619" name="Google Shape;619;p35"/>
          <p:cNvSpPr txBox="1"/>
          <p:nvPr/>
        </p:nvSpPr>
        <p:spPr>
          <a:xfrm>
            <a:off x="2566368" y="2607992"/>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Data: DATA2</a:t>
            </a:r>
            <a:endParaRPr sz="2000">
              <a:solidFill>
                <a:srgbClr val="1F394D"/>
              </a:solidFill>
              <a:latin typeface="Calibri"/>
              <a:ea typeface="Calibri"/>
              <a:cs typeface="Calibri"/>
              <a:sym typeface="Calibri"/>
            </a:endParaRPr>
          </a:p>
        </p:txBody>
      </p:sp>
      <p:sp>
        <p:nvSpPr>
          <p:cNvPr id="620" name="Google Shape;620;p35"/>
          <p:cNvSpPr txBox="1"/>
          <p:nvPr/>
        </p:nvSpPr>
        <p:spPr>
          <a:xfrm>
            <a:off x="2566368" y="3142799"/>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Tính: Mean, Median, Mode</a:t>
            </a:r>
            <a:endParaRPr sz="2000">
              <a:solidFill>
                <a:srgbClr val="1F394D"/>
              </a:solidFill>
              <a:latin typeface="Calibri"/>
              <a:ea typeface="Calibri"/>
              <a:cs typeface="Calibri"/>
              <a:sym typeface="Calibri"/>
            </a:endParaRPr>
          </a:p>
        </p:txBody>
      </p:sp>
      <p:sp>
        <p:nvSpPr>
          <p:cNvPr id="621" name="Google Shape;621;p35"/>
          <p:cNvSpPr txBox="1"/>
          <p:nvPr/>
        </p:nvSpPr>
        <p:spPr>
          <a:xfrm>
            <a:off x="2566368" y="3675061"/>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Tính: Q1, Q2, Q3, IQR, VARIANCE, STDEV vẽ Box &amp; whisker plot</a:t>
            </a:r>
            <a:endParaRPr sz="2000">
              <a:solidFill>
                <a:srgbClr val="1F394D"/>
              </a:solidFill>
              <a:latin typeface="Calibri"/>
              <a:ea typeface="Calibri"/>
              <a:cs typeface="Calibri"/>
              <a:sym typeface="Calibri"/>
            </a:endParaRPr>
          </a:p>
        </p:txBody>
      </p:sp>
      <p:sp>
        <p:nvSpPr>
          <p:cNvPr id="622" name="Google Shape;622;p35"/>
          <p:cNvSpPr txBox="1"/>
          <p:nvPr/>
        </p:nvSpPr>
        <p:spPr>
          <a:xfrm>
            <a:off x="2566368" y="4192987"/>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Nhận xét về dữ liệu dựa trên các chỉ số tính được</a:t>
            </a:r>
            <a:endParaRPr sz="2000">
              <a:solidFill>
                <a:srgbClr val="1F394D"/>
              </a:solidFill>
              <a:latin typeface="Calibri"/>
              <a:ea typeface="Calibri"/>
              <a:cs typeface="Calibri"/>
              <a:sym typeface="Calibri"/>
            </a:endParaRPr>
          </a:p>
        </p:txBody>
      </p:sp>
      <p:sp>
        <p:nvSpPr>
          <p:cNvPr id="623" name="Google Shape;623;p3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cxnSp>
        <p:nvCxnSpPr>
          <p:cNvPr id="628" name="Google Shape;628;p3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29" name="Google Shape;629;p36"/>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30" name="Google Shape;630;p36"/>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31" name="Google Shape;631;p3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632" name="Google Shape;632;p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3" name="Google Shape;633;p36"/>
          <p:cNvSpPr txBox="1"/>
          <p:nvPr/>
        </p:nvSpPr>
        <p:spPr>
          <a:xfrm>
            <a:off x="3387766" y="2197289"/>
            <a:ext cx="7902054" cy="2483892"/>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Định nghĩa lỗi</a:t>
            </a:r>
            <a:endParaRPr/>
          </a:p>
          <a:p>
            <a:pPr indent="-342900" lvl="0" marL="34290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Xác định lỗi</a:t>
            </a:r>
            <a:endParaRPr/>
          </a:p>
          <a:p>
            <a:pPr indent="-342900" lvl="0" marL="342900" marR="0" rtl="0" algn="l">
              <a:lnSpc>
                <a:spcPct val="150000"/>
              </a:lnSpc>
              <a:spcBef>
                <a:spcPts val="0"/>
              </a:spcBef>
              <a:spcAft>
                <a:spcPts val="0"/>
              </a:spcAft>
              <a:buClr>
                <a:srgbClr val="3F3F3F"/>
              </a:buClr>
              <a:buSzPts val="2000"/>
              <a:buFont typeface="Noto Sans Symbols"/>
              <a:buChar char="▪"/>
            </a:pPr>
            <a:r>
              <a:rPr b="1" lang="en-US" sz="2000">
                <a:solidFill>
                  <a:srgbClr val="3F3F3F"/>
                </a:solidFill>
                <a:latin typeface="Arial"/>
                <a:ea typeface="Arial"/>
                <a:cs typeface="Arial"/>
                <a:sym typeface="Arial"/>
              </a:rPr>
              <a:t>Sửa lỗi</a:t>
            </a:r>
            <a:endParaRPr/>
          </a:p>
          <a:p>
            <a:pPr indent="-342900" lvl="0" marL="34290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Xây dựng tài liệu </a:t>
            </a:r>
            <a:endParaRPr/>
          </a:p>
          <a:p>
            <a:pPr indent="-342900" lvl="0" marL="34290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Sửa đổi thủ tục nhập dữ liệu để giảm lỗi trong tương lai</a:t>
            </a:r>
            <a:endParaRPr sz="2000">
              <a:solidFill>
                <a:srgbClr val="3F3F3F"/>
              </a:solidFill>
              <a:latin typeface="Arial"/>
              <a:ea typeface="Arial"/>
              <a:cs typeface="Arial"/>
              <a:sym typeface="Arial"/>
            </a:endParaRPr>
          </a:p>
        </p:txBody>
      </p:sp>
      <p:sp>
        <p:nvSpPr>
          <p:cNvPr id="634" name="Google Shape;634;p3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cxnSp>
        <p:nvCxnSpPr>
          <p:cNvPr id="639" name="Google Shape;639;p3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40" name="Google Shape;640;p37"/>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41" name="Google Shape;641;p37"/>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42" name="Google Shape;642;p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643" name="Google Shape;643;p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4" name="Google Shape;644;p37"/>
          <p:cNvSpPr txBox="1"/>
          <p:nvPr/>
        </p:nvSpPr>
        <p:spPr>
          <a:xfrm>
            <a:off x="2487014" y="1809019"/>
            <a:ext cx="7902054" cy="504968"/>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3F3F3F"/>
              </a:buClr>
              <a:buSzPts val="2000"/>
              <a:buFont typeface="Arial"/>
              <a:buNone/>
            </a:pPr>
            <a:r>
              <a:rPr b="1" lang="en-US" sz="2000">
                <a:solidFill>
                  <a:srgbClr val="3F3F3F"/>
                </a:solidFill>
                <a:latin typeface="Arial"/>
                <a:ea typeface="Arial"/>
                <a:cs typeface="Arial"/>
                <a:sym typeface="Arial"/>
              </a:rPr>
              <a:t>Một số lỗi phổ biến</a:t>
            </a:r>
            <a:endParaRPr b="1" sz="2000">
              <a:solidFill>
                <a:srgbClr val="3F3F3F"/>
              </a:solidFill>
              <a:latin typeface="Arial"/>
              <a:ea typeface="Arial"/>
              <a:cs typeface="Arial"/>
              <a:sym typeface="Arial"/>
            </a:endParaRPr>
          </a:p>
        </p:txBody>
      </p:sp>
      <p:sp>
        <p:nvSpPr>
          <p:cNvPr id="645" name="Google Shape;645;p37"/>
          <p:cNvSpPr txBox="1"/>
          <p:nvPr/>
        </p:nvSpPr>
        <p:spPr>
          <a:xfrm>
            <a:off x="3114811" y="2457979"/>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thiếu khuyết</a:t>
            </a:r>
            <a:endParaRPr sz="2000">
              <a:solidFill>
                <a:srgbClr val="3F3F3F"/>
              </a:solidFill>
              <a:latin typeface="Arial"/>
              <a:ea typeface="Arial"/>
              <a:cs typeface="Arial"/>
              <a:sym typeface="Arial"/>
            </a:endParaRPr>
          </a:p>
        </p:txBody>
      </p:sp>
      <p:sp>
        <p:nvSpPr>
          <p:cNvPr id="646" name="Google Shape;646;p37"/>
          <p:cNvSpPr txBox="1"/>
          <p:nvPr/>
        </p:nvSpPr>
        <p:spPr>
          <a:xfrm>
            <a:off x="3114811" y="3093414"/>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sai định dạng</a:t>
            </a:r>
            <a:endParaRPr sz="2000">
              <a:solidFill>
                <a:srgbClr val="3F3F3F"/>
              </a:solidFill>
              <a:latin typeface="Arial"/>
              <a:ea typeface="Arial"/>
              <a:cs typeface="Arial"/>
              <a:sym typeface="Arial"/>
            </a:endParaRPr>
          </a:p>
        </p:txBody>
      </p:sp>
      <p:sp>
        <p:nvSpPr>
          <p:cNvPr id="647" name="Google Shape;647;p37"/>
          <p:cNvSpPr txBox="1"/>
          <p:nvPr/>
        </p:nvSpPr>
        <p:spPr>
          <a:xfrm>
            <a:off x="3114811" y="3782502"/>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không nhất quán</a:t>
            </a:r>
            <a:endParaRPr sz="2000">
              <a:solidFill>
                <a:srgbClr val="3F3F3F"/>
              </a:solidFill>
              <a:latin typeface="Arial"/>
              <a:ea typeface="Arial"/>
              <a:cs typeface="Arial"/>
              <a:sym typeface="Arial"/>
            </a:endParaRPr>
          </a:p>
        </p:txBody>
      </p:sp>
      <p:sp>
        <p:nvSpPr>
          <p:cNvPr id="648" name="Google Shape;648;p37"/>
          <p:cNvSpPr txBox="1"/>
          <p:nvPr/>
        </p:nvSpPr>
        <p:spPr>
          <a:xfrm>
            <a:off x="3114811" y="4460015"/>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trùng nhau</a:t>
            </a:r>
            <a:endParaRPr sz="2000">
              <a:solidFill>
                <a:srgbClr val="3F3F3F"/>
              </a:solidFill>
              <a:latin typeface="Arial"/>
              <a:ea typeface="Arial"/>
              <a:cs typeface="Arial"/>
              <a:sym typeface="Arial"/>
            </a:endParaRPr>
          </a:p>
        </p:txBody>
      </p:sp>
      <p:sp>
        <p:nvSpPr>
          <p:cNvPr id="649" name="Google Shape;649;p37"/>
          <p:cNvSpPr txBox="1"/>
          <p:nvPr/>
        </p:nvSpPr>
        <p:spPr>
          <a:xfrm>
            <a:off x="3114811" y="5091517"/>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có lỗi chính tả (text)</a:t>
            </a:r>
            <a:endParaRPr sz="2000">
              <a:solidFill>
                <a:srgbClr val="3F3F3F"/>
              </a:solidFill>
              <a:latin typeface="Arial"/>
              <a:ea typeface="Arial"/>
              <a:cs typeface="Arial"/>
              <a:sym typeface="Arial"/>
            </a:endParaRPr>
          </a:p>
        </p:txBody>
      </p:sp>
      <p:sp>
        <p:nvSpPr>
          <p:cNvPr id="650" name="Google Shape;650;p3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cxnSp>
        <p:nvCxnSpPr>
          <p:cNvPr id="655" name="Google Shape;655;p3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56" name="Google Shape;656;p38"/>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57" name="Google Shape;657;p38"/>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58" name="Google Shape;658;p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659" name="Google Shape;659;p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0" name="Google Shape;660;p38"/>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thiếu khuyết 🡪 Điền khuyết</a:t>
            </a:r>
            <a:endParaRPr sz="2000">
              <a:solidFill>
                <a:srgbClr val="3F3F3F"/>
              </a:solidFill>
              <a:latin typeface="Arial"/>
              <a:ea typeface="Arial"/>
              <a:cs typeface="Arial"/>
              <a:sym typeface="Arial"/>
            </a:endParaRPr>
          </a:p>
        </p:txBody>
      </p:sp>
      <p:sp>
        <p:nvSpPr>
          <p:cNvPr id="661" name="Google Shape;661;p38"/>
          <p:cNvSpPr txBox="1"/>
          <p:nvPr/>
        </p:nvSpPr>
        <p:spPr>
          <a:xfrm>
            <a:off x="3056746" y="2566878"/>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Bỏ qua dữ liệu thiếu khuyết</a:t>
            </a:r>
            <a:endParaRPr sz="2000">
              <a:solidFill>
                <a:srgbClr val="3F3F3F"/>
              </a:solidFill>
              <a:latin typeface="Arial"/>
              <a:ea typeface="Arial"/>
              <a:cs typeface="Arial"/>
              <a:sym typeface="Arial"/>
            </a:endParaRPr>
          </a:p>
        </p:txBody>
      </p:sp>
      <p:sp>
        <p:nvSpPr>
          <p:cNvPr id="662" name="Google Shape;662;p38"/>
          <p:cNvSpPr txBox="1"/>
          <p:nvPr/>
        </p:nvSpPr>
        <p:spPr>
          <a:xfrm>
            <a:off x="3056746" y="3114982"/>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Điền khuyết bằng hằng số</a:t>
            </a:r>
            <a:endParaRPr sz="2000">
              <a:solidFill>
                <a:srgbClr val="3F3F3F"/>
              </a:solidFill>
              <a:latin typeface="Arial"/>
              <a:ea typeface="Arial"/>
              <a:cs typeface="Arial"/>
              <a:sym typeface="Arial"/>
            </a:endParaRPr>
          </a:p>
        </p:txBody>
      </p:sp>
      <p:sp>
        <p:nvSpPr>
          <p:cNvPr id="663" name="Google Shape;663;p38"/>
          <p:cNvSpPr txBox="1"/>
          <p:nvPr/>
        </p:nvSpPr>
        <p:spPr>
          <a:xfrm>
            <a:off x="3056746" y="3749605"/>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Điền khuyết bằng giá trị trung bình</a:t>
            </a:r>
            <a:endParaRPr sz="2000">
              <a:solidFill>
                <a:srgbClr val="3F3F3F"/>
              </a:solidFill>
              <a:latin typeface="Arial"/>
              <a:ea typeface="Arial"/>
              <a:cs typeface="Arial"/>
              <a:sym typeface="Arial"/>
            </a:endParaRPr>
          </a:p>
        </p:txBody>
      </p:sp>
      <p:sp>
        <p:nvSpPr>
          <p:cNvPr id="664" name="Google Shape;664;p38"/>
          <p:cNvSpPr txBox="1"/>
          <p:nvPr/>
        </p:nvSpPr>
        <p:spPr>
          <a:xfrm>
            <a:off x="3056746" y="4282416"/>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Điền khuyết bằng giá trị có tần suất xuất hiện cao nhất</a:t>
            </a:r>
            <a:endParaRPr sz="2000">
              <a:solidFill>
                <a:srgbClr val="3F3F3F"/>
              </a:solidFill>
              <a:latin typeface="Arial"/>
              <a:ea typeface="Arial"/>
              <a:cs typeface="Arial"/>
              <a:sym typeface="Arial"/>
            </a:endParaRPr>
          </a:p>
        </p:txBody>
      </p:sp>
      <p:sp>
        <p:nvSpPr>
          <p:cNvPr id="665" name="Google Shape;665;p38"/>
          <p:cNvSpPr txBox="1"/>
          <p:nvPr/>
        </p:nvSpPr>
        <p:spPr>
          <a:xfrm>
            <a:off x="2285007" y="6037569"/>
            <a:ext cx="7902054" cy="299386"/>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3F3F3F"/>
              </a:buClr>
              <a:buSzPts val="1600"/>
              <a:buFont typeface="Arial"/>
              <a:buNone/>
            </a:pPr>
            <a:r>
              <a:rPr lang="en-US" sz="1600">
                <a:solidFill>
                  <a:srgbClr val="3F3F3F"/>
                </a:solidFill>
                <a:latin typeface="Arial"/>
                <a:ea typeface="Arial"/>
                <a:cs typeface="Arial"/>
                <a:sym typeface="Arial"/>
              </a:rPr>
              <a:t>Thao tác trực tiếp trên dữ liệu horse-colic</a:t>
            </a:r>
            <a:endParaRPr sz="1600">
              <a:solidFill>
                <a:srgbClr val="3F3F3F"/>
              </a:solidFill>
              <a:latin typeface="Arial"/>
              <a:ea typeface="Arial"/>
              <a:cs typeface="Arial"/>
              <a:sym typeface="Arial"/>
            </a:endParaRPr>
          </a:p>
        </p:txBody>
      </p:sp>
      <p:sp>
        <p:nvSpPr>
          <p:cNvPr id="666" name="Google Shape;666;p3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cxnSp>
        <p:nvCxnSpPr>
          <p:cNvPr id="671" name="Google Shape;671;p3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72" name="Google Shape;672;p39"/>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73" name="Google Shape;673;p39"/>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74" name="Google Shape;674;p3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675" name="Google Shape;675;p3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6" name="Google Shape;676;p39"/>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sai định dạng</a:t>
            </a:r>
            <a:endParaRPr sz="2000">
              <a:solidFill>
                <a:srgbClr val="3F3F3F"/>
              </a:solidFill>
              <a:latin typeface="Arial"/>
              <a:ea typeface="Arial"/>
              <a:cs typeface="Arial"/>
              <a:sym typeface="Arial"/>
            </a:endParaRPr>
          </a:p>
        </p:txBody>
      </p:sp>
      <p:sp>
        <p:nvSpPr>
          <p:cNvPr id="677" name="Google Shape;677;p39"/>
          <p:cNvSpPr txBox="1"/>
          <p:nvPr/>
        </p:nvSpPr>
        <p:spPr>
          <a:xfrm>
            <a:off x="3056746" y="2566878"/>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Ví dụ: 8-sep-2013,  8/9/2013, 8/9/2013, 9/8/2013....</a:t>
            </a:r>
            <a:endParaRPr sz="2000">
              <a:solidFill>
                <a:srgbClr val="3F3F3F"/>
              </a:solidFill>
              <a:latin typeface="Arial"/>
              <a:ea typeface="Arial"/>
              <a:cs typeface="Arial"/>
              <a:sym typeface="Arial"/>
            </a:endParaRPr>
          </a:p>
        </p:txBody>
      </p:sp>
      <p:sp>
        <p:nvSpPr>
          <p:cNvPr id="678" name="Google Shape;678;p39"/>
          <p:cNvSpPr txBox="1"/>
          <p:nvPr/>
        </p:nvSpPr>
        <p:spPr>
          <a:xfrm>
            <a:off x="3056746" y="3114982"/>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Sử dụng công cụ để định dạng lại dữ liệu</a:t>
            </a:r>
            <a:endParaRPr sz="2000">
              <a:solidFill>
                <a:srgbClr val="3F3F3F"/>
              </a:solidFill>
              <a:latin typeface="Arial"/>
              <a:ea typeface="Arial"/>
              <a:cs typeface="Arial"/>
              <a:sym typeface="Arial"/>
            </a:endParaRPr>
          </a:p>
        </p:txBody>
      </p:sp>
      <p:sp>
        <p:nvSpPr>
          <p:cNvPr id="679" name="Google Shape;679;p39"/>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41" name="Google Shape;141;p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2" name="Google Shape;142;p4"/>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TÀI LIỆU HỌC TẬP</a:t>
            </a:r>
            <a:endParaRPr b="1" sz="2800">
              <a:solidFill>
                <a:srgbClr val="3F3F3F"/>
              </a:solidFill>
              <a:latin typeface="Calibri"/>
              <a:ea typeface="Calibri"/>
              <a:cs typeface="Calibri"/>
              <a:sym typeface="Calibri"/>
            </a:endParaRPr>
          </a:p>
        </p:txBody>
      </p:sp>
      <p:sp>
        <p:nvSpPr>
          <p:cNvPr id="143" name="Google Shape;143;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44" name="Google Shape;144;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4"/>
          <p:cNvSpPr txBox="1"/>
          <p:nvPr/>
        </p:nvSpPr>
        <p:spPr>
          <a:xfrm>
            <a:off x="586854" y="1753739"/>
            <a:ext cx="11341289" cy="2941088"/>
          </a:xfrm>
          <a:prstGeom prst="rect">
            <a:avLst/>
          </a:prstGeom>
          <a:noFill/>
          <a:ln>
            <a:noFill/>
          </a:ln>
        </p:spPr>
        <p:txBody>
          <a:bodyPr anchorCtr="0" anchor="b" bIns="45700" lIns="91425" spcFirstLastPara="1" rIns="91425" wrap="square" tIns="45700">
            <a:noAutofit/>
          </a:bodyPr>
          <a:lstStyle/>
          <a:p>
            <a:pPr indent="-514350" lvl="0" marL="514350" marR="0" rtl="0" algn="l">
              <a:lnSpc>
                <a:spcPct val="100000"/>
              </a:lnSpc>
              <a:spcBef>
                <a:spcPts val="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Slide bài giảng (giảng viên cung cấp)</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Bài thực hành (8 bài, giảng viên cung cấp)</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Assignment (giảng viên cung cấp)</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Các bộ dữ liệu mẫu (giảng viên cung cấp)</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Giáo trình: Big Data Analytics for Sensor-Network Collected Intelligence (thư viện)</a:t>
            </a:r>
            <a:endParaRPr/>
          </a:p>
          <a:p>
            <a:pPr indent="-514350" lvl="0" marL="514350" marR="0" rtl="0" algn="l">
              <a:lnSpc>
                <a:spcPct val="100000"/>
              </a:lnSpc>
              <a:spcBef>
                <a:spcPts val="1200"/>
              </a:spcBef>
              <a:spcAft>
                <a:spcPts val="0"/>
              </a:spcAft>
              <a:buClr>
                <a:srgbClr val="3F3F3F"/>
              </a:buClr>
              <a:buSzPts val="2200"/>
              <a:buFont typeface="Arimo"/>
              <a:buAutoNum type="arabicPeriod"/>
            </a:pPr>
            <a:r>
              <a:rPr b="1" lang="en-US" sz="2200">
                <a:solidFill>
                  <a:srgbClr val="3F3F3F"/>
                </a:solidFill>
                <a:latin typeface="Arimo"/>
                <a:ea typeface="Arimo"/>
                <a:cs typeface="Arimo"/>
                <a:sym typeface="Arimo"/>
              </a:rPr>
              <a:t>Các tài liệu trên mạng internet</a:t>
            </a:r>
            <a:endParaRPr/>
          </a:p>
        </p:txBody>
      </p:sp>
      <p:sp>
        <p:nvSpPr>
          <p:cNvPr id="146" name="Google Shape;146;p4"/>
          <p:cNvSpPr/>
          <p:nvPr/>
        </p:nvSpPr>
        <p:spPr>
          <a:xfrm>
            <a:off x="1810602" y="4783539"/>
            <a:ext cx="8652600" cy="1369200"/>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200">
                <a:solidFill>
                  <a:schemeClr val="accent1"/>
                </a:solidFill>
                <a:latin typeface="Arimo"/>
                <a:ea typeface="Arimo"/>
                <a:cs typeface="Arimo"/>
                <a:sym typeface="Arimo"/>
              </a:rPr>
              <a:t>CÔNG CỤ</a:t>
            </a:r>
            <a:endParaRPr/>
          </a:p>
          <a:p>
            <a:pPr indent="0" lvl="0" marL="0" marR="0" rtl="0" algn="ctr">
              <a:lnSpc>
                <a:spcPct val="120000"/>
              </a:lnSpc>
              <a:spcBef>
                <a:spcPts val="1200"/>
              </a:spcBef>
              <a:spcAft>
                <a:spcPts val="0"/>
              </a:spcAft>
              <a:buNone/>
            </a:pPr>
            <a:r>
              <a:rPr b="1" lang="en-US" sz="2200">
                <a:solidFill>
                  <a:srgbClr val="002060"/>
                </a:solidFill>
                <a:latin typeface="Arimo"/>
                <a:ea typeface="Arimo"/>
                <a:cs typeface="Arimo"/>
                <a:sym typeface="Arimo"/>
              </a:rPr>
              <a:t>Excel/   WEKA/   Python/ Hadoop/  R/ SPSS</a:t>
            </a:r>
            <a:endParaRPr b="1" sz="2200">
              <a:solidFill>
                <a:srgbClr val="002060"/>
              </a:solidFill>
              <a:latin typeface="Arimo"/>
              <a:ea typeface="Arimo"/>
              <a:cs typeface="Arimo"/>
              <a:sym typeface="Arim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cxnSp>
        <p:nvCxnSpPr>
          <p:cNvPr id="684" name="Google Shape;684;p4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685" name="Google Shape;685;p40"/>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686" name="Google Shape;686;p40"/>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687" name="Google Shape;687;p4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688" name="Google Shape;688;p4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9" name="Google Shape;689;p40"/>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không nhất quán</a:t>
            </a:r>
            <a:endParaRPr sz="2000">
              <a:solidFill>
                <a:srgbClr val="3F3F3F"/>
              </a:solidFill>
              <a:latin typeface="Arial"/>
              <a:ea typeface="Arial"/>
              <a:cs typeface="Arial"/>
              <a:sym typeface="Arial"/>
            </a:endParaRPr>
          </a:p>
        </p:txBody>
      </p:sp>
      <p:sp>
        <p:nvSpPr>
          <p:cNvPr id="690" name="Google Shape;690;p40"/>
          <p:cNvSpPr txBox="1"/>
          <p:nvPr/>
        </p:nvSpPr>
        <p:spPr>
          <a:xfrm>
            <a:off x="3056746" y="2566878"/>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Viết tắt không thống nhất: DT, DTH, TDH, TĐH </a:t>
            </a:r>
            <a:endParaRPr sz="2000">
              <a:solidFill>
                <a:srgbClr val="3F3F3F"/>
              </a:solidFill>
              <a:latin typeface="Arial"/>
              <a:ea typeface="Arial"/>
              <a:cs typeface="Arial"/>
              <a:sym typeface="Arial"/>
            </a:endParaRPr>
          </a:p>
        </p:txBody>
      </p:sp>
      <p:sp>
        <p:nvSpPr>
          <p:cNvPr id="691" name="Google Shape;691;p40"/>
          <p:cNvSpPr txBox="1"/>
          <p:nvPr/>
        </p:nvSpPr>
        <p:spPr>
          <a:xfrm>
            <a:off x="3056746" y="3114982"/>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Chữ hoa và chữ thường: Nguyen, nguyen</a:t>
            </a:r>
            <a:endParaRPr sz="2000">
              <a:solidFill>
                <a:srgbClr val="3F3F3F"/>
              </a:solidFill>
              <a:latin typeface="Arial"/>
              <a:ea typeface="Arial"/>
              <a:cs typeface="Arial"/>
              <a:sym typeface="Arial"/>
            </a:endParaRPr>
          </a:p>
        </p:txBody>
      </p:sp>
      <p:sp>
        <p:nvSpPr>
          <p:cNvPr id="692" name="Google Shape;692;p40"/>
          <p:cNvSpPr txBox="1"/>
          <p:nvPr/>
        </p:nvSpPr>
        <p:spPr>
          <a:xfrm>
            <a:off x="3056746" y="370270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Nhiều đơn vị tính: 800, 1200, 8.2M, ...</a:t>
            </a:r>
            <a:endParaRPr sz="2000">
              <a:solidFill>
                <a:srgbClr val="3F3F3F"/>
              </a:solidFill>
              <a:latin typeface="Arial"/>
              <a:ea typeface="Arial"/>
              <a:cs typeface="Arial"/>
              <a:sym typeface="Arial"/>
            </a:endParaRPr>
          </a:p>
        </p:txBody>
      </p:sp>
      <p:sp>
        <p:nvSpPr>
          <p:cNvPr id="693" name="Google Shape;693;p40"/>
          <p:cNvSpPr txBox="1"/>
          <p:nvPr/>
        </p:nvSpPr>
        <p:spPr>
          <a:xfrm>
            <a:off x="3056746" y="4252378"/>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Sử dụng công cụ sửa lỗi không nhất quán dữ liệu</a:t>
            </a:r>
            <a:endParaRPr sz="2000">
              <a:solidFill>
                <a:srgbClr val="3F3F3F"/>
              </a:solidFill>
              <a:latin typeface="Arial"/>
              <a:ea typeface="Arial"/>
              <a:cs typeface="Arial"/>
              <a:sym typeface="Arial"/>
            </a:endParaRPr>
          </a:p>
        </p:txBody>
      </p:sp>
      <p:sp>
        <p:nvSpPr>
          <p:cNvPr id="694" name="Google Shape;694;p4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cxnSp>
        <p:nvCxnSpPr>
          <p:cNvPr id="699" name="Google Shape;699;p4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00" name="Google Shape;700;p4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701" name="Google Shape;701;p4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02" name="Google Shape;702;p4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703" name="Google Shape;703;p4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4" name="Google Shape;704;p41"/>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trùng nhau</a:t>
            </a:r>
            <a:endParaRPr sz="2000">
              <a:solidFill>
                <a:srgbClr val="3F3F3F"/>
              </a:solidFill>
              <a:latin typeface="Arial"/>
              <a:ea typeface="Arial"/>
              <a:cs typeface="Arial"/>
              <a:sym typeface="Arial"/>
            </a:endParaRPr>
          </a:p>
        </p:txBody>
      </p:sp>
      <p:sp>
        <p:nvSpPr>
          <p:cNvPr id="705" name="Google Shape;705;p41"/>
          <p:cNvSpPr txBox="1"/>
          <p:nvPr/>
        </p:nvSpPr>
        <p:spPr>
          <a:xfrm>
            <a:off x="3056746" y="3169574"/>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Kiểm tra dữ liệu trùng ngay khi nhập liệu</a:t>
            </a:r>
            <a:endParaRPr sz="2000">
              <a:solidFill>
                <a:srgbClr val="3F3F3F"/>
              </a:solidFill>
              <a:latin typeface="Arial"/>
              <a:ea typeface="Arial"/>
              <a:cs typeface="Arial"/>
              <a:sym typeface="Arial"/>
            </a:endParaRPr>
          </a:p>
        </p:txBody>
      </p:sp>
      <p:sp>
        <p:nvSpPr>
          <p:cNvPr id="706" name="Google Shape;706;p41"/>
          <p:cNvSpPr txBox="1"/>
          <p:nvPr/>
        </p:nvSpPr>
        <p:spPr>
          <a:xfrm>
            <a:off x="3052197" y="3761490"/>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Sử dụng công cụ phát hiện và loại bỏ dữ liệu trùng lặp</a:t>
            </a:r>
            <a:endParaRPr sz="2000">
              <a:solidFill>
                <a:srgbClr val="3F3F3F"/>
              </a:solidFill>
              <a:latin typeface="Arial"/>
              <a:ea typeface="Arial"/>
              <a:cs typeface="Arial"/>
              <a:sym typeface="Arial"/>
            </a:endParaRPr>
          </a:p>
        </p:txBody>
      </p:sp>
      <p:sp>
        <p:nvSpPr>
          <p:cNvPr id="707" name="Google Shape;707;p41"/>
          <p:cNvSpPr txBox="1"/>
          <p:nvPr/>
        </p:nvSpPr>
        <p:spPr>
          <a:xfrm>
            <a:off x="3056746" y="26213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Đặt các ràng buộc dữ liệu</a:t>
            </a:r>
            <a:endParaRPr sz="2000">
              <a:solidFill>
                <a:srgbClr val="3F3F3F"/>
              </a:solidFill>
              <a:latin typeface="Arial"/>
              <a:ea typeface="Arial"/>
              <a:cs typeface="Arial"/>
              <a:sym typeface="Arial"/>
            </a:endParaRPr>
          </a:p>
        </p:txBody>
      </p:sp>
      <p:sp>
        <p:nvSpPr>
          <p:cNvPr id="708" name="Google Shape;708;p4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cxnSp>
        <p:nvCxnSpPr>
          <p:cNvPr id="713" name="Google Shape;713;p4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14" name="Google Shape;714;p4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715" name="Google Shape;715;p4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16" name="Google Shape;716;p4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717" name="Google Shape;717;p4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8" name="Google Shape;718;p42"/>
          <p:cNvSpPr txBox="1"/>
          <p:nvPr/>
        </p:nvSpPr>
        <p:spPr>
          <a:xfrm>
            <a:off x="2333415" y="17900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Courier New"/>
              <a:buChar char="o"/>
            </a:pPr>
            <a:r>
              <a:rPr lang="en-US" sz="2000">
                <a:solidFill>
                  <a:srgbClr val="3F3F3F"/>
                </a:solidFill>
                <a:latin typeface="Arial"/>
                <a:ea typeface="Arial"/>
                <a:cs typeface="Arial"/>
                <a:sym typeface="Arial"/>
              </a:rPr>
              <a:t>Dữ liệu có lỗi chính tả</a:t>
            </a:r>
            <a:endParaRPr sz="2000">
              <a:solidFill>
                <a:srgbClr val="3F3F3F"/>
              </a:solidFill>
              <a:latin typeface="Arial"/>
              <a:ea typeface="Arial"/>
              <a:cs typeface="Arial"/>
              <a:sym typeface="Arial"/>
            </a:endParaRPr>
          </a:p>
        </p:txBody>
      </p:sp>
      <p:sp>
        <p:nvSpPr>
          <p:cNvPr id="719" name="Google Shape;719;p42"/>
          <p:cNvSpPr txBox="1"/>
          <p:nvPr/>
        </p:nvSpPr>
        <p:spPr>
          <a:xfrm>
            <a:off x="3056746" y="3169574"/>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Công cụ kiểm tra, sửa lỗi chính tả tự động tiếng Anh</a:t>
            </a:r>
            <a:endParaRPr sz="2000">
              <a:solidFill>
                <a:srgbClr val="3F3F3F"/>
              </a:solidFill>
              <a:latin typeface="Arial"/>
              <a:ea typeface="Arial"/>
              <a:cs typeface="Arial"/>
              <a:sym typeface="Arial"/>
            </a:endParaRPr>
          </a:p>
        </p:txBody>
      </p:sp>
      <p:sp>
        <p:nvSpPr>
          <p:cNvPr id="720" name="Google Shape;720;p42"/>
          <p:cNvSpPr txBox="1"/>
          <p:nvPr/>
        </p:nvSpPr>
        <p:spPr>
          <a:xfrm>
            <a:off x="3052197" y="3761490"/>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Công cụ kiểm tra, sửa lỗi chính tả tự động tiếng Việt</a:t>
            </a:r>
            <a:endParaRPr sz="2000">
              <a:solidFill>
                <a:srgbClr val="3F3F3F"/>
              </a:solidFill>
              <a:latin typeface="Arial"/>
              <a:ea typeface="Arial"/>
              <a:cs typeface="Arial"/>
              <a:sym typeface="Arial"/>
            </a:endParaRPr>
          </a:p>
        </p:txBody>
      </p:sp>
      <p:sp>
        <p:nvSpPr>
          <p:cNvPr id="721" name="Google Shape;721;p42"/>
          <p:cNvSpPr txBox="1"/>
          <p:nvPr/>
        </p:nvSpPr>
        <p:spPr>
          <a:xfrm>
            <a:off x="3056746" y="2621353"/>
            <a:ext cx="7902054" cy="504968"/>
          </a:xfrm>
          <a:prstGeom prst="rect">
            <a:avLst/>
          </a:prstGeom>
          <a:noFill/>
          <a:ln>
            <a:noFill/>
          </a:ln>
        </p:spPr>
        <p:txBody>
          <a:bodyPr anchorCtr="0" anchor="b" bIns="45700" lIns="91425" spcFirstLastPara="1" rIns="91425" wrap="square" tIns="45700">
            <a:noAutofit/>
          </a:bodyPr>
          <a:lstStyle/>
          <a:p>
            <a:pPr indent="-342900" lvl="0" marL="342900" marR="0" rtl="0" algn="l">
              <a:lnSpc>
                <a:spcPct val="150000"/>
              </a:lnSpc>
              <a:spcBef>
                <a:spcPts val="0"/>
              </a:spcBef>
              <a:spcAft>
                <a:spcPts val="0"/>
              </a:spcAft>
              <a:buClr>
                <a:srgbClr val="3F3F3F"/>
              </a:buClr>
              <a:buSzPts val="2000"/>
              <a:buFont typeface="Arial"/>
              <a:buChar char="•"/>
            </a:pPr>
            <a:r>
              <a:rPr lang="en-US" sz="2000">
                <a:solidFill>
                  <a:srgbClr val="3F3F3F"/>
                </a:solidFill>
                <a:latin typeface="Arial"/>
                <a:ea typeface="Arial"/>
                <a:cs typeface="Arial"/>
                <a:sym typeface="Arial"/>
              </a:rPr>
              <a:t>Thường xảy ra với dữ liệu dạng văn bản</a:t>
            </a:r>
            <a:endParaRPr sz="2000">
              <a:solidFill>
                <a:srgbClr val="3F3F3F"/>
              </a:solidFill>
              <a:latin typeface="Arial"/>
              <a:ea typeface="Arial"/>
              <a:cs typeface="Arial"/>
              <a:sym typeface="Arial"/>
            </a:endParaRPr>
          </a:p>
        </p:txBody>
      </p:sp>
      <p:sp>
        <p:nvSpPr>
          <p:cNvPr id="722" name="Google Shape;722;p4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cxnSp>
        <p:nvCxnSpPr>
          <p:cNvPr id="727" name="Google Shape;727;p4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28" name="Google Shape;728;p4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29" name="Google Shape;729;p4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730" name="Google Shape;730;p4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1" name="Google Shape;731;p43"/>
          <p:cNvSpPr txBox="1"/>
          <p:nvPr/>
        </p:nvSpPr>
        <p:spPr>
          <a:xfrm>
            <a:off x="2142698" y="1954173"/>
            <a:ext cx="6745259"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400"/>
              <a:buFont typeface="Courier New"/>
              <a:buChar char="o"/>
            </a:pPr>
            <a:r>
              <a:rPr b="1" lang="en-US" sz="2400">
                <a:solidFill>
                  <a:srgbClr val="3F3F3F"/>
                </a:solidFill>
                <a:latin typeface="Calibri"/>
                <a:ea typeface="Calibri"/>
                <a:cs typeface="Calibri"/>
                <a:sym typeface="Calibri"/>
              </a:rPr>
              <a:t>BÀI TẬP</a:t>
            </a:r>
            <a:endParaRPr b="1" sz="2400">
              <a:solidFill>
                <a:srgbClr val="3F3F3F"/>
              </a:solidFill>
              <a:latin typeface="Calibri"/>
              <a:ea typeface="Calibri"/>
              <a:cs typeface="Calibri"/>
              <a:sym typeface="Calibri"/>
            </a:endParaRPr>
          </a:p>
        </p:txBody>
      </p:sp>
      <p:sp>
        <p:nvSpPr>
          <p:cNvPr id="732" name="Google Shape;732;p43"/>
          <p:cNvSpPr txBox="1"/>
          <p:nvPr/>
        </p:nvSpPr>
        <p:spPr>
          <a:xfrm>
            <a:off x="2566368" y="2607992"/>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Data: horse-colic</a:t>
            </a:r>
            <a:endParaRPr/>
          </a:p>
        </p:txBody>
      </p:sp>
      <p:sp>
        <p:nvSpPr>
          <p:cNvPr id="733" name="Google Shape;733;p43"/>
          <p:cNvSpPr txBox="1"/>
          <p:nvPr/>
        </p:nvSpPr>
        <p:spPr>
          <a:xfrm>
            <a:off x="2566368" y="3142799"/>
            <a:ext cx="8071988" cy="395785"/>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1F394D"/>
              </a:buClr>
              <a:buSzPts val="2000"/>
              <a:buFont typeface="Noto Sans Symbols"/>
              <a:buChar char="▪"/>
            </a:pPr>
            <a:r>
              <a:rPr lang="en-US" sz="2000">
                <a:solidFill>
                  <a:srgbClr val="1F394D"/>
                </a:solidFill>
                <a:latin typeface="Calibri"/>
                <a:ea typeface="Calibri"/>
                <a:cs typeface="Calibri"/>
                <a:sym typeface="Calibri"/>
              </a:rPr>
              <a:t>Tools: Excel, Openrefine, Tableau, WEKA</a:t>
            </a:r>
            <a:endParaRPr sz="2000">
              <a:solidFill>
                <a:srgbClr val="1F394D"/>
              </a:solidFill>
              <a:latin typeface="Calibri"/>
              <a:ea typeface="Calibri"/>
              <a:cs typeface="Calibri"/>
              <a:sym typeface="Calibri"/>
            </a:endParaRPr>
          </a:p>
        </p:txBody>
      </p:sp>
      <p:sp>
        <p:nvSpPr>
          <p:cNvPr id="734" name="Google Shape;734;p4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2: LÀM SẠCH DỮ LIỆU – DATA CLEANING</a:t>
            </a:r>
            <a:endParaRPr b="1" sz="2800">
              <a:solidFill>
                <a:srgbClr val="3F3F3F"/>
              </a:solidFill>
              <a:latin typeface="Calibri"/>
              <a:ea typeface="Calibri"/>
              <a:cs typeface="Calibri"/>
              <a:sym typeface="Calibri"/>
            </a:endParaRPr>
          </a:p>
        </p:txBody>
      </p:sp>
      <p:sp>
        <p:nvSpPr>
          <p:cNvPr id="735" name="Google Shape;735;p4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cxnSp>
        <p:nvCxnSpPr>
          <p:cNvPr id="740" name="Google Shape;740;p4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41" name="Google Shape;741;p44"/>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42" name="Google Shape;742;p4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743" name="Google Shape;743;p4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4" name="Google Shape;744;p44"/>
          <p:cNvSpPr txBox="1"/>
          <p:nvPr/>
        </p:nvSpPr>
        <p:spPr>
          <a:xfrm>
            <a:off x="2333415" y="1814570"/>
            <a:ext cx="8720920" cy="420537"/>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Chuyển đổi dữ liệu: đưa dữ liệu về những dạng phù hợp cho việc phân tích</a:t>
            </a:r>
            <a:endParaRPr sz="2000">
              <a:solidFill>
                <a:srgbClr val="3F3F3F"/>
              </a:solidFill>
              <a:latin typeface="Calibri"/>
              <a:ea typeface="Calibri"/>
              <a:cs typeface="Calibri"/>
              <a:sym typeface="Calibri"/>
            </a:endParaRPr>
          </a:p>
        </p:txBody>
      </p:sp>
      <p:sp>
        <p:nvSpPr>
          <p:cNvPr id="745" name="Google Shape;745;p44"/>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746" name="Google Shape;746;p44"/>
          <p:cNvSpPr txBox="1"/>
          <p:nvPr/>
        </p:nvSpPr>
        <p:spPr>
          <a:xfrm>
            <a:off x="2866029" y="2704798"/>
            <a:ext cx="8720920" cy="420537"/>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000"/>
              <a:buFont typeface="Courier New"/>
              <a:buChar char="o"/>
            </a:pPr>
            <a:r>
              <a:rPr lang="en-US" sz="2000">
                <a:solidFill>
                  <a:srgbClr val="3F3F3F"/>
                </a:solidFill>
                <a:latin typeface="Calibri"/>
                <a:ea typeface="Calibri"/>
                <a:cs typeface="Calibri"/>
                <a:sym typeface="Calibri"/>
              </a:rPr>
              <a:t>Chuẩn hóa dữ liệu</a:t>
            </a:r>
            <a:endParaRPr sz="2000">
              <a:solidFill>
                <a:srgbClr val="3F3F3F"/>
              </a:solidFill>
              <a:latin typeface="Calibri"/>
              <a:ea typeface="Calibri"/>
              <a:cs typeface="Calibri"/>
              <a:sym typeface="Calibri"/>
            </a:endParaRPr>
          </a:p>
        </p:txBody>
      </p:sp>
      <p:sp>
        <p:nvSpPr>
          <p:cNvPr id="747" name="Google Shape;747;p44"/>
          <p:cNvSpPr txBox="1"/>
          <p:nvPr/>
        </p:nvSpPr>
        <p:spPr>
          <a:xfrm>
            <a:off x="2866029" y="3312697"/>
            <a:ext cx="8720920" cy="420537"/>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000"/>
              <a:buFont typeface="Courier New"/>
              <a:buChar char="o"/>
            </a:pPr>
            <a:r>
              <a:rPr lang="en-US" sz="2000">
                <a:solidFill>
                  <a:srgbClr val="3F3F3F"/>
                </a:solidFill>
                <a:latin typeface="Calibri"/>
                <a:ea typeface="Calibri"/>
                <a:cs typeface="Calibri"/>
                <a:sym typeface="Calibri"/>
              </a:rPr>
              <a:t>Trích chọn thuộc tính</a:t>
            </a:r>
            <a:endParaRPr sz="2000">
              <a:solidFill>
                <a:srgbClr val="3F3F3F"/>
              </a:solidFill>
              <a:latin typeface="Calibri"/>
              <a:ea typeface="Calibri"/>
              <a:cs typeface="Calibri"/>
              <a:sym typeface="Calibri"/>
            </a:endParaRPr>
          </a:p>
        </p:txBody>
      </p:sp>
      <p:sp>
        <p:nvSpPr>
          <p:cNvPr id="748" name="Google Shape;748;p44"/>
          <p:cNvSpPr txBox="1"/>
          <p:nvPr/>
        </p:nvSpPr>
        <p:spPr>
          <a:xfrm>
            <a:off x="2866029" y="3942347"/>
            <a:ext cx="8720920" cy="420537"/>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000"/>
              <a:buFont typeface="Courier New"/>
              <a:buChar char="o"/>
            </a:pPr>
            <a:r>
              <a:rPr lang="en-US" sz="2000">
                <a:solidFill>
                  <a:srgbClr val="3F3F3F"/>
                </a:solidFill>
                <a:latin typeface="Calibri"/>
                <a:ea typeface="Calibri"/>
                <a:cs typeface="Calibri"/>
                <a:sym typeface="Calibri"/>
              </a:rPr>
              <a:t>Sử dụng các phép biến đổi dữ liệu</a:t>
            </a:r>
            <a:endParaRPr sz="2000">
              <a:solidFill>
                <a:srgbClr val="3F3F3F"/>
              </a:solidFill>
              <a:latin typeface="Calibri"/>
              <a:ea typeface="Calibri"/>
              <a:cs typeface="Calibri"/>
              <a:sym typeface="Calibri"/>
            </a:endParaRPr>
          </a:p>
        </p:txBody>
      </p:sp>
      <p:sp>
        <p:nvSpPr>
          <p:cNvPr id="749" name="Google Shape;749;p4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cxnSp>
        <p:nvCxnSpPr>
          <p:cNvPr id="754" name="Google Shape;754;p4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55" name="Google Shape;755;p45"/>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56" name="Google Shape;756;p4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757" name="Google Shape;757;p4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8" name="Google Shape;758;p45"/>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759" name="Google Shape;759;p45"/>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760" name="Google Shape;760;p45"/>
          <p:cNvSpPr txBox="1"/>
          <p:nvPr/>
        </p:nvSpPr>
        <p:spPr>
          <a:xfrm>
            <a:off x="3408675" y="4323338"/>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Min-Max Normalization</a:t>
            </a:r>
            <a:endParaRPr/>
          </a:p>
        </p:txBody>
      </p:sp>
      <p:sp>
        <p:nvSpPr>
          <p:cNvPr id="761" name="Google Shape;761;p45"/>
          <p:cNvSpPr txBox="1"/>
          <p:nvPr/>
        </p:nvSpPr>
        <p:spPr>
          <a:xfrm>
            <a:off x="3408675" y="4812115"/>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Unit Norm Normalization</a:t>
            </a:r>
            <a:endParaRPr/>
          </a:p>
        </p:txBody>
      </p:sp>
      <p:sp>
        <p:nvSpPr>
          <p:cNvPr id="762" name="Google Shape;762;p45"/>
          <p:cNvSpPr txBox="1"/>
          <p:nvPr/>
        </p:nvSpPr>
        <p:spPr>
          <a:xfrm>
            <a:off x="3408675" y="5251385"/>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Z-Scores Normalization</a:t>
            </a:r>
            <a:endParaRPr/>
          </a:p>
        </p:txBody>
      </p:sp>
      <p:graphicFrame>
        <p:nvGraphicFramePr>
          <p:cNvPr id="763" name="Google Shape;763;p45"/>
          <p:cNvGraphicFramePr/>
          <p:nvPr/>
        </p:nvGraphicFramePr>
        <p:xfrm>
          <a:off x="3259391" y="2412779"/>
          <a:ext cx="3000000" cy="3000000"/>
        </p:xfrm>
        <a:graphic>
          <a:graphicData uri="http://schemas.openxmlformats.org/drawingml/2006/table">
            <a:tbl>
              <a:tblPr bandRow="1" firstRow="1">
                <a:noFill/>
                <a:tableStyleId>{3EB55624-FE38-4814-9D2C-76A2840CF2D2}</a:tableStyleId>
              </a:tblPr>
              <a:tblGrid>
                <a:gridCol w="959475"/>
                <a:gridCol w="3671250"/>
                <a:gridCol w="1009925"/>
                <a:gridCol w="1228300"/>
              </a:tblGrid>
              <a:tr h="370850">
                <a:tc>
                  <a:txBody>
                    <a:bodyPr/>
                    <a:lstStyle/>
                    <a:p>
                      <a:pPr indent="0" lvl="0" marL="0" marR="0" rtl="0" algn="l">
                        <a:spcBef>
                          <a:spcPts val="0"/>
                        </a:spcBef>
                        <a:spcAft>
                          <a:spcPts val="0"/>
                        </a:spcAft>
                        <a:buNone/>
                      </a:pPr>
                      <a:r>
                        <a:rPr lang="en-US" sz="1800">
                          <a:solidFill>
                            <a:srgbClr val="0C171F"/>
                          </a:solidFill>
                        </a:rPr>
                        <a:t>Stt</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Họ</a:t>
                      </a:r>
                      <a:r>
                        <a:rPr lang="en-US" sz="1800">
                          <a:solidFill>
                            <a:srgbClr val="0C171F"/>
                          </a:solidFill>
                        </a:rPr>
                        <a:t> và tên</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Tuổi</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Lương</a:t>
                      </a:r>
                      <a:endParaRPr sz="1800">
                        <a:solidFill>
                          <a:srgbClr val="0C171F"/>
                        </a:solidFill>
                      </a:endParaRPr>
                    </a:p>
                  </a:txBody>
                  <a:tcPr marT="45725" marB="45725" marR="91450" marL="91450">
                    <a:solidFill>
                      <a:srgbClr val="BFBFBF"/>
                    </a:solidFill>
                  </a:tcPr>
                </a:tc>
              </a:tr>
              <a:tr h="370850">
                <a:tc>
                  <a:txBody>
                    <a:bodyPr/>
                    <a:lstStyle/>
                    <a:p>
                      <a:pPr indent="0" lvl="0" marL="0" marR="0" rtl="0" algn="l">
                        <a:spcBef>
                          <a:spcPts val="0"/>
                        </a:spcBef>
                        <a:spcAft>
                          <a:spcPts val="0"/>
                        </a:spcAft>
                        <a:buNone/>
                      </a:pPr>
                      <a:r>
                        <a:rPr lang="en-US" sz="1800">
                          <a:solidFill>
                            <a:srgbClr val="0C171F"/>
                          </a:solidFill>
                        </a:rPr>
                        <a:t>1</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Nguyễn</a:t>
                      </a:r>
                      <a:r>
                        <a:rPr lang="en-US" sz="1800">
                          <a:solidFill>
                            <a:srgbClr val="0C171F"/>
                          </a:solidFill>
                        </a:rPr>
                        <a:t> Văn Ba</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27</a:t>
                      </a:r>
                      <a:endParaRPr sz="1800">
                        <a:solidFill>
                          <a:srgbClr val="0C171F"/>
                        </a:solidFill>
                      </a:endParaRPr>
                    </a:p>
                  </a:txBody>
                  <a:tcPr marT="45725" marB="45725" marR="91450" marL="91450">
                    <a:solidFill>
                      <a:srgbClr val="BFBFBF"/>
                    </a:solidFill>
                  </a:tcPr>
                </a:tc>
                <a:tc>
                  <a:txBody>
                    <a:bodyPr/>
                    <a:lstStyle/>
                    <a:p>
                      <a:pPr indent="0" lvl="0" marL="0" marR="0" rtl="0" algn="r">
                        <a:spcBef>
                          <a:spcPts val="0"/>
                        </a:spcBef>
                        <a:spcAft>
                          <a:spcPts val="0"/>
                        </a:spcAft>
                        <a:buNone/>
                      </a:pPr>
                      <a:r>
                        <a:rPr lang="en-US" sz="1800">
                          <a:solidFill>
                            <a:srgbClr val="0C171F"/>
                          </a:solidFill>
                        </a:rPr>
                        <a:t>9500</a:t>
                      </a:r>
                      <a:endParaRPr sz="1800">
                        <a:solidFill>
                          <a:srgbClr val="0C171F"/>
                        </a:solidFill>
                      </a:endParaRPr>
                    </a:p>
                  </a:txBody>
                  <a:tcPr marT="45725" marB="45725" marR="91450" marL="91450">
                    <a:solidFill>
                      <a:srgbClr val="BFBFBF"/>
                    </a:solidFill>
                  </a:tcPr>
                </a:tc>
              </a:tr>
              <a:tr h="370850">
                <a:tc>
                  <a:txBody>
                    <a:bodyPr/>
                    <a:lstStyle/>
                    <a:p>
                      <a:pPr indent="0" lvl="0" marL="0" marR="0" rtl="0" algn="l">
                        <a:spcBef>
                          <a:spcPts val="0"/>
                        </a:spcBef>
                        <a:spcAft>
                          <a:spcPts val="0"/>
                        </a:spcAft>
                        <a:buNone/>
                      </a:pPr>
                      <a:r>
                        <a:rPr lang="en-US" sz="1800">
                          <a:solidFill>
                            <a:srgbClr val="0C171F"/>
                          </a:solidFill>
                        </a:rPr>
                        <a:t>2</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Trần</a:t>
                      </a:r>
                      <a:r>
                        <a:rPr lang="en-US" sz="1800">
                          <a:solidFill>
                            <a:srgbClr val="0C171F"/>
                          </a:solidFill>
                        </a:rPr>
                        <a:t> Văn Hà</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30</a:t>
                      </a:r>
                      <a:endParaRPr sz="1800">
                        <a:solidFill>
                          <a:srgbClr val="0C171F"/>
                        </a:solidFill>
                      </a:endParaRPr>
                    </a:p>
                  </a:txBody>
                  <a:tcPr marT="45725" marB="45725" marR="91450" marL="91450">
                    <a:solidFill>
                      <a:srgbClr val="BFBFBF"/>
                    </a:solidFill>
                  </a:tcPr>
                </a:tc>
                <a:tc>
                  <a:txBody>
                    <a:bodyPr/>
                    <a:lstStyle/>
                    <a:p>
                      <a:pPr indent="0" lvl="0" marL="0" marR="0" rtl="0" algn="r">
                        <a:spcBef>
                          <a:spcPts val="0"/>
                        </a:spcBef>
                        <a:spcAft>
                          <a:spcPts val="0"/>
                        </a:spcAft>
                        <a:buNone/>
                      </a:pPr>
                      <a:r>
                        <a:rPr lang="en-US" sz="1800">
                          <a:solidFill>
                            <a:srgbClr val="0C171F"/>
                          </a:solidFill>
                        </a:rPr>
                        <a:t>30000</a:t>
                      </a:r>
                      <a:endParaRPr sz="1800">
                        <a:solidFill>
                          <a:srgbClr val="0C171F"/>
                        </a:solidFill>
                      </a:endParaRPr>
                    </a:p>
                  </a:txBody>
                  <a:tcPr marT="45725" marB="45725" marR="91450" marL="91450">
                    <a:solidFill>
                      <a:srgbClr val="BFBFBF"/>
                    </a:solidFill>
                  </a:tcPr>
                </a:tc>
              </a:tr>
              <a:tr h="370850">
                <a:tc>
                  <a:txBody>
                    <a:bodyPr/>
                    <a:lstStyle/>
                    <a:p>
                      <a:pPr indent="0" lvl="0" marL="0" marR="0" rtl="0" algn="l">
                        <a:spcBef>
                          <a:spcPts val="0"/>
                        </a:spcBef>
                        <a:spcAft>
                          <a:spcPts val="0"/>
                        </a:spcAft>
                        <a:buNone/>
                      </a:pPr>
                      <a:r>
                        <a:rPr lang="en-US" sz="1800">
                          <a:solidFill>
                            <a:srgbClr val="0C171F"/>
                          </a:solidFill>
                        </a:rPr>
                        <a:t>3</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Vũ</a:t>
                      </a:r>
                      <a:r>
                        <a:rPr lang="en-US" sz="1800">
                          <a:solidFill>
                            <a:srgbClr val="0C171F"/>
                          </a:solidFill>
                        </a:rPr>
                        <a:t> Việt Thắng</a:t>
                      </a:r>
                      <a:endParaRPr sz="1800">
                        <a:solidFill>
                          <a:srgbClr val="0C171F"/>
                        </a:solidFill>
                      </a:endParaRPr>
                    </a:p>
                  </a:txBody>
                  <a:tcPr marT="45725" marB="45725" marR="91450" marL="91450">
                    <a:solidFill>
                      <a:srgbClr val="BFBFBF"/>
                    </a:solidFill>
                  </a:tcPr>
                </a:tc>
                <a:tc>
                  <a:txBody>
                    <a:bodyPr/>
                    <a:lstStyle/>
                    <a:p>
                      <a:pPr indent="0" lvl="0" marL="0" marR="0" rtl="0" algn="l">
                        <a:spcBef>
                          <a:spcPts val="0"/>
                        </a:spcBef>
                        <a:spcAft>
                          <a:spcPts val="0"/>
                        </a:spcAft>
                        <a:buNone/>
                      </a:pPr>
                      <a:r>
                        <a:rPr lang="en-US" sz="1800">
                          <a:solidFill>
                            <a:srgbClr val="0C171F"/>
                          </a:solidFill>
                        </a:rPr>
                        <a:t>35</a:t>
                      </a:r>
                      <a:endParaRPr sz="1800">
                        <a:solidFill>
                          <a:srgbClr val="0C171F"/>
                        </a:solidFill>
                      </a:endParaRPr>
                    </a:p>
                  </a:txBody>
                  <a:tcPr marT="45725" marB="45725" marR="91450" marL="91450">
                    <a:solidFill>
                      <a:srgbClr val="BFBFBF"/>
                    </a:solidFill>
                  </a:tcPr>
                </a:tc>
                <a:tc>
                  <a:txBody>
                    <a:bodyPr/>
                    <a:lstStyle/>
                    <a:p>
                      <a:pPr indent="0" lvl="0" marL="0" marR="0" rtl="0" algn="r">
                        <a:spcBef>
                          <a:spcPts val="0"/>
                        </a:spcBef>
                        <a:spcAft>
                          <a:spcPts val="0"/>
                        </a:spcAft>
                        <a:buNone/>
                      </a:pPr>
                      <a:r>
                        <a:rPr lang="en-US" sz="1800">
                          <a:solidFill>
                            <a:srgbClr val="0C171F"/>
                          </a:solidFill>
                        </a:rPr>
                        <a:t>50000</a:t>
                      </a:r>
                      <a:endParaRPr sz="1800">
                        <a:solidFill>
                          <a:srgbClr val="0C171F"/>
                        </a:solidFill>
                      </a:endParaRPr>
                    </a:p>
                  </a:txBody>
                  <a:tcPr marT="45725" marB="45725" marR="91450" marL="91450">
                    <a:solidFill>
                      <a:srgbClr val="BFBFBF"/>
                    </a:solidFill>
                  </a:tcPr>
                </a:tc>
              </a:tr>
            </a:tbl>
          </a:graphicData>
        </a:graphic>
      </p:graphicFrame>
      <p:sp>
        <p:nvSpPr>
          <p:cNvPr id="764" name="Google Shape;764;p4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500"/>
                                        <p:tgtEl>
                                          <p:spTgt spid="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cxnSp>
        <p:nvCxnSpPr>
          <p:cNvPr id="769" name="Google Shape;769;p4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70" name="Google Shape;770;p46"/>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71" name="Google Shape;771;p4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772" name="Google Shape;772;p4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3" name="Google Shape;773;p46"/>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774" name="Google Shape;774;p46"/>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775" name="Google Shape;775;p46"/>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Min-Max Normalization</a:t>
            </a:r>
            <a:endParaRPr/>
          </a:p>
        </p:txBody>
      </p:sp>
      <p:sp>
        <p:nvSpPr>
          <p:cNvPr id="776" name="Google Shape;776;p46"/>
          <p:cNvSpPr/>
          <p:nvPr/>
        </p:nvSpPr>
        <p:spPr>
          <a:xfrm>
            <a:off x="3408675" y="2827992"/>
            <a:ext cx="62905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Chuyển đổi miền dữ liệu của một thuộc tính về [0, 1]</a:t>
            </a:r>
            <a:endParaRPr sz="2000">
              <a:solidFill>
                <a:schemeClr val="dk1"/>
              </a:solidFill>
              <a:latin typeface="Arial"/>
              <a:ea typeface="Arial"/>
              <a:cs typeface="Arial"/>
              <a:sym typeface="Arial"/>
            </a:endParaRPr>
          </a:p>
        </p:txBody>
      </p:sp>
      <p:sp>
        <p:nvSpPr>
          <p:cNvPr id="777" name="Google Shape;777;p46"/>
          <p:cNvSpPr/>
          <p:nvPr/>
        </p:nvSpPr>
        <p:spPr>
          <a:xfrm>
            <a:off x="3408675" y="3229050"/>
            <a:ext cx="578235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Dữ liệu của thuộc tính phải là kiểu số và liên tục</a:t>
            </a:r>
            <a:endParaRPr sz="2000">
              <a:solidFill>
                <a:schemeClr val="dk1"/>
              </a:solidFill>
              <a:latin typeface="Arial"/>
              <a:ea typeface="Arial"/>
              <a:cs typeface="Arial"/>
              <a:sym typeface="Arial"/>
            </a:endParaRPr>
          </a:p>
        </p:txBody>
      </p:sp>
      <p:sp>
        <p:nvSpPr>
          <p:cNvPr id="778" name="Google Shape;778;p46"/>
          <p:cNvSpPr/>
          <p:nvPr/>
        </p:nvSpPr>
        <p:spPr>
          <a:xfrm>
            <a:off x="3408675" y="3639326"/>
            <a:ext cx="427892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Tổng quát là chuyển về đoạn [</a:t>
            </a:r>
            <a:r>
              <a:rPr i="1" lang="en-US" sz="2000">
                <a:solidFill>
                  <a:schemeClr val="dk1"/>
                </a:solidFill>
                <a:latin typeface="Arial"/>
                <a:ea typeface="Arial"/>
                <a:cs typeface="Arial"/>
                <a:sym typeface="Arial"/>
              </a:rPr>
              <a:t>a</a:t>
            </a:r>
            <a:r>
              <a:rPr lang="en-US" sz="2000">
                <a:solidFill>
                  <a:schemeClr val="dk1"/>
                </a:solidFill>
                <a:latin typeface="Arial"/>
                <a:ea typeface="Arial"/>
                <a:cs typeface="Arial"/>
                <a:sym typeface="Arial"/>
              </a:rPr>
              <a:t>, </a:t>
            </a:r>
            <a:r>
              <a:rPr i="1" lang="en-US" sz="2000">
                <a:solidFill>
                  <a:schemeClr val="dk1"/>
                </a:solidFill>
                <a:latin typeface="Arial"/>
                <a:ea typeface="Arial"/>
                <a:cs typeface="Arial"/>
                <a:sym typeface="Arial"/>
              </a:rPr>
              <a:t>b</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pic>
        <p:nvPicPr>
          <p:cNvPr id="779" name="Google Shape;779;p46"/>
          <p:cNvPicPr preferRelativeResize="0"/>
          <p:nvPr/>
        </p:nvPicPr>
        <p:blipFill rotWithShape="1">
          <a:blip r:embed="rId3">
            <a:alphaModFix/>
          </a:blip>
          <a:srcRect b="0" l="0" r="0" t="0"/>
          <a:stretch/>
        </p:blipFill>
        <p:spPr>
          <a:xfrm>
            <a:off x="3807726" y="4233697"/>
            <a:ext cx="2106631" cy="995441"/>
          </a:xfrm>
          <a:prstGeom prst="rect">
            <a:avLst/>
          </a:prstGeom>
          <a:noFill/>
          <a:ln cap="flat" cmpd="sng" w="9525">
            <a:solidFill>
              <a:srgbClr val="3F739B"/>
            </a:solidFill>
            <a:prstDash val="solid"/>
            <a:round/>
            <a:headEnd len="sm" w="sm" type="none"/>
            <a:tailEnd len="sm" w="sm" type="none"/>
          </a:ln>
        </p:spPr>
      </p:pic>
      <p:pic>
        <p:nvPicPr>
          <p:cNvPr id="780" name="Google Shape;780;p46"/>
          <p:cNvPicPr preferRelativeResize="0"/>
          <p:nvPr/>
        </p:nvPicPr>
        <p:blipFill rotWithShape="1">
          <a:blip r:embed="rId4">
            <a:alphaModFix/>
          </a:blip>
          <a:srcRect b="0" l="0" r="0" t="0"/>
          <a:stretch/>
        </p:blipFill>
        <p:spPr>
          <a:xfrm>
            <a:off x="7142656" y="4233696"/>
            <a:ext cx="3727118" cy="995441"/>
          </a:xfrm>
          <a:prstGeom prst="rect">
            <a:avLst/>
          </a:prstGeom>
          <a:noFill/>
          <a:ln cap="flat" cmpd="sng" w="9525">
            <a:solidFill>
              <a:srgbClr val="3F739B"/>
            </a:solidFill>
            <a:prstDash val="solid"/>
            <a:round/>
            <a:headEnd len="sm" w="sm" type="none"/>
            <a:tailEnd len="sm" w="sm" type="none"/>
          </a:ln>
        </p:spPr>
      </p:pic>
      <p:sp>
        <p:nvSpPr>
          <p:cNvPr id="781" name="Google Shape;781;p46"/>
          <p:cNvSpPr/>
          <p:nvPr/>
        </p:nvSpPr>
        <p:spPr>
          <a:xfrm>
            <a:off x="9008365" y="5601036"/>
            <a:ext cx="186140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p: min.  q: max</a:t>
            </a:r>
            <a:endParaRPr sz="2000">
              <a:solidFill>
                <a:schemeClr val="dk1"/>
              </a:solidFill>
              <a:latin typeface="Arial"/>
              <a:ea typeface="Arial"/>
              <a:cs typeface="Arial"/>
              <a:sym typeface="Arial"/>
            </a:endParaRPr>
          </a:p>
        </p:txBody>
      </p:sp>
      <p:graphicFrame>
        <p:nvGraphicFramePr>
          <p:cNvPr id="782" name="Google Shape;782;p46"/>
          <p:cNvGraphicFramePr/>
          <p:nvPr/>
        </p:nvGraphicFramePr>
        <p:xfrm>
          <a:off x="10325520" y="1809817"/>
          <a:ext cx="3000000" cy="3000000"/>
        </p:xfrm>
        <a:graphic>
          <a:graphicData uri="http://schemas.openxmlformats.org/drawingml/2006/table">
            <a:tbl>
              <a:tblPr bandCol="1" bandRow="1" firstCol="1" firstRow="1">
                <a:noFill/>
                <a:tableStyleId>{3EB55624-FE38-4814-9D2C-76A2840CF2D2}</a:tableStyleId>
              </a:tblPr>
              <a:tblGrid>
                <a:gridCol w="1279275"/>
              </a:tblGrid>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diện tích</a:t>
                      </a:r>
                      <a:endParaRPr b="0" sz="1800">
                        <a:solidFill>
                          <a:srgbClr val="0C171F"/>
                        </a:solidFill>
                        <a:latin typeface="Arial"/>
                        <a:ea typeface="Arial"/>
                        <a:cs typeface="Arial"/>
                        <a:sym typeface="Arial"/>
                      </a:endParaRPr>
                    </a:p>
                  </a:txBody>
                  <a:tcPr marT="0" marB="0" marR="68575" marL="68575">
                    <a:solidFill>
                      <a:srgbClr val="7EA9CA"/>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1,20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3,80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4,10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2,50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50,10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5,70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 9,80</a:t>
                      </a:r>
                      <a:endParaRPr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783" name="Google Shape;783;p4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cxnSp>
        <p:nvCxnSpPr>
          <p:cNvPr id="788" name="Google Shape;788;p4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789" name="Google Shape;789;p47"/>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790" name="Google Shape;790;p4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791" name="Google Shape;791;p4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2" name="Google Shape;792;p47"/>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793" name="Google Shape;793;p47"/>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794" name="Google Shape;794;p47"/>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Min-Max Normalization</a:t>
            </a:r>
            <a:endParaRPr/>
          </a:p>
        </p:txBody>
      </p:sp>
      <p:pic>
        <p:nvPicPr>
          <p:cNvPr id="795" name="Google Shape;795;p47"/>
          <p:cNvPicPr preferRelativeResize="0"/>
          <p:nvPr/>
        </p:nvPicPr>
        <p:blipFill rotWithShape="1">
          <a:blip r:embed="rId3">
            <a:alphaModFix/>
          </a:blip>
          <a:srcRect b="0" l="0" r="0" t="0"/>
          <a:stretch/>
        </p:blipFill>
        <p:spPr>
          <a:xfrm>
            <a:off x="5640559" y="1884530"/>
            <a:ext cx="2106631" cy="995441"/>
          </a:xfrm>
          <a:prstGeom prst="rect">
            <a:avLst/>
          </a:prstGeom>
          <a:noFill/>
          <a:ln cap="flat" cmpd="sng" w="9525">
            <a:solidFill>
              <a:srgbClr val="3F739B"/>
            </a:solidFill>
            <a:prstDash val="solid"/>
            <a:round/>
            <a:headEnd len="sm" w="sm" type="none"/>
            <a:tailEnd len="sm" w="sm" type="none"/>
          </a:ln>
        </p:spPr>
      </p:pic>
      <p:pic>
        <p:nvPicPr>
          <p:cNvPr id="796" name="Google Shape;796;p47"/>
          <p:cNvPicPr preferRelativeResize="0"/>
          <p:nvPr/>
        </p:nvPicPr>
        <p:blipFill rotWithShape="1">
          <a:blip r:embed="rId4">
            <a:alphaModFix/>
          </a:blip>
          <a:srcRect b="0" l="0" r="0" t="0"/>
          <a:stretch/>
        </p:blipFill>
        <p:spPr>
          <a:xfrm>
            <a:off x="8036900" y="1881061"/>
            <a:ext cx="3727116" cy="995441"/>
          </a:xfrm>
          <a:prstGeom prst="rect">
            <a:avLst/>
          </a:prstGeom>
          <a:noFill/>
          <a:ln cap="flat" cmpd="sng" w="9525">
            <a:solidFill>
              <a:srgbClr val="3F739B"/>
            </a:solidFill>
            <a:prstDash val="solid"/>
            <a:round/>
            <a:headEnd len="sm" w="sm" type="none"/>
            <a:tailEnd len="sm" w="sm" type="none"/>
          </a:ln>
        </p:spPr>
      </p:pic>
      <p:graphicFrame>
        <p:nvGraphicFramePr>
          <p:cNvPr id="797" name="Google Shape;797;p47"/>
          <p:cNvGraphicFramePr/>
          <p:nvPr/>
        </p:nvGraphicFramePr>
        <p:xfrm>
          <a:off x="4103365" y="3366123"/>
          <a:ext cx="3000000" cy="3000000"/>
        </p:xfrm>
        <a:graphic>
          <a:graphicData uri="http://schemas.openxmlformats.org/drawingml/2006/table">
            <a:tbl>
              <a:tblPr bandCol="1" bandRow="1" firstCol="1" firstRow="1">
                <a:noFill/>
                <a:tableStyleId>{3EB55624-FE38-4814-9D2C-76A2840CF2D2}</a:tableStyleId>
              </a:tblPr>
              <a:tblGrid>
                <a:gridCol w="1279275"/>
              </a:tblGrid>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diện tích</a:t>
                      </a:r>
                      <a:endParaRPr b="0" sz="1800">
                        <a:solidFill>
                          <a:srgbClr val="0C171F"/>
                        </a:solidFill>
                        <a:latin typeface="Arial"/>
                        <a:ea typeface="Arial"/>
                        <a:cs typeface="Arial"/>
                        <a:sym typeface="Arial"/>
                      </a:endParaRPr>
                    </a:p>
                  </a:txBody>
                  <a:tcPr marT="0" marB="0" marR="68575" marL="68575">
                    <a:solidFill>
                      <a:srgbClr val="7EA9CA"/>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1,20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3,80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4,10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2,50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50,10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5,70</a:t>
                      </a:r>
                      <a:endParaRPr sz="1800">
                        <a:solidFill>
                          <a:srgbClr val="0C171F"/>
                        </a:solidFill>
                        <a:latin typeface="Arial"/>
                        <a:ea typeface="Arial"/>
                        <a:cs typeface="Arial"/>
                        <a:sym typeface="Arial"/>
                      </a:endParaRPr>
                    </a:p>
                  </a:txBody>
                  <a:tcPr marT="0" marB="0" marR="68575" marL="68575">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 9,80</a:t>
                      </a:r>
                      <a:endParaRPr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798" name="Google Shape;798;p47"/>
          <p:cNvGraphicFramePr/>
          <p:nvPr/>
        </p:nvGraphicFramePr>
        <p:xfrm>
          <a:off x="8617595" y="3366123"/>
          <a:ext cx="3000000" cy="3000000"/>
        </p:xfrm>
        <a:graphic>
          <a:graphicData uri="http://schemas.openxmlformats.org/drawingml/2006/table">
            <a:tbl>
              <a:tblPr bandCol="1" bandRow="1" firstCol="1" firstRow="1">
                <a:noFill/>
                <a:tableStyleId>{3EB55624-FE38-4814-9D2C-76A2840CF2D2}</a:tableStyleId>
              </a:tblPr>
              <a:tblGrid>
                <a:gridCol w="1187325"/>
              </a:tblGrid>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diện tích</a:t>
                      </a:r>
                      <a:endParaRPr b="0" sz="1800">
                        <a:solidFill>
                          <a:srgbClr val="0C171F"/>
                        </a:solidFill>
                        <a:latin typeface="Arial"/>
                        <a:ea typeface="Arial"/>
                        <a:cs typeface="Arial"/>
                        <a:sym typeface="Arial"/>
                      </a:endParaRPr>
                    </a:p>
                  </a:txBody>
                  <a:tcPr marT="0" marB="0" marR="68575" marL="68575">
                    <a:solidFill>
                      <a:srgbClr val="7EA9CA"/>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0,10</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0,14</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0,15</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0,12</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0,90</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0,17</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0,24</a:t>
                      </a:r>
                      <a:endParaRPr sz="1800">
                        <a:solidFill>
                          <a:srgbClr val="0C171F"/>
                        </a:solidFill>
                        <a:latin typeface="Arial"/>
                        <a:ea typeface="Arial"/>
                        <a:cs typeface="Arial"/>
                        <a:sym typeface="Arial"/>
                      </a:endParaRPr>
                    </a:p>
                  </a:txBody>
                  <a:tcPr marT="0" marB="0" marR="68575" marL="68575" anchor="b">
                    <a:solidFill>
                      <a:srgbClr val="BFBFBF"/>
                    </a:solidFill>
                  </a:tcPr>
                </a:tc>
              </a:tr>
            </a:tbl>
          </a:graphicData>
        </a:graphic>
      </p:graphicFrame>
      <p:graphicFrame>
        <p:nvGraphicFramePr>
          <p:cNvPr id="799" name="Google Shape;799;p47"/>
          <p:cNvGraphicFramePr/>
          <p:nvPr/>
        </p:nvGraphicFramePr>
        <p:xfrm>
          <a:off x="6377593" y="3366123"/>
          <a:ext cx="3000000" cy="3000000"/>
        </p:xfrm>
        <a:graphic>
          <a:graphicData uri="http://schemas.openxmlformats.org/drawingml/2006/table">
            <a:tbl>
              <a:tblPr bandCol="1" bandRow="1" firstCol="1" firstRow="1">
                <a:noFill/>
                <a:tableStyleId>{3EB55624-FE38-4814-9D2C-76A2840CF2D2}</a:tableStyleId>
              </a:tblPr>
              <a:tblGrid>
                <a:gridCol w="1257175"/>
              </a:tblGrid>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diện tích</a:t>
                      </a:r>
                      <a:endParaRPr b="0" sz="1800">
                        <a:solidFill>
                          <a:srgbClr val="0C171F"/>
                        </a:solidFill>
                        <a:latin typeface="Arial"/>
                        <a:ea typeface="Arial"/>
                        <a:cs typeface="Arial"/>
                        <a:sym typeface="Arial"/>
                      </a:endParaRPr>
                    </a:p>
                  </a:txBody>
                  <a:tcPr marT="0" marB="0" marR="68575" marL="68575">
                    <a:solidFill>
                      <a:srgbClr val="7EA9CA"/>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0,05</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0,06</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0,03</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1,00</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0,09</a:t>
                      </a:r>
                      <a:endParaRPr sz="1800">
                        <a:solidFill>
                          <a:srgbClr val="0C171F"/>
                        </a:solidFill>
                        <a:latin typeface="Arial"/>
                        <a:ea typeface="Arial"/>
                        <a:cs typeface="Arial"/>
                        <a:sym typeface="Arial"/>
                      </a:endParaRPr>
                    </a:p>
                  </a:txBody>
                  <a:tcPr marT="0" marB="0" marR="68575" marL="68575" anchor="b">
                    <a:solidFill>
                      <a:srgbClr val="BFBFBF"/>
                    </a:solidFill>
                  </a:tcPr>
                </a:tc>
              </a:tr>
              <a:tr h="228600">
                <a:tc>
                  <a:txBody>
                    <a:bodyPr/>
                    <a:lstStyle/>
                    <a:p>
                      <a:pPr indent="0" lvl="0" marL="0" marR="0" rtl="0" algn="r">
                        <a:spcBef>
                          <a:spcPts val="0"/>
                        </a:spcBef>
                        <a:spcAft>
                          <a:spcPts val="0"/>
                        </a:spcAft>
                        <a:buNone/>
                      </a:pPr>
                      <a:r>
                        <a:rPr lang="en-US" sz="1800">
                          <a:solidFill>
                            <a:srgbClr val="0C171F"/>
                          </a:solidFill>
                          <a:latin typeface="Arial"/>
                          <a:ea typeface="Arial"/>
                          <a:cs typeface="Arial"/>
                          <a:sym typeface="Arial"/>
                        </a:rPr>
                        <a:t>0,18</a:t>
                      </a:r>
                      <a:endParaRPr sz="1800">
                        <a:solidFill>
                          <a:srgbClr val="0C171F"/>
                        </a:solidFill>
                        <a:latin typeface="Arial"/>
                        <a:ea typeface="Arial"/>
                        <a:cs typeface="Arial"/>
                        <a:sym typeface="Arial"/>
                      </a:endParaRPr>
                    </a:p>
                  </a:txBody>
                  <a:tcPr marT="0" marB="0" marR="68575" marL="68575" anchor="b">
                    <a:solidFill>
                      <a:srgbClr val="BFBFBF"/>
                    </a:solidFill>
                  </a:tcPr>
                </a:tc>
              </a:tr>
            </a:tbl>
          </a:graphicData>
        </a:graphic>
      </p:graphicFrame>
      <p:sp>
        <p:nvSpPr>
          <p:cNvPr id="800" name="Google Shape;800;p47"/>
          <p:cNvSpPr/>
          <p:nvPr/>
        </p:nvSpPr>
        <p:spPr>
          <a:xfrm>
            <a:off x="5677076" y="3821958"/>
            <a:ext cx="418204" cy="1282889"/>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 name="Google Shape;801;p47"/>
          <p:cNvSpPr/>
          <p:nvPr/>
        </p:nvSpPr>
        <p:spPr>
          <a:xfrm>
            <a:off x="7917078" y="3821957"/>
            <a:ext cx="418204" cy="1282889"/>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 name="Google Shape;802;p47"/>
          <p:cNvSpPr/>
          <p:nvPr/>
        </p:nvSpPr>
        <p:spPr>
          <a:xfrm>
            <a:off x="3858950" y="5827262"/>
            <a:ext cx="181812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p: 1,2.  q: 50,1</a:t>
            </a:r>
            <a:endParaRPr sz="2000">
              <a:solidFill>
                <a:schemeClr val="dk1"/>
              </a:solidFill>
              <a:latin typeface="Arial"/>
              <a:ea typeface="Arial"/>
              <a:cs typeface="Arial"/>
              <a:sym typeface="Arial"/>
            </a:endParaRPr>
          </a:p>
        </p:txBody>
      </p:sp>
      <p:sp>
        <p:nvSpPr>
          <p:cNvPr id="803" name="Google Shape;803;p47"/>
          <p:cNvSpPr/>
          <p:nvPr/>
        </p:nvSpPr>
        <p:spPr>
          <a:xfrm>
            <a:off x="8617595" y="5827262"/>
            <a:ext cx="117852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[0.1, 0.9]</a:t>
            </a:r>
            <a:endParaRPr sz="2000">
              <a:solidFill>
                <a:schemeClr val="dk1"/>
              </a:solidFill>
              <a:latin typeface="Arial"/>
              <a:ea typeface="Arial"/>
              <a:cs typeface="Arial"/>
              <a:sym typeface="Arial"/>
            </a:endParaRPr>
          </a:p>
        </p:txBody>
      </p:sp>
      <p:sp>
        <p:nvSpPr>
          <p:cNvPr id="804" name="Google Shape;804;p47"/>
          <p:cNvSpPr/>
          <p:nvPr/>
        </p:nvSpPr>
        <p:spPr>
          <a:xfrm>
            <a:off x="6698752" y="5827262"/>
            <a:ext cx="7521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 1]</a:t>
            </a:r>
            <a:endParaRPr sz="2000">
              <a:solidFill>
                <a:schemeClr val="dk1"/>
              </a:solidFill>
              <a:latin typeface="Arial"/>
              <a:ea typeface="Arial"/>
              <a:cs typeface="Arial"/>
              <a:sym typeface="Arial"/>
            </a:endParaRPr>
          </a:p>
        </p:txBody>
      </p:sp>
      <p:sp>
        <p:nvSpPr>
          <p:cNvPr id="805" name="Google Shape;805;p4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5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5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5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500"/>
                                        <p:tgtEl>
                                          <p:spTgt spid="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cxnSp>
        <p:nvCxnSpPr>
          <p:cNvPr id="810" name="Google Shape;810;p4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11" name="Google Shape;811;p48"/>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12" name="Google Shape;812;p4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813" name="Google Shape;813;p4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4" name="Google Shape;814;p48"/>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15" name="Google Shape;815;p48"/>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16" name="Google Shape;816;p48"/>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Unit Norm Normalization</a:t>
            </a:r>
            <a:endParaRPr/>
          </a:p>
        </p:txBody>
      </p:sp>
      <p:pic>
        <p:nvPicPr>
          <p:cNvPr id="817" name="Google Shape;817;p48"/>
          <p:cNvPicPr preferRelativeResize="0"/>
          <p:nvPr/>
        </p:nvPicPr>
        <p:blipFill rotWithShape="1">
          <a:blip r:embed="rId3">
            <a:alphaModFix/>
          </a:blip>
          <a:srcRect b="0" l="0" r="0" t="0"/>
          <a:stretch/>
        </p:blipFill>
        <p:spPr>
          <a:xfrm>
            <a:off x="5968911" y="1943190"/>
            <a:ext cx="1709235" cy="1107391"/>
          </a:xfrm>
          <a:prstGeom prst="rect">
            <a:avLst/>
          </a:prstGeom>
          <a:noFill/>
          <a:ln cap="flat" cmpd="sng" w="9525">
            <a:solidFill>
              <a:srgbClr val="3F739B"/>
            </a:solidFill>
            <a:prstDash val="solid"/>
            <a:round/>
            <a:headEnd len="sm" w="sm" type="none"/>
            <a:tailEnd len="sm" w="sm" type="none"/>
          </a:ln>
        </p:spPr>
      </p:pic>
      <p:pic>
        <p:nvPicPr>
          <p:cNvPr id="818" name="Google Shape;818;p48"/>
          <p:cNvPicPr preferRelativeResize="0"/>
          <p:nvPr/>
        </p:nvPicPr>
        <p:blipFill rotWithShape="1">
          <a:blip r:embed="rId4">
            <a:alphaModFix/>
          </a:blip>
          <a:srcRect b="0" l="0" r="0" t="0"/>
          <a:stretch/>
        </p:blipFill>
        <p:spPr>
          <a:xfrm>
            <a:off x="8186775" y="2107971"/>
            <a:ext cx="3317584" cy="637997"/>
          </a:xfrm>
          <a:prstGeom prst="rect">
            <a:avLst/>
          </a:prstGeom>
          <a:noFill/>
          <a:ln cap="flat" cmpd="sng" w="9525">
            <a:solidFill>
              <a:srgbClr val="3F739B"/>
            </a:solidFill>
            <a:prstDash val="solid"/>
            <a:round/>
            <a:headEnd len="sm" w="sm" type="none"/>
            <a:tailEnd len="sm" w="sm" type="none"/>
          </a:ln>
        </p:spPr>
      </p:pic>
      <p:graphicFrame>
        <p:nvGraphicFramePr>
          <p:cNvPr id="819" name="Google Shape;819;p48"/>
          <p:cNvGraphicFramePr/>
          <p:nvPr/>
        </p:nvGraphicFramePr>
        <p:xfrm>
          <a:off x="2548632" y="3781077"/>
          <a:ext cx="3000000" cy="3000000"/>
        </p:xfrm>
        <a:graphic>
          <a:graphicData uri="http://schemas.openxmlformats.org/drawingml/2006/table">
            <a:tbl>
              <a:tblPr bandCol="1" bandRow="1" firstCol="1" firstRow="1">
                <a:noFill/>
                <a:tableStyleId>{3EB55624-FE38-4814-9D2C-76A2840CF2D2}</a:tableStyleId>
              </a:tblPr>
              <a:tblGrid>
                <a:gridCol w="1720075"/>
              </a:tblGrid>
              <a:tr h="228600">
                <a:tc>
                  <a:txBody>
                    <a:bodyPr/>
                    <a:lstStyle/>
                    <a:p>
                      <a:pPr indent="0" lvl="0" marL="0" marR="0" rtl="0" algn="ctr">
                        <a:spcBef>
                          <a:spcPts val="0"/>
                        </a:spcBef>
                        <a:spcAft>
                          <a:spcPts val="0"/>
                        </a:spcAft>
                        <a:buNone/>
                      </a:pPr>
                      <a:r>
                        <a:rPr b="0" lang="en-US" sz="1800">
                          <a:solidFill>
                            <a:schemeClr val="lt1"/>
                          </a:solidFill>
                          <a:latin typeface="Arial"/>
                          <a:ea typeface="Arial"/>
                          <a:cs typeface="Arial"/>
                          <a:sym typeface="Arial"/>
                        </a:rPr>
                        <a:t>X</a:t>
                      </a:r>
                      <a:endParaRPr b="0" sz="1800">
                        <a:solidFill>
                          <a:schemeClr val="lt1"/>
                        </a:solidFill>
                        <a:latin typeface="Arial"/>
                        <a:ea typeface="Arial"/>
                        <a:cs typeface="Arial"/>
                        <a:sym typeface="Arial"/>
                      </a:endParaRPr>
                    </a:p>
                  </a:txBody>
                  <a:tcPr marT="0" marB="0" marR="68575" marL="68575">
                    <a:solidFill>
                      <a:schemeClr val="accent1"/>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1,20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3,80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4,10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2,50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50,10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5,70</a:t>
                      </a:r>
                      <a:endParaRPr b="0" sz="1800">
                        <a:solidFill>
                          <a:srgbClr val="0C171F"/>
                        </a:solidFill>
                        <a:latin typeface="Arial"/>
                        <a:ea typeface="Arial"/>
                        <a:cs typeface="Arial"/>
                        <a:sym typeface="Arial"/>
                      </a:endParaRPr>
                    </a:p>
                  </a:txBody>
                  <a:tcPr marT="0" marB="0" marR="68575" marL="68575">
                    <a:solidFill>
                      <a:srgbClr val="D8D8D8"/>
                    </a:solidFill>
                  </a:tcPr>
                </a:tc>
              </a:tr>
              <a:tr h="228600">
                <a:tc>
                  <a:txBody>
                    <a:bodyPr/>
                    <a:lstStyle/>
                    <a:p>
                      <a:pPr indent="0" lvl="0" marL="0" marR="0" rtl="0" algn="ctr">
                        <a:spcBef>
                          <a:spcPts val="0"/>
                        </a:spcBef>
                        <a:spcAft>
                          <a:spcPts val="0"/>
                        </a:spcAft>
                        <a:buNone/>
                      </a:pPr>
                      <a:r>
                        <a:rPr b="0" lang="en-US" sz="1800">
                          <a:solidFill>
                            <a:srgbClr val="0C171F"/>
                          </a:solidFill>
                          <a:latin typeface="Arial"/>
                          <a:ea typeface="Arial"/>
                          <a:cs typeface="Arial"/>
                          <a:sym typeface="Arial"/>
                        </a:rPr>
                        <a:t> 9,80</a:t>
                      </a:r>
                      <a:endParaRPr b="0" sz="1800">
                        <a:solidFill>
                          <a:srgbClr val="0C171F"/>
                        </a:solidFill>
                        <a:latin typeface="Arial"/>
                        <a:ea typeface="Arial"/>
                        <a:cs typeface="Arial"/>
                        <a:sym typeface="Arial"/>
                      </a:endParaRPr>
                    </a:p>
                  </a:txBody>
                  <a:tcPr marT="0" marB="0" marR="68575" marL="68575">
                    <a:solidFill>
                      <a:srgbClr val="D8D8D8"/>
                    </a:solidFill>
                  </a:tcPr>
                </a:tc>
              </a:tr>
            </a:tbl>
          </a:graphicData>
        </a:graphic>
      </p:graphicFrame>
      <p:pic>
        <p:nvPicPr>
          <p:cNvPr id="820" name="Google Shape;820;p48"/>
          <p:cNvPicPr preferRelativeResize="0"/>
          <p:nvPr/>
        </p:nvPicPr>
        <p:blipFill rotWithShape="1">
          <a:blip r:embed="rId5">
            <a:alphaModFix/>
          </a:blip>
          <a:srcRect b="0" l="0" r="0" t="0"/>
          <a:stretch/>
        </p:blipFill>
        <p:spPr>
          <a:xfrm>
            <a:off x="4926987" y="3721195"/>
            <a:ext cx="6205040" cy="501755"/>
          </a:xfrm>
          <a:prstGeom prst="rect">
            <a:avLst/>
          </a:prstGeom>
          <a:noFill/>
          <a:ln>
            <a:noFill/>
          </a:ln>
        </p:spPr>
      </p:pic>
      <p:pic>
        <p:nvPicPr>
          <p:cNvPr id="821" name="Google Shape;821;p48"/>
          <p:cNvPicPr preferRelativeResize="0"/>
          <p:nvPr/>
        </p:nvPicPr>
        <p:blipFill rotWithShape="1">
          <a:blip r:embed="rId6">
            <a:alphaModFix/>
          </a:blip>
          <a:srcRect b="0" l="0" r="0" t="0"/>
          <a:stretch/>
        </p:blipFill>
        <p:spPr>
          <a:xfrm>
            <a:off x="4926987" y="4385791"/>
            <a:ext cx="5896083" cy="739160"/>
          </a:xfrm>
          <a:prstGeom prst="rect">
            <a:avLst/>
          </a:prstGeom>
          <a:noFill/>
          <a:ln>
            <a:noFill/>
          </a:ln>
        </p:spPr>
      </p:pic>
      <p:pic>
        <p:nvPicPr>
          <p:cNvPr id="822" name="Google Shape;822;p48"/>
          <p:cNvPicPr preferRelativeResize="0"/>
          <p:nvPr/>
        </p:nvPicPr>
        <p:blipFill rotWithShape="1">
          <a:blip r:embed="rId7">
            <a:alphaModFix/>
          </a:blip>
          <a:srcRect b="0" l="0" r="0" t="0"/>
          <a:stretch/>
        </p:blipFill>
        <p:spPr>
          <a:xfrm>
            <a:off x="4578472" y="5499252"/>
            <a:ext cx="5875421" cy="476385"/>
          </a:xfrm>
          <a:prstGeom prst="rect">
            <a:avLst/>
          </a:prstGeom>
          <a:noFill/>
          <a:ln cap="flat" cmpd="sng" w="9525">
            <a:solidFill>
              <a:srgbClr val="3F739B"/>
            </a:solidFill>
            <a:prstDash val="solid"/>
            <a:round/>
            <a:headEnd len="sm" w="sm" type="none"/>
            <a:tailEnd len="sm" w="sm" type="none"/>
          </a:ln>
        </p:spPr>
      </p:pic>
      <p:sp>
        <p:nvSpPr>
          <p:cNvPr id="823" name="Google Shape;823;p4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cxnSp>
        <p:nvCxnSpPr>
          <p:cNvPr id="828" name="Google Shape;828;p4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29" name="Google Shape;829;p49"/>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30" name="Google Shape;830;p4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831" name="Google Shape;831;p4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2" name="Google Shape;832;p49"/>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33" name="Google Shape;833;p49"/>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34" name="Google Shape;834;p49"/>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Z-Scores Normalization</a:t>
            </a:r>
            <a:endParaRPr/>
          </a:p>
        </p:txBody>
      </p:sp>
      <p:pic>
        <p:nvPicPr>
          <p:cNvPr id="835" name="Google Shape;835;p49"/>
          <p:cNvPicPr preferRelativeResize="0"/>
          <p:nvPr/>
        </p:nvPicPr>
        <p:blipFill rotWithShape="1">
          <a:blip r:embed="rId3">
            <a:alphaModFix/>
          </a:blip>
          <a:srcRect b="0" l="0" r="0" t="0"/>
          <a:stretch/>
        </p:blipFill>
        <p:spPr>
          <a:xfrm>
            <a:off x="6359977" y="2039574"/>
            <a:ext cx="1460189" cy="864586"/>
          </a:xfrm>
          <a:prstGeom prst="rect">
            <a:avLst/>
          </a:prstGeom>
          <a:noFill/>
          <a:ln>
            <a:noFill/>
          </a:ln>
        </p:spPr>
      </p:pic>
      <p:pic>
        <p:nvPicPr>
          <p:cNvPr id="836" name="Google Shape;836;p49"/>
          <p:cNvPicPr preferRelativeResize="0"/>
          <p:nvPr/>
        </p:nvPicPr>
        <p:blipFill rotWithShape="1">
          <a:blip r:embed="rId4">
            <a:alphaModFix/>
          </a:blip>
          <a:srcRect b="0" l="0" r="0" t="0"/>
          <a:stretch/>
        </p:blipFill>
        <p:spPr>
          <a:xfrm>
            <a:off x="8810854" y="1974789"/>
            <a:ext cx="2401629" cy="949481"/>
          </a:xfrm>
          <a:prstGeom prst="rect">
            <a:avLst/>
          </a:prstGeom>
          <a:noFill/>
          <a:ln>
            <a:noFill/>
          </a:ln>
        </p:spPr>
      </p:pic>
      <p:pic>
        <p:nvPicPr>
          <p:cNvPr id="837" name="Google Shape;837;p49"/>
          <p:cNvPicPr preferRelativeResize="0"/>
          <p:nvPr/>
        </p:nvPicPr>
        <p:blipFill rotWithShape="1">
          <a:blip r:embed="rId5">
            <a:alphaModFix/>
          </a:blip>
          <a:srcRect b="0" l="0" r="0" t="0"/>
          <a:stretch/>
        </p:blipFill>
        <p:spPr>
          <a:xfrm>
            <a:off x="5469486" y="3612756"/>
            <a:ext cx="2350680" cy="1120673"/>
          </a:xfrm>
          <a:prstGeom prst="rect">
            <a:avLst/>
          </a:prstGeom>
          <a:noFill/>
          <a:ln cap="flat" cmpd="sng" w="9525">
            <a:solidFill>
              <a:srgbClr val="3F739B"/>
            </a:solidFill>
            <a:prstDash val="solid"/>
            <a:round/>
            <a:headEnd len="sm" w="sm" type="none"/>
            <a:tailEnd len="sm" w="sm" type="none"/>
          </a:ln>
        </p:spPr>
      </p:pic>
      <p:sp>
        <p:nvSpPr>
          <p:cNvPr id="838" name="Google Shape;838;p49"/>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52" name="Google Shape;152;p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53" name="Google Shape;153;p5"/>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COURSE TIMELINE</a:t>
            </a:r>
            <a:endParaRPr b="1" sz="2800">
              <a:solidFill>
                <a:srgbClr val="3F3F3F"/>
              </a:solidFill>
              <a:latin typeface="Calibri"/>
              <a:ea typeface="Calibri"/>
              <a:cs typeface="Calibri"/>
              <a:sym typeface="Calibri"/>
            </a:endParaRPr>
          </a:p>
        </p:txBody>
      </p:sp>
      <p:sp>
        <p:nvSpPr>
          <p:cNvPr id="154" name="Google Shape;154;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55" name="Google Shape;155;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 name="Google Shape;156;p5"/>
          <p:cNvSpPr/>
          <p:nvPr/>
        </p:nvSpPr>
        <p:spPr>
          <a:xfrm>
            <a:off x="1201003" y="2197290"/>
            <a:ext cx="2109421"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Thu thập tài liệu, dữ liệu, cài đặt môi trường</a:t>
            </a:r>
            <a:endParaRPr b="1" sz="2200">
              <a:solidFill>
                <a:srgbClr val="002060"/>
              </a:solidFill>
              <a:latin typeface="Arimo"/>
              <a:ea typeface="Arimo"/>
              <a:cs typeface="Arimo"/>
              <a:sym typeface="Arimo"/>
            </a:endParaRPr>
          </a:p>
        </p:txBody>
      </p:sp>
      <p:sp>
        <p:nvSpPr>
          <p:cNvPr id="157" name="Google Shape;157;p5"/>
          <p:cNvSpPr/>
          <p:nvPr/>
        </p:nvSpPr>
        <p:spPr>
          <a:xfrm>
            <a:off x="3354083" y="4108524"/>
            <a:ext cx="3434831" cy="1427840"/>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Đăng ký đề tài BTL, thành lập nhóm</a:t>
            </a:r>
            <a:endParaRPr b="1" sz="2200">
              <a:solidFill>
                <a:srgbClr val="002060"/>
              </a:solidFill>
              <a:latin typeface="Arimo"/>
              <a:ea typeface="Arimo"/>
              <a:cs typeface="Arimo"/>
              <a:sym typeface="Arimo"/>
            </a:endParaRPr>
          </a:p>
        </p:txBody>
      </p:sp>
      <p:sp>
        <p:nvSpPr>
          <p:cNvPr id="158" name="Google Shape;158;p5"/>
          <p:cNvSpPr/>
          <p:nvPr/>
        </p:nvSpPr>
        <p:spPr>
          <a:xfrm>
            <a:off x="6788914" y="4107976"/>
            <a:ext cx="3057099" cy="1487604"/>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Làm bài tập lớn</a:t>
            </a:r>
            <a:endParaRPr b="1" sz="2200">
              <a:solidFill>
                <a:srgbClr val="002060"/>
              </a:solidFill>
              <a:latin typeface="Arimo"/>
              <a:ea typeface="Arimo"/>
              <a:cs typeface="Arimo"/>
              <a:sym typeface="Arimo"/>
            </a:endParaRPr>
          </a:p>
        </p:txBody>
      </p:sp>
      <p:sp>
        <p:nvSpPr>
          <p:cNvPr id="159" name="Google Shape;159;p5"/>
          <p:cNvSpPr/>
          <p:nvPr/>
        </p:nvSpPr>
        <p:spPr>
          <a:xfrm>
            <a:off x="9846013" y="2224580"/>
            <a:ext cx="1842448"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Bảo vệ bài tập lớn</a:t>
            </a:r>
            <a:endParaRPr b="1" sz="2200">
              <a:solidFill>
                <a:srgbClr val="002060"/>
              </a:solidFill>
              <a:latin typeface="Arimo"/>
              <a:ea typeface="Arimo"/>
              <a:cs typeface="Arimo"/>
              <a:sym typeface="Arimo"/>
            </a:endParaRPr>
          </a:p>
        </p:txBody>
      </p:sp>
      <p:sp>
        <p:nvSpPr>
          <p:cNvPr id="160" name="Google Shape;160;p5"/>
          <p:cNvSpPr/>
          <p:nvPr/>
        </p:nvSpPr>
        <p:spPr>
          <a:xfrm>
            <a:off x="3324919" y="2224580"/>
            <a:ext cx="6521094" cy="147396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Học lý thuyết kết hợp với thực hành</a:t>
            </a:r>
            <a:endParaRPr b="1" sz="2200">
              <a:solidFill>
                <a:srgbClr val="002060"/>
              </a:solidFill>
              <a:latin typeface="Arimo"/>
              <a:ea typeface="Arimo"/>
              <a:cs typeface="Arimo"/>
              <a:sym typeface="Arim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cxnSp>
        <p:nvCxnSpPr>
          <p:cNvPr id="843" name="Google Shape;843;p5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44" name="Google Shape;844;p50"/>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45" name="Google Shape;845;p5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846" name="Google Shape;846;p5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7" name="Google Shape;847;p50"/>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48" name="Google Shape;848;p50"/>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49" name="Google Shape;849;p50"/>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Z-Scores Normalization</a:t>
            </a:r>
            <a:endParaRPr/>
          </a:p>
        </p:txBody>
      </p:sp>
      <p:pic>
        <p:nvPicPr>
          <p:cNvPr id="850" name="Google Shape;850;p50"/>
          <p:cNvPicPr preferRelativeResize="0"/>
          <p:nvPr/>
        </p:nvPicPr>
        <p:blipFill rotWithShape="1">
          <a:blip r:embed="rId3">
            <a:alphaModFix/>
          </a:blip>
          <a:srcRect b="0" l="0" r="0" t="0"/>
          <a:stretch/>
        </p:blipFill>
        <p:spPr>
          <a:xfrm>
            <a:off x="5554057" y="1974789"/>
            <a:ext cx="1460189" cy="864586"/>
          </a:xfrm>
          <a:prstGeom prst="rect">
            <a:avLst/>
          </a:prstGeom>
          <a:noFill/>
          <a:ln>
            <a:noFill/>
          </a:ln>
        </p:spPr>
      </p:pic>
      <p:pic>
        <p:nvPicPr>
          <p:cNvPr id="851" name="Google Shape;851;p50"/>
          <p:cNvPicPr preferRelativeResize="0"/>
          <p:nvPr/>
        </p:nvPicPr>
        <p:blipFill rotWithShape="1">
          <a:blip r:embed="rId4">
            <a:alphaModFix/>
          </a:blip>
          <a:srcRect b="0" l="0" r="0" t="0"/>
          <a:stretch/>
        </p:blipFill>
        <p:spPr>
          <a:xfrm>
            <a:off x="7204963" y="1974789"/>
            <a:ext cx="2401629" cy="949481"/>
          </a:xfrm>
          <a:prstGeom prst="rect">
            <a:avLst/>
          </a:prstGeom>
          <a:noFill/>
          <a:ln>
            <a:noFill/>
          </a:ln>
        </p:spPr>
      </p:pic>
      <p:pic>
        <p:nvPicPr>
          <p:cNvPr id="852" name="Google Shape;852;p50"/>
          <p:cNvPicPr preferRelativeResize="0"/>
          <p:nvPr/>
        </p:nvPicPr>
        <p:blipFill rotWithShape="1">
          <a:blip r:embed="rId5">
            <a:alphaModFix/>
          </a:blip>
          <a:srcRect b="0" l="0" r="0" t="0"/>
          <a:stretch/>
        </p:blipFill>
        <p:spPr>
          <a:xfrm>
            <a:off x="9855359" y="2051551"/>
            <a:ext cx="1652509" cy="787824"/>
          </a:xfrm>
          <a:prstGeom prst="rect">
            <a:avLst/>
          </a:prstGeom>
          <a:noFill/>
          <a:ln cap="flat" cmpd="sng" w="9525">
            <a:solidFill>
              <a:srgbClr val="3F739B"/>
            </a:solidFill>
            <a:prstDash val="solid"/>
            <a:round/>
            <a:headEnd len="sm" w="sm" type="none"/>
            <a:tailEnd len="sm" w="sm" type="none"/>
          </a:ln>
        </p:spPr>
      </p:pic>
      <p:sp>
        <p:nvSpPr>
          <p:cNvPr id="853" name="Google Shape;853;p50"/>
          <p:cNvSpPr/>
          <p:nvPr/>
        </p:nvSpPr>
        <p:spPr>
          <a:xfrm>
            <a:off x="2692892" y="3355367"/>
            <a:ext cx="38170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Arial"/>
                <a:ea typeface="Arial"/>
                <a:cs typeface="Arial"/>
                <a:sym typeface="Arial"/>
              </a:rPr>
              <a:t>X (0.2,  4.8,  3.1,  2.5,  15.7) </a:t>
            </a:r>
            <a:endParaRPr sz="2000">
              <a:solidFill>
                <a:srgbClr val="00B0F0"/>
              </a:solidFill>
              <a:latin typeface="Arial"/>
              <a:ea typeface="Arial"/>
              <a:cs typeface="Arial"/>
              <a:sym typeface="Arial"/>
            </a:endParaRPr>
          </a:p>
        </p:txBody>
      </p:sp>
      <p:pic>
        <p:nvPicPr>
          <p:cNvPr id="854" name="Google Shape;854;p50"/>
          <p:cNvPicPr preferRelativeResize="0"/>
          <p:nvPr/>
        </p:nvPicPr>
        <p:blipFill rotWithShape="1">
          <a:blip r:embed="rId6">
            <a:alphaModFix/>
          </a:blip>
          <a:srcRect b="0" l="0" r="0" t="0"/>
          <a:stretch/>
        </p:blipFill>
        <p:spPr>
          <a:xfrm>
            <a:off x="4157306" y="3922085"/>
            <a:ext cx="4144138" cy="687893"/>
          </a:xfrm>
          <a:prstGeom prst="rect">
            <a:avLst/>
          </a:prstGeom>
          <a:noFill/>
          <a:ln>
            <a:noFill/>
          </a:ln>
        </p:spPr>
      </p:pic>
      <p:pic>
        <p:nvPicPr>
          <p:cNvPr id="855" name="Google Shape;855;p50"/>
          <p:cNvPicPr preferRelativeResize="0"/>
          <p:nvPr/>
        </p:nvPicPr>
        <p:blipFill rotWithShape="1">
          <a:blip r:embed="rId7">
            <a:alphaModFix/>
          </a:blip>
          <a:srcRect b="0" l="0" r="0" t="0"/>
          <a:stretch/>
        </p:blipFill>
        <p:spPr>
          <a:xfrm>
            <a:off x="2801762" y="4901962"/>
            <a:ext cx="8043533" cy="705831"/>
          </a:xfrm>
          <a:prstGeom prst="rect">
            <a:avLst/>
          </a:prstGeom>
          <a:noFill/>
          <a:ln>
            <a:noFill/>
          </a:ln>
        </p:spPr>
      </p:pic>
      <p:sp>
        <p:nvSpPr>
          <p:cNvPr id="856" name="Google Shape;856;p50"/>
          <p:cNvSpPr/>
          <p:nvPr/>
        </p:nvSpPr>
        <p:spPr>
          <a:xfrm>
            <a:off x="2470245" y="534551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5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cxnSp>
        <p:nvCxnSpPr>
          <p:cNvPr id="862" name="Google Shape;862;p5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63" name="Google Shape;863;p5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64" name="Google Shape;864;p5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865" name="Google Shape;865;p5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6" name="Google Shape;866;p5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67" name="Google Shape;867;p51"/>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68" name="Google Shape;868;p51"/>
          <p:cNvSpPr txBox="1"/>
          <p:nvPr/>
        </p:nvSpPr>
        <p:spPr>
          <a:xfrm>
            <a:off x="2333415" y="2216702"/>
            <a:ext cx="4490114"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Z-Scores Normalization</a:t>
            </a:r>
            <a:endParaRPr/>
          </a:p>
        </p:txBody>
      </p:sp>
      <p:pic>
        <p:nvPicPr>
          <p:cNvPr id="869" name="Google Shape;869;p51"/>
          <p:cNvPicPr preferRelativeResize="0"/>
          <p:nvPr/>
        </p:nvPicPr>
        <p:blipFill rotWithShape="1">
          <a:blip r:embed="rId3">
            <a:alphaModFix/>
          </a:blip>
          <a:srcRect b="0" l="0" r="0" t="0"/>
          <a:stretch/>
        </p:blipFill>
        <p:spPr>
          <a:xfrm>
            <a:off x="5554057" y="1974789"/>
            <a:ext cx="1460189" cy="864586"/>
          </a:xfrm>
          <a:prstGeom prst="rect">
            <a:avLst/>
          </a:prstGeom>
          <a:noFill/>
          <a:ln>
            <a:noFill/>
          </a:ln>
        </p:spPr>
      </p:pic>
      <p:pic>
        <p:nvPicPr>
          <p:cNvPr id="870" name="Google Shape;870;p51"/>
          <p:cNvPicPr preferRelativeResize="0"/>
          <p:nvPr/>
        </p:nvPicPr>
        <p:blipFill rotWithShape="1">
          <a:blip r:embed="rId4">
            <a:alphaModFix/>
          </a:blip>
          <a:srcRect b="0" l="0" r="0" t="0"/>
          <a:stretch/>
        </p:blipFill>
        <p:spPr>
          <a:xfrm>
            <a:off x="7204963" y="1974789"/>
            <a:ext cx="2401629" cy="949481"/>
          </a:xfrm>
          <a:prstGeom prst="rect">
            <a:avLst/>
          </a:prstGeom>
          <a:noFill/>
          <a:ln>
            <a:noFill/>
          </a:ln>
        </p:spPr>
      </p:pic>
      <p:pic>
        <p:nvPicPr>
          <p:cNvPr id="871" name="Google Shape;871;p51"/>
          <p:cNvPicPr preferRelativeResize="0"/>
          <p:nvPr/>
        </p:nvPicPr>
        <p:blipFill rotWithShape="1">
          <a:blip r:embed="rId5">
            <a:alphaModFix/>
          </a:blip>
          <a:srcRect b="0" l="0" r="0" t="0"/>
          <a:stretch/>
        </p:blipFill>
        <p:spPr>
          <a:xfrm>
            <a:off x="9855359" y="2051551"/>
            <a:ext cx="1652509" cy="787824"/>
          </a:xfrm>
          <a:prstGeom prst="rect">
            <a:avLst/>
          </a:prstGeom>
          <a:noFill/>
          <a:ln cap="flat" cmpd="sng" w="9525">
            <a:solidFill>
              <a:srgbClr val="3F739B"/>
            </a:solidFill>
            <a:prstDash val="solid"/>
            <a:round/>
            <a:headEnd len="sm" w="sm" type="none"/>
            <a:tailEnd len="sm" w="sm" type="none"/>
          </a:ln>
        </p:spPr>
      </p:pic>
      <p:sp>
        <p:nvSpPr>
          <p:cNvPr id="872" name="Google Shape;872;p51"/>
          <p:cNvSpPr/>
          <p:nvPr/>
        </p:nvSpPr>
        <p:spPr>
          <a:xfrm>
            <a:off x="2692892" y="3355367"/>
            <a:ext cx="38170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Arial"/>
                <a:ea typeface="Arial"/>
                <a:cs typeface="Arial"/>
                <a:sym typeface="Arial"/>
              </a:rPr>
              <a:t>X (0.2,  4.8,  3.1,  2.5,  15.7)</a:t>
            </a:r>
            <a:r>
              <a:rPr baseline="30000" lang="en-US" sz="2000">
                <a:solidFill>
                  <a:srgbClr val="00B0F0"/>
                </a:solidFill>
                <a:latin typeface="Arial"/>
                <a:ea typeface="Arial"/>
                <a:cs typeface="Arial"/>
                <a:sym typeface="Arial"/>
              </a:rPr>
              <a:t>T</a:t>
            </a:r>
            <a:r>
              <a:rPr lang="en-US" sz="2000">
                <a:solidFill>
                  <a:srgbClr val="00B0F0"/>
                </a:solidFill>
                <a:latin typeface="Arial"/>
                <a:ea typeface="Arial"/>
                <a:cs typeface="Arial"/>
                <a:sym typeface="Arial"/>
              </a:rPr>
              <a:t> </a:t>
            </a:r>
            <a:endParaRPr sz="2000">
              <a:solidFill>
                <a:srgbClr val="00B0F0"/>
              </a:solidFill>
              <a:latin typeface="Arial"/>
              <a:ea typeface="Arial"/>
              <a:cs typeface="Arial"/>
              <a:sym typeface="Arial"/>
            </a:endParaRPr>
          </a:p>
        </p:txBody>
      </p:sp>
      <p:sp>
        <p:nvSpPr>
          <p:cNvPr id="873" name="Google Shape;873;p51"/>
          <p:cNvSpPr/>
          <p:nvPr/>
        </p:nvSpPr>
        <p:spPr>
          <a:xfrm>
            <a:off x="2470245" y="534551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4" name="Google Shape;874;p51"/>
          <p:cNvPicPr preferRelativeResize="0"/>
          <p:nvPr/>
        </p:nvPicPr>
        <p:blipFill rotWithShape="1">
          <a:blip r:embed="rId6">
            <a:alphaModFix/>
          </a:blip>
          <a:srcRect b="0" l="0" r="0" t="0"/>
          <a:stretch/>
        </p:blipFill>
        <p:spPr>
          <a:xfrm>
            <a:off x="3778972" y="4153946"/>
            <a:ext cx="6121486" cy="1367173"/>
          </a:xfrm>
          <a:prstGeom prst="rect">
            <a:avLst/>
          </a:prstGeom>
          <a:noFill/>
          <a:ln>
            <a:noFill/>
          </a:ln>
        </p:spPr>
      </p:pic>
      <p:sp>
        <p:nvSpPr>
          <p:cNvPr id="875" name="Google Shape;875;p5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cxnSp>
        <p:nvCxnSpPr>
          <p:cNvPr id="880" name="Google Shape;880;p5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81" name="Google Shape;881;p5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82" name="Google Shape;882;p5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883" name="Google Shape;883;p5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4" name="Google Shape;884;p5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85" name="Google Shape;885;p52"/>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Chuẩn hóa dữ liệu</a:t>
            </a:r>
            <a:endParaRPr b="1" sz="2000">
              <a:solidFill>
                <a:srgbClr val="1F394D"/>
              </a:solidFill>
              <a:latin typeface="Calibri"/>
              <a:ea typeface="Calibri"/>
              <a:cs typeface="Calibri"/>
              <a:sym typeface="Calibri"/>
            </a:endParaRPr>
          </a:p>
        </p:txBody>
      </p:sp>
      <p:sp>
        <p:nvSpPr>
          <p:cNvPr id="886" name="Google Shape;886;p52"/>
          <p:cNvSpPr/>
          <p:nvPr/>
        </p:nvSpPr>
        <p:spPr>
          <a:xfrm>
            <a:off x="5236191" y="3006991"/>
            <a:ext cx="38170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Arial"/>
                <a:ea typeface="Arial"/>
                <a:cs typeface="Arial"/>
                <a:sym typeface="Arial"/>
              </a:rPr>
              <a:t>BÀI TẬP: DATA3</a:t>
            </a:r>
            <a:endParaRPr sz="2000">
              <a:solidFill>
                <a:srgbClr val="00B0F0"/>
              </a:solidFill>
              <a:latin typeface="Arial"/>
              <a:ea typeface="Arial"/>
              <a:cs typeface="Arial"/>
              <a:sym typeface="Arial"/>
            </a:endParaRPr>
          </a:p>
        </p:txBody>
      </p:sp>
      <p:sp>
        <p:nvSpPr>
          <p:cNvPr id="887" name="Google Shape;887;p52"/>
          <p:cNvSpPr/>
          <p:nvPr/>
        </p:nvSpPr>
        <p:spPr>
          <a:xfrm>
            <a:off x="2470245" y="534551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52"/>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cxnSp>
        <p:nvCxnSpPr>
          <p:cNvPr id="893" name="Google Shape;893;p5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894" name="Google Shape;894;p5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895" name="Google Shape;895;p5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896" name="Google Shape;896;p5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7" name="Google Shape;897;p5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898" name="Google Shape;898;p53"/>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899" name="Google Shape;899;p53"/>
          <p:cNvSpPr/>
          <p:nvPr/>
        </p:nvSpPr>
        <p:spPr>
          <a:xfrm>
            <a:off x="2745541" y="2330152"/>
            <a:ext cx="8466941"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0C171F"/>
                </a:solidFill>
                <a:latin typeface="Arial"/>
                <a:ea typeface="Arial"/>
                <a:cs typeface="Arial"/>
                <a:sym typeface="Arial"/>
              </a:rPr>
              <a:t>- Lựa chọn thuộc tính:</a:t>
            </a:r>
            <a:r>
              <a:rPr lang="en-US" sz="2000">
                <a:solidFill>
                  <a:srgbClr val="0C171F"/>
                </a:solidFill>
                <a:latin typeface="Arial"/>
                <a:ea typeface="Arial"/>
                <a:cs typeface="Arial"/>
                <a:sym typeface="Arial"/>
              </a:rPr>
              <a:t> tìm và loại bỏ các thuộc tính không hoặc có ít giá trị sử dụng. Mục tiêu là lấy ra</a:t>
            </a:r>
            <a:r>
              <a:rPr i="1" lang="en-US" sz="2000">
                <a:solidFill>
                  <a:srgbClr val="0C171F"/>
                </a:solidFill>
                <a:latin typeface="Arial"/>
                <a:ea typeface="Arial"/>
                <a:cs typeface="Arial"/>
                <a:sym typeface="Arial"/>
              </a:rPr>
              <a:t> d </a:t>
            </a:r>
            <a:r>
              <a:rPr lang="en-US" sz="2000">
                <a:solidFill>
                  <a:srgbClr val="0C171F"/>
                </a:solidFill>
                <a:latin typeface="Arial"/>
                <a:ea typeface="Arial"/>
                <a:cs typeface="Arial"/>
                <a:sym typeface="Arial"/>
              </a:rPr>
              <a:t>thuộc tính quan trọng từ một tập </a:t>
            </a:r>
            <a:r>
              <a:rPr i="1" lang="en-US" sz="2000">
                <a:solidFill>
                  <a:srgbClr val="0C171F"/>
                </a:solidFill>
                <a:latin typeface="Arial"/>
                <a:ea typeface="Arial"/>
                <a:cs typeface="Arial"/>
                <a:sym typeface="Arial"/>
              </a:rPr>
              <a:t>p</a:t>
            </a:r>
            <a:r>
              <a:rPr lang="en-US" sz="2000">
                <a:solidFill>
                  <a:srgbClr val="0C171F"/>
                </a:solidFill>
                <a:latin typeface="Arial"/>
                <a:ea typeface="Arial"/>
                <a:cs typeface="Arial"/>
                <a:sym typeface="Arial"/>
              </a:rPr>
              <a:t> thuộc tính ban đầu với </a:t>
            </a:r>
            <a:r>
              <a:rPr i="1" lang="en-US" sz="2000">
                <a:solidFill>
                  <a:srgbClr val="0C171F"/>
                </a:solidFill>
                <a:latin typeface="Arial"/>
                <a:ea typeface="Arial"/>
                <a:cs typeface="Arial"/>
                <a:sym typeface="Arial"/>
              </a:rPr>
              <a:t>d&lt;p</a:t>
            </a:r>
            <a:r>
              <a:rPr lang="en-US" sz="2000">
                <a:solidFill>
                  <a:srgbClr val="0C171F"/>
                </a:solidFill>
                <a:latin typeface="Arial"/>
                <a:ea typeface="Arial"/>
                <a:cs typeface="Arial"/>
                <a:sym typeface="Arial"/>
              </a:rPr>
              <a:t>. </a:t>
            </a:r>
            <a:endParaRPr sz="2000">
              <a:solidFill>
                <a:srgbClr val="0C171F"/>
              </a:solidFill>
              <a:latin typeface="Arial"/>
              <a:ea typeface="Arial"/>
              <a:cs typeface="Arial"/>
              <a:sym typeface="Arial"/>
            </a:endParaRPr>
          </a:p>
        </p:txBody>
      </p:sp>
      <p:sp>
        <p:nvSpPr>
          <p:cNvPr id="900" name="Google Shape;900;p53"/>
          <p:cNvSpPr/>
          <p:nvPr/>
        </p:nvSpPr>
        <p:spPr>
          <a:xfrm>
            <a:off x="2745540" y="3598813"/>
            <a:ext cx="8466941"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rgbClr val="0C171F"/>
                </a:solidFill>
                <a:latin typeface="Arial"/>
                <a:ea typeface="Arial"/>
                <a:cs typeface="Arial"/>
                <a:sym typeface="Arial"/>
              </a:rPr>
              <a:t>- Trích rút thuộc tính:</a:t>
            </a:r>
            <a:r>
              <a:rPr lang="en-US" sz="2000">
                <a:solidFill>
                  <a:srgbClr val="0C171F"/>
                </a:solidFill>
                <a:latin typeface="Arial"/>
                <a:ea typeface="Arial"/>
                <a:cs typeface="Arial"/>
                <a:sym typeface="Arial"/>
              </a:rPr>
              <a:t> tìm và thực hiện một phép biến đổi từ tập</a:t>
            </a:r>
            <a:r>
              <a:rPr i="1" lang="en-US" sz="2000">
                <a:solidFill>
                  <a:srgbClr val="0C171F"/>
                </a:solidFill>
                <a:latin typeface="Arial"/>
                <a:ea typeface="Arial"/>
                <a:cs typeface="Arial"/>
                <a:sym typeface="Arial"/>
              </a:rPr>
              <a:t> p </a:t>
            </a:r>
            <a:r>
              <a:rPr lang="en-US" sz="2000">
                <a:solidFill>
                  <a:srgbClr val="0C171F"/>
                </a:solidFill>
                <a:latin typeface="Arial"/>
                <a:ea typeface="Arial"/>
                <a:cs typeface="Arial"/>
                <a:sym typeface="Arial"/>
              </a:rPr>
              <a:t>thuộc tính ban đầu về một không gian đặc trưng </a:t>
            </a:r>
            <a:r>
              <a:rPr i="1" lang="en-US" sz="2000">
                <a:solidFill>
                  <a:srgbClr val="0C171F"/>
                </a:solidFill>
                <a:latin typeface="Arial"/>
                <a:ea typeface="Arial"/>
                <a:cs typeface="Arial"/>
                <a:sym typeface="Arial"/>
              </a:rPr>
              <a:t>d </a:t>
            </a:r>
            <a:r>
              <a:rPr lang="en-US" sz="2000">
                <a:solidFill>
                  <a:srgbClr val="0C171F"/>
                </a:solidFill>
                <a:latin typeface="Arial"/>
                <a:ea typeface="Arial"/>
                <a:cs typeface="Arial"/>
                <a:sym typeface="Arial"/>
              </a:rPr>
              <a:t>chiều với số chiều thấp hơn.</a:t>
            </a:r>
            <a:endParaRPr sz="2000">
              <a:solidFill>
                <a:srgbClr val="0C171F"/>
              </a:solidFill>
              <a:latin typeface="Arial"/>
              <a:ea typeface="Arial"/>
              <a:cs typeface="Arial"/>
              <a:sym typeface="Arial"/>
            </a:endParaRPr>
          </a:p>
        </p:txBody>
      </p:sp>
      <p:pic>
        <p:nvPicPr>
          <p:cNvPr id="901" name="Google Shape;901;p53"/>
          <p:cNvPicPr preferRelativeResize="0"/>
          <p:nvPr/>
        </p:nvPicPr>
        <p:blipFill rotWithShape="1">
          <a:blip r:embed="rId3">
            <a:alphaModFix/>
          </a:blip>
          <a:srcRect b="0" l="0" r="0" t="0"/>
          <a:stretch/>
        </p:blipFill>
        <p:spPr>
          <a:xfrm>
            <a:off x="3759560" y="4395786"/>
            <a:ext cx="6438900" cy="1590675"/>
          </a:xfrm>
          <a:prstGeom prst="rect">
            <a:avLst/>
          </a:prstGeom>
          <a:noFill/>
          <a:ln>
            <a:noFill/>
          </a:ln>
        </p:spPr>
      </p:pic>
      <p:sp>
        <p:nvSpPr>
          <p:cNvPr id="902" name="Google Shape;902;p5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5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cxnSp>
        <p:nvCxnSpPr>
          <p:cNvPr id="907" name="Google Shape;907;p5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08" name="Google Shape;908;p54"/>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09" name="Google Shape;909;p5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910" name="Google Shape;910;p5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1" name="Google Shape;911;p54"/>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12" name="Google Shape;912;p54"/>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LỰA CHỌN THUỘC TÍNH</a:t>
            </a:r>
            <a:endParaRPr b="1" sz="2000">
              <a:solidFill>
                <a:srgbClr val="1F394D"/>
              </a:solidFill>
              <a:latin typeface="Calibri"/>
              <a:ea typeface="Calibri"/>
              <a:cs typeface="Calibri"/>
              <a:sym typeface="Calibri"/>
            </a:endParaRPr>
          </a:p>
        </p:txBody>
      </p:sp>
      <p:sp>
        <p:nvSpPr>
          <p:cNvPr id="913" name="Google Shape;913;p5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
        <p:nvSpPr>
          <p:cNvPr id="914" name="Google Shape;914;p54"/>
          <p:cNvSpPr txBox="1"/>
          <p:nvPr/>
        </p:nvSpPr>
        <p:spPr>
          <a:xfrm>
            <a:off x="3469761" y="2906118"/>
            <a:ext cx="4515441" cy="420537"/>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1F394D"/>
              </a:buClr>
              <a:buSzPts val="3200"/>
              <a:buFont typeface="Calibri"/>
              <a:buNone/>
            </a:pPr>
            <a:r>
              <a:rPr b="1" lang="en-US" sz="3200">
                <a:solidFill>
                  <a:srgbClr val="1F394D"/>
                </a:solidFill>
                <a:latin typeface="Calibri"/>
                <a:ea typeface="Calibri"/>
                <a:cs typeface="Calibri"/>
                <a:sym typeface="Calibri"/>
              </a:rPr>
              <a:t>FILTER</a:t>
            </a:r>
            <a:endParaRPr b="1" sz="3200">
              <a:solidFill>
                <a:srgbClr val="1F394D"/>
              </a:solidFill>
              <a:latin typeface="Calibri"/>
              <a:ea typeface="Calibri"/>
              <a:cs typeface="Calibri"/>
              <a:sym typeface="Calibri"/>
            </a:endParaRPr>
          </a:p>
        </p:txBody>
      </p:sp>
      <p:sp>
        <p:nvSpPr>
          <p:cNvPr id="915" name="Google Shape;915;p54"/>
          <p:cNvSpPr txBox="1"/>
          <p:nvPr/>
        </p:nvSpPr>
        <p:spPr>
          <a:xfrm>
            <a:off x="3469761" y="3528326"/>
            <a:ext cx="4515441" cy="420537"/>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1F394D"/>
              </a:buClr>
              <a:buSzPts val="3200"/>
              <a:buFont typeface="Calibri"/>
              <a:buNone/>
            </a:pPr>
            <a:r>
              <a:t/>
            </a:r>
            <a:endParaRPr b="1" sz="3200">
              <a:solidFill>
                <a:srgbClr val="1F394D"/>
              </a:solidFill>
              <a:latin typeface="Calibri"/>
              <a:ea typeface="Calibri"/>
              <a:cs typeface="Calibri"/>
              <a:sym typeface="Calibri"/>
            </a:endParaRPr>
          </a:p>
        </p:txBody>
      </p:sp>
      <p:sp>
        <p:nvSpPr>
          <p:cNvPr id="916" name="Google Shape;916;p54"/>
          <p:cNvSpPr txBox="1"/>
          <p:nvPr/>
        </p:nvSpPr>
        <p:spPr>
          <a:xfrm>
            <a:off x="3469761" y="4150534"/>
            <a:ext cx="6430697" cy="420537"/>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1F394D"/>
              </a:buClr>
              <a:buSzPts val="3200"/>
              <a:buFont typeface="Calibri"/>
              <a:buNone/>
            </a:pPr>
            <a:r>
              <a:t/>
            </a:r>
            <a:endParaRPr b="1" sz="3200">
              <a:solidFill>
                <a:srgbClr val="1F394D"/>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cxnSp>
        <p:nvCxnSpPr>
          <p:cNvPr id="921" name="Google Shape;921;p5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22" name="Google Shape;922;p55"/>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23" name="Google Shape;923;p5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924" name="Google Shape;924;p5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5" name="Google Shape;925;p55"/>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26" name="Google Shape;926;p55"/>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27" name="Google Shape;927;p55"/>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28" name="Google Shape;928;p55"/>
          <p:cNvSpPr/>
          <p:nvPr/>
        </p:nvSpPr>
        <p:spPr>
          <a:xfrm>
            <a:off x="3763953" y="2966013"/>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sp>
        <p:nvSpPr>
          <p:cNvPr id="929" name="Google Shape;929;p55"/>
          <p:cNvSpPr/>
          <p:nvPr/>
        </p:nvSpPr>
        <p:spPr>
          <a:xfrm>
            <a:off x="3765763" y="3461662"/>
            <a:ext cx="413446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Karhunen–Loève transformation</a:t>
            </a:r>
            <a:endParaRPr sz="2000">
              <a:solidFill>
                <a:schemeClr val="dk1"/>
              </a:solidFill>
              <a:latin typeface="Arial"/>
              <a:ea typeface="Arial"/>
              <a:cs typeface="Arial"/>
              <a:sym typeface="Arial"/>
            </a:endParaRPr>
          </a:p>
        </p:txBody>
      </p:sp>
      <p:sp>
        <p:nvSpPr>
          <p:cNvPr id="930" name="Google Shape;930;p55"/>
          <p:cNvSpPr/>
          <p:nvPr/>
        </p:nvSpPr>
        <p:spPr>
          <a:xfrm>
            <a:off x="3765763" y="3965792"/>
            <a:ext cx="2217402"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Factor Analysis</a:t>
            </a:r>
            <a:endParaRPr sz="2000">
              <a:solidFill>
                <a:schemeClr val="dk1"/>
              </a:solidFill>
              <a:latin typeface="Arial"/>
              <a:ea typeface="Arial"/>
              <a:cs typeface="Arial"/>
              <a:sym typeface="Arial"/>
            </a:endParaRPr>
          </a:p>
        </p:txBody>
      </p:sp>
      <p:sp>
        <p:nvSpPr>
          <p:cNvPr id="931" name="Google Shape;931;p55"/>
          <p:cNvSpPr/>
          <p:nvPr/>
        </p:nvSpPr>
        <p:spPr>
          <a:xfrm>
            <a:off x="3765763" y="4432608"/>
            <a:ext cx="447122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Linear Discriminant Analysis – LDA</a:t>
            </a:r>
            <a:endParaRPr sz="2000">
              <a:solidFill>
                <a:schemeClr val="dk1"/>
              </a:solidFill>
              <a:latin typeface="Arial"/>
              <a:ea typeface="Arial"/>
              <a:cs typeface="Arial"/>
              <a:sym typeface="Arial"/>
            </a:endParaRPr>
          </a:p>
        </p:txBody>
      </p:sp>
      <p:sp>
        <p:nvSpPr>
          <p:cNvPr id="932" name="Google Shape;932;p55"/>
          <p:cNvSpPr/>
          <p:nvPr/>
        </p:nvSpPr>
        <p:spPr>
          <a:xfrm>
            <a:off x="3765763" y="4936738"/>
            <a:ext cx="326884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Kernel PCA, Kernel LDA</a:t>
            </a:r>
            <a:endParaRPr sz="2000">
              <a:solidFill>
                <a:schemeClr val="dk1"/>
              </a:solidFill>
              <a:latin typeface="Arial"/>
              <a:ea typeface="Arial"/>
              <a:cs typeface="Arial"/>
              <a:sym typeface="Arial"/>
            </a:endParaRPr>
          </a:p>
        </p:txBody>
      </p:sp>
      <p:sp>
        <p:nvSpPr>
          <p:cNvPr id="933" name="Google Shape;933;p55"/>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cxnSp>
        <p:nvCxnSpPr>
          <p:cNvPr id="938" name="Google Shape;938;p5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39" name="Google Shape;939;p56"/>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40" name="Google Shape;940;p5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941" name="Google Shape;941;p5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2" name="Google Shape;942;p56"/>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43" name="Google Shape;943;p56"/>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44" name="Google Shape;944;p56"/>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45" name="Google Shape;945;p56"/>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pic>
        <p:nvPicPr>
          <p:cNvPr id="946" name="Google Shape;946;p56"/>
          <p:cNvPicPr preferRelativeResize="0"/>
          <p:nvPr/>
        </p:nvPicPr>
        <p:blipFill rotWithShape="1">
          <a:blip r:embed="rId3">
            <a:alphaModFix/>
          </a:blip>
          <a:srcRect b="0" l="0" r="0" t="0"/>
          <a:stretch/>
        </p:blipFill>
        <p:spPr>
          <a:xfrm>
            <a:off x="4114326" y="2915645"/>
            <a:ext cx="2294601" cy="2590371"/>
          </a:xfrm>
          <a:prstGeom prst="rect">
            <a:avLst/>
          </a:prstGeom>
          <a:noFill/>
          <a:ln>
            <a:noFill/>
          </a:ln>
        </p:spPr>
      </p:pic>
      <p:pic>
        <p:nvPicPr>
          <p:cNvPr id="947" name="Google Shape;947;p56"/>
          <p:cNvPicPr preferRelativeResize="0"/>
          <p:nvPr/>
        </p:nvPicPr>
        <p:blipFill rotWithShape="1">
          <a:blip r:embed="rId4">
            <a:alphaModFix/>
          </a:blip>
          <a:srcRect b="0" l="0" r="0" t="0"/>
          <a:stretch/>
        </p:blipFill>
        <p:spPr>
          <a:xfrm>
            <a:off x="7837867" y="3125546"/>
            <a:ext cx="2316067" cy="2170568"/>
          </a:xfrm>
          <a:prstGeom prst="rect">
            <a:avLst/>
          </a:prstGeom>
          <a:noFill/>
          <a:ln>
            <a:noFill/>
          </a:ln>
        </p:spPr>
      </p:pic>
      <p:sp>
        <p:nvSpPr>
          <p:cNvPr id="948" name="Google Shape;948;p56"/>
          <p:cNvSpPr/>
          <p:nvPr/>
        </p:nvSpPr>
        <p:spPr>
          <a:xfrm>
            <a:off x="6835895" y="3650261"/>
            <a:ext cx="342827" cy="1017273"/>
          </a:xfrm>
          <a:prstGeom prst="rightArrow">
            <a:avLst>
              <a:gd fmla="val 50000" name="adj1"/>
              <a:gd fmla="val 72322" name="adj2"/>
            </a:avLst>
          </a:prstGeom>
          <a:solidFill>
            <a:schemeClr val="accen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 name="Google Shape;949;p5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cxnSp>
        <p:nvCxnSpPr>
          <p:cNvPr id="954" name="Google Shape;954;p5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55" name="Google Shape;955;p57"/>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56" name="Google Shape;956;p5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957" name="Google Shape;957;p5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8" name="Google Shape;958;p57"/>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59" name="Google Shape;959;p57"/>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60" name="Google Shape;960;p57"/>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61" name="Google Shape;961;p57"/>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sp>
        <p:nvSpPr>
          <p:cNvPr id="962" name="Google Shape;962;p57"/>
          <p:cNvSpPr/>
          <p:nvPr/>
        </p:nvSpPr>
        <p:spPr>
          <a:xfrm>
            <a:off x="6835895" y="3650261"/>
            <a:ext cx="342827" cy="1017273"/>
          </a:xfrm>
          <a:prstGeom prst="rightArrow">
            <a:avLst>
              <a:gd fmla="val 50000" name="adj1"/>
              <a:gd fmla="val 72322" name="adj2"/>
            </a:avLst>
          </a:prstGeom>
          <a:solidFill>
            <a:schemeClr val="accen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963" name="Google Shape;963;p57"/>
          <p:cNvGraphicFramePr/>
          <p:nvPr/>
        </p:nvGraphicFramePr>
        <p:xfrm>
          <a:off x="2790992" y="3141179"/>
          <a:ext cx="3000000" cy="3000000"/>
        </p:xfrm>
        <a:graphic>
          <a:graphicData uri="http://schemas.openxmlformats.org/drawingml/2006/table">
            <a:tbl>
              <a:tblPr bandCol="1" bandRow="1" firstCol="1" firstRow="1">
                <a:noFill/>
                <a:tableStyleId>{3EB55624-FE38-4814-9D2C-76A2840CF2D2}</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a:t>
                      </a:r>
                      <a:endParaRPr b="1" sz="1800">
                        <a:solidFill>
                          <a:srgbClr val="0C171F"/>
                        </a:solidFill>
                        <a:latin typeface="Arial"/>
                        <a:ea typeface="Arial"/>
                        <a:cs typeface="Arial"/>
                        <a:sym typeface="Arial"/>
                      </a:endParaRPr>
                    </a:p>
                  </a:txBody>
                  <a:tcPr marT="0" marB="0" marR="68575" marL="68575">
                    <a:solidFill>
                      <a:schemeClr val="accent1"/>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B</a:t>
                      </a:r>
                      <a:endParaRPr b="1" sz="1800">
                        <a:solidFill>
                          <a:srgbClr val="0C171F"/>
                        </a:solidFill>
                        <a:latin typeface="Arial"/>
                        <a:ea typeface="Arial"/>
                        <a:cs typeface="Arial"/>
                        <a:sym typeface="Arial"/>
                      </a:endParaRPr>
                    </a:p>
                  </a:txBody>
                  <a:tcPr marT="0" marB="0" marR="68575" marL="68575">
                    <a:solidFill>
                      <a:schemeClr val="accent1"/>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C</a:t>
                      </a:r>
                      <a:endParaRPr b="1" sz="1800">
                        <a:solidFill>
                          <a:srgbClr val="0C171F"/>
                        </a:solidFill>
                        <a:latin typeface="Arial"/>
                        <a:ea typeface="Arial"/>
                        <a:cs typeface="Arial"/>
                        <a:sym typeface="Arial"/>
                      </a:endParaRPr>
                    </a:p>
                  </a:txBody>
                  <a:tcPr marT="0" marB="0" marR="68575" marL="68575">
                    <a:solidFill>
                      <a:schemeClr val="accent1"/>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964" name="Google Shape;964;p57"/>
          <p:cNvGraphicFramePr/>
          <p:nvPr/>
        </p:nvGraphicFramePr>
        <p:xfrm>
          <a:off x="8146078" y="3194389"/>
          <a:ext cx="3000000" cy="3000000"/>
        </p:xfrm>
        <a:graphic>
          <a:graphicData uri="http://schemas.openxmlformats.org/drawingml/2006/table">
            <a:tbl>
              <a:tblPr bandCol="1" bandRow="1" firstCol="1" firstRow="1">
                <a:noFill/>
                <a:tableStyleId>{3EB55624-FE38-4814-9D2C-76A2840CF2D2}</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D</a:t>
                      </a:r>
                      <a:endParaRPr sz="1800">
                        <a:solidFill>
                          <a:srgbClr val="0C171F"/>
                        </a:solidFill>
                        <a:latin typeface="Arial"/>
                        <a:ea typeface="Arial"/>
                        <a:cs typeface="Arial"/>
                        <a:sym typeface="Arial"/>
                      </a:endParaRPr>
                    </a:p>
                  </a:txBody>
                  <a:tcPr marT="0" marB="0" marR="68575" marL="68575" anchor="b">
                    <a:solidFill>
                      <a:schemeClr val="accent1"/>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E</a:t>
                      </a:r>
                      <a:endParaRPr sz="1800">
                        <a:solidFill>
                          <a:srgbClr val="0C171F"/>
                        </a:solidFill>
                        <a:latin typeface="Arial"/>
                        <a:ea typeface="Arial"/>
                        <a:cs typeface="Arial"/>
                        <a:sym typeface="Arial"/>
                      </a:endParaRPr>
                    </a:p>
                  </a:txBody>
                  <a:tcPr marT="0" marB="0" marR="68575" marL="68575" anchor="b">
                    <a:solidFill>
                      <a:schemeClr val="accent1"/>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sp>
        <p:nvSpPr>
          <p:cNvPr id="965" name="Google Shape;965;p57"/>
          <p:cNvSpPr/>
          <p:nvPr/>
        </p:nvSpPr>
        <p:spPr>
          <a:xfrm>
            <a:off x="2871419" y="5181147"/>
            <a:ext cx="195438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p = 3 thuộc tính</a:t>
            </a:r>
            <a:endParaRPr sz="2000">
              <a:solidFill>
                <a:schemeClr val="dk1"/>
              </a:solidFill>
              <a:latin typeface="Arial"/>
              <a:ea typeface="Arial"/>
              <a:cs typeface="Arial"/>
              <a:sym typeface="Arial"/>
            </a:endParaRPr>
          </a:p>
        </p:txBody>
      </p:sp>
      <p:sp>
        <p:nvSpPr>
          <p:cNvPr id="966" name="Google Shape;966;p57"/>
          <p:cNvSpPr/>
          <p:nvPr/>
        </p:nvSpPr>
        <p:spPr>
          <a:xfrm>
            <a:off x="8146078" y="5103407"/>
            <a:ext cx="195438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 = 2 thuộc tính</a:t>
            </a:r>
            <a:endParaRPr sz="2000">
              <a:solidFill>
                <a:schemeClr val="dk1"/>
              </a:solidFill>
              <a:latin typeface="Arial"/>
              <a:ea typeface="Arial"/>
              <a:cs typeface="Arial"/>
              <a:sym typeface="Arial"/>
            </a:endParaRPr>
          </a:p>
        </p:txBody>
      </p:sp>
      <p:sp>
        <p:nvSpPr>
          <p:cNvPr id="967" name="Google Shape;967;p57"/>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cxnSp>
        <p:nvCxnSpPr>
          <p:cNvPr id="972" name="Google Shape;972;p5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73" name="Google Shape;973;p58"/>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74" name="Google Shape;974;p5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975" name="Google Shape;975;p5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6" name="Google Shape;976;p58"/>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77" name="Google Shape;977;p58"/>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78" name="Google Shape;978;p58"/>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79" name="Google Shape;979;p58"/>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pic>
        <p:nvPicPr>
          <p:cNvPr id="980" name="Google Shape;980;p58"/>
          <p:cNvPicPr preferRelativeResize="0"/>
          <p:nvPr/>
        </p:nvPicPr>
        <p:blipFill rotWithShape="1">
          <a:blip r:embed="rId3">
            <a:alphaModFix/>
          </a:blip>
          <a:srcRect b="0" l="0" r="0" t="0"/>
          <a:stretch/>
        </p:blipFill>
        <p:spPr>
          <a:xfrm>
            <a:off x="3408675" y="2715350"/>
            <a:ext cx="6647556" cy="1480171"/>
          </a:xfrm>
          <a:prstGeom prst="rect">
            <a:avLst/>
          </a:prstGeom>
          <a:noFill/>
          <a:ln>
            <a:noFill/>
          </a:ln>
        </p:spPr>
      </p:pic>
      <p:graphicFrame>
        <p:nvGraphicFramePr>
          <p:cNvPr id="981" name="Google Shape;981;p58"/>
          <p:cNvGraphicFramePr/>
          <p:nvPr/>
        </p:nvGraphicFramePr>
        <p:xfrm>
          <a:off x="2819014" y="4404139"/>
          <a:ext cx="3000000" cy="3000000"/>
        </p:xfrm>
        <a:graphic>
          <a:graphicData uri="http://schemas.openxmlformats.org/drawingml/2006/table">
            <a:tbl>
              <a:tblPr bandCol="1" bandRow="1" firstCol="1" firstRow="1">
                <a:noFill/>
                <a:tableStyleId>{3EB55624-FE38-4814-9D2C-76A2840CF2D2}</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982" name="Google Shape;982;p58"/>
          <p:cNvGraphicFramePr/>
          <p:nvPr/>
        </p:nvGraphicFramePr>
        <p:xfrm>
          <a:off x="9222934" y="4367188"/>
          <a:ext cx="3000000" cy="3000000"/>
        </p:xfrm>
        <a:graphic>
          <a:graphicData uri="http://schemas.openxmlformats.org/drawingml/2006/table">
            <a:tbl>
              <a:tblPr bandCol="1" bandRow="1" firstCol="1" firstRow="1">
                <a:noFill/>
                <a:tableStyleId>{3EB55624-FE38-4814-9D2C-76A2840CF2D2}</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graphicFrame>
        <p:nvGraphicFramePr>
          <p:cNvPr id="983" name="Google Shape;983;p58"/>
          <p:cNvGraphicFramePr/>
          <p:nvPr/>
        </p:nvGraphicFramePr>
        <p:xfrm>
          <a:off x="6096000" y="4404139"/>
          <a:ext cx="3000000" cy="3000000"/>
        </p:xfrm>
        <a:graphic>
          <a:graphicData uri="http://schemas.openxmlformats.org/drawingml/2006/table">
            <a:tbl>
              <a:tblPr bandCol="1" bandRow="1" firstCol="1" firstRow="1">
                <a:noFill/>
                <a:tableStyleId>{3EB55624-FE38-4814-9D2C-76A2840CF2D2}</a:tableStyleId>
              </a:tblPr>
              <a:tblGrid>
                <a:gridCol w="922700"/>
                <a:gridCol w="892450"/>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984" name="Google Shape;984;p58"/>
          <p:cNvSpPr/>
          <p:nvPr/>
        </p:nvSpPr>
        <p:spPr>
          <a:xfrm>
            <a:off x="5605686" y="4676496"/>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x</a:t>
            </a:r>
            <a:endParaRPr b="1" sz="2000">
              <a:solidFill>
                <a:srgbClr val="FF0000"/>
              </a:solidFill>
              <a:latin typeface="Arial"/>
              <a:ea typeface="Arial"/>
              <a:cs typeface="Arial"/>
              <a:sym typeface="Arial"/>
            </a:endParaRPr>
          </a:p>
        </p:txBody>
      </p:sp>
      <p:sp>
        <p:nvSpPr>
          <p:cNvPr id="985" name="Google Shape;985;p58"/>
          <p:cNvSpPr/>
          <p:nvPr/>
        </p:nvSpPr>
        <p:spPr>
          <a:xfrm>
            <a:off x="8353862" y="4710415"/>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a:t>
            </a:r>
            <a:endParaRPr b="1" sz="2000">
              <a:solidFill>
                <a:srgbClr val="FF0000"/>
              </a:solidFill>
              <a:latin typeface="Arial"/>
              <a:ea typeface="Arial"/>
              <a:cs typeface="Arial"/>
              <a:sym typeface="Arial"/>
            </a:endParaRPr>
          </a:p>
        </p:txBody>
      </p:sp>
      <p:sp>
        <p:nvSpPr>
          <p:cNvPr id="986" name="Google Shape;986;p58"/>
          <p:cNvSpPr/>
          <p:nvPr/>
        </p:nvSpPr>
        <p:spPr>
          <a:xfrm>
            <a:off x="6790475" y="5520023"/>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w</a:t>
            </a:r>
            <a:endParaRPr b="1" sz="2000">
              <a:solidFill>
                <a:srgbClr val="FF0000"/>
              </a:solidFill>
              <a:latin typeface="Arial"/>
              <a:ea typeface="Arial"/>
              <a:cs typeface="Arial"/>
              <a:sym typeface="Arial"/>
            </a:endParaRPr>
          </a:p>
        </p:txBody>
      </p:sp>
      <p:sp>
        <p:nvSpPr>
          <p:cNvPr id="987" name="Google Shape;987;p5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500"/>
                                        <p:tgtEl>
                                          <p:spTgt spid="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500"/>
                                        <p:tgtEl>
                                          <p:spTgt spid="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5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500"/>
                                        <p:tgtEl>
                                          <p:spTgt spid="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cxnSp>
        <p:nvCxnSpPr>
          <p:cNvPr id="992" name="Google Shape;992;p5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993" name="Google Shape;993;p59"/>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994" name="Google Shape;994;p5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995" name="Google Shape;995;p5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6" name="Google Shape;996;p59"/>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997" name="Google Shape;997;p59"/>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998" name="Google Shape;998;p59"/>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999" name="Google Shape;999;p59"/>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graphicFrame>
        <p:nvGraphicFramePr>
          <p:cNvPr id="1000" name="Google Shape;1000;p59"/>
          <p:cNvGraphicFramePr/>
          <p:nvPr/>
        </p:nvGraphicFramePr>
        <p:xfrm>
          <a:off x="2787029" y="2793767"/>
          <a:ext cx="3000000" cy="3000000"/>
        </p:xfrm>
        <a:graphic>
          <a:graphicData uri="http://schemas.openxmlformats.org/drawingml/2006/table">
            <a:tbl>
              <a:tblPr bandCol="1" bandRow="1" firstCol="1" firstRow="1">
                <a:noFill/>
                <a:tableStyleId>{3EB55624-FE38-4814-9D2C-76A2840CF2D2}</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1001" name="Google Shape;1001;p59"/>
          <p:cNvGraphicFramePr/>
          <p:nvPr/>
        </p:nvGraphicFramePr>
        <p:xfrm>
          <a:off x="9190949" y="2756816"/>
          <a:ext cx="3000000" cy="3000000"/>
        </p:xfrm>
        <a:graphic>
          <a:graphicData uri="http://schemas.openxmlformats.org/drawingml/2006/table">
            <a:tbl>
              <a:tblPr bandCol="1" bandRow="1" firstCol="1" firstRow="1">
                <a:noFill/>
                <a:tableStyleId>{3EB55624-FE38-4814-9D2C-76A2840CF2D2}</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graphicFrame>
        <p:nvGraphicFramePr>
          <p:cNvPr id="1002" name="Google Shape;1002;p59"/>
          <p:cNvGraphicFramePr/>
          <p:nvPr/>
        </p:nvGraphicFramePr>
        <p:xfrm>
          <a:off x="6064015" y="2793767"/>
          <a:ext cx="3000000" cy="3000000"/>
        </p:xfrm>
        <a:graphic>
          <a:graphicData uri="http://schemas.openxmlformats.org/drawingml/2006/table">
            <a:tbl>
              <a:tblPr bandCol="1" bandRow="1" firstCol="1" firstRow="1">
                <a:noFill/>
                <a:tableStyleId>{3EB55624-FE38-4814-9D2C-76A2840CF2D2}</a:tableStyleId>
              </a:tblPr>
              <a:tblGrid>
                <a:gridCol w="922700"/>
                <a:gridCol w="892450"/>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1003" name="Google Shape;1003;p59"/>
          <p:cNvSpPr/>
          <p:nvPr/>
        </p:nvSpPr>
        <p:spPr>
          <a:xfrm>
            <a:off x="5573701" y="3066124"/>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x</a:t>
            </a:r>
            <a:endParaRPr b="1" sz="2000">
              <a:solidFill>
                <a:srgbClr val="FF0000"/>
              </a:solidFill>
              <a:latin typeface="Arial"/>
              <a:ea typeface="Arial"/>
              <a:cs typeface="Arial"/>
              <a:sym typeface="Arial"/>
            </a:endParaRPr>
          </a:p>
        </p:txBody>
      </p:sp>
      <p:sp>
        <p:nvSpPr>
          <p:cNvPr id="1004" name="Google Shape;1004;p59"/>
          <p:cNvSpPr/>
          <p:nvPr/>
        </p:nvSpPr>
        <p:spPr>
          <a:xfrm>
            <a:off x="8321877" y="3100043"/>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a:t>
            </a:r>
            <a:endParaRPr b="1" sz="2000">
              <a:solidFill>
                <a:srgbClr val="FF0000"/>
              </a:solidFill>
              <a:latin typeface="Arial"/>
              <a:ea typeface="Arial"/>
              <a:cs typeface="Arial"/>
              <a:sym typeface="Arial"/>
            </a:endParaRPr>
          </a:p>
        </p:txBody>
      </p:sp>
      <p:sp>
        <p:nvSpPr>
          <p:cNvPr id="1005" name="Google Shape;1005;p59"/>
          <p:cNvSpPr/>
          <p:nvPr/>
        </p:nvSpPr>
        <p:spPr>
          <a:xfrm>
            <a:off x="6758490" y="3909651"/>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w</a:t>
            </a:r>
            <a:endParaRPr b="1" sz="2000">
              <a:solidFill>
                <a:srgbClr val="FF0000"/>
              </a:solidFill>
              <a:latin typeface="Arial"/>
              <a:ea typeface="Arial"/>
              <a:cs typeface="Arial"/>
              <a:sym typeface="Arial"/>
            </a:endParaRPr>
          </a:p>
        </p:txBody>
      </p:sp>
      <p:sp>
        <p:nvSpPr>
          <p:cNvPr id="1006" name="Google Shape;1006;p59"/>
          <p:cNvSpPr/>
          <p:nvPr/>
        </p:nvSpPr>
        <p:spPr>
          <a:xfrm>
            <a:off x="2333415" y="4387687"/>
            <a:ext cx="8466900" cy="4278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Bước 1. Tính ma trận hiệp phương sai C(pxp)</a:t>
            </a:r>
            <a:endParaRPr sz="2000">
              <a:solidFill>
                <a:srgbClr val="0C171F"/>
              </a:solidFill>
              <a:latin typeface="Arial"/>
              <a:ea typeface="Arial"/>
              <a:cs typeface="Arial"/>
              <a:sym typeface="Arial"/>
            </a:endParaRPr>
          </a:p>
        </p:txBody>
      </p:sp>
      <p:pic>
        <p:nvPicPr>
          <p:cNvPr id="1007" name="Google Shape;1007;p59"/>
          <p:cNvPicPr preferRelativeResize="0"/>
          <p:nvPr/>
        </p:nvPicPr>
        <p:blipFill rotWithShape="1">
          <a:blip r:embed="rId3">
            <a:alphaModFix/>
          </a:blip>
          <a:srcRect b="0" l="0" r="0" t="0"/>
          <a:stretch/>
        </p:blipFill>
        <p:spPr>
          <a:xfrm>
            <a:off x="4644736" y="4963605"/>
            <a:ext cx="4098278" cy="931427"/>
          </a:xfrm>
          <a:prstGeom prst="rect">
            <a:avLst/>
          </a:prstGeom>
          <a:noFill/>
          <a:ln>
            <a:noFill/>
          </a:ln>
        </p:spPr>
      </p:pic>
      <p:sp>
        <p:nvSpPr>
          <p:cNvPr id="1008" name="Google Shape;1008;p59"/>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2400"/>
              <a:buFont typeface="Calibri"/>
              <a:buNone/>
            </a:pPr>
            <a:r>
              <a:rPr b="1" lang="en-US" sz="2400">
                <a:solidFill>
                  <a:schemeClr val="lt1"/>
                </a:solidFill>
              </a:rPr>
              <a:t> GIỚI THIỆU CHUNG</a:t>
            </a:r>
            <a:endParaRPr b="1" sz="2400">
              <a:solidFill>
                <a:schemeClr val="lt1"/>
              </a:solidFill>
            </a:endParaRPr>
          </a:p>
        </p:txBody>
      </p:sp>
      <p:cxnSp>
        <p:nvCxnSpPr>
          <p:cNvPr id="166" name="Google Shape;166;p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67" name="Google Shape;167;p6"/>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PHƯƠNG PHÁP HỌC</a:t>
            </a:r>
            <a:endParaRPr b="1" sz="2800">
              <a:solidFill>
                <a:srgbClr val="3F3F3F"/>
              </a:solidFill>
              <a:latin typeface="Calibri"/>
              <a:ea typeface="Calibri"/>
              <a:cs typeface="Calibri"/>
              <a:sym typeface="Calibri"/>
            </a:endParaRPr>
          </a:p>
        </p:txBody>
      </p:sp>
      <p:sp>
        <p:nvSpPr>
          <p:cNvPr id="168" name="Google Shape;168;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69" name="Google Shape;169;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6"/>
          <p:cNvSpPr/>
          <p:nvPr/>
        </p:nvSpPr>
        <p:spPr>
          <a:xfrm>
            <a:off x="3651595" y="2133447"/>
            <a:ext cx="2676053"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HIỂU PHƯƠNG PHÁP</a:t>
            </a:r>
            <a:endParaRPr b="1" sz="2200">
              <a:solidFill>
                <a:srgbClr val="002060"/>
              </a:solidFill>
              <a:latin typeface="Arimo"/>
              <a:ea typeface="Arimo"/>
              <a:cs typeface="Arimo"/>
              <a:sym typeface="Arimo"/>
            </a:endParaRPr>
          </a:p>
        </p:txBody>
      </p:sp>
      <p:sp>
        <p:nvSpPr>
          <p:cNvPr id="171" name="Google Shape;171;p6"/>
          <p:cNvSpPr/>
          <p:nvPr/>
        </p:nvSpPr>
        <p:spPr>
          <a:xfrm>
            <a:off x="5870538" y="2133447"/>
            <a:ext cx="2676053"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SỬ DỤNG CÔNG CỤ ĐỂ THỰC HIỆN</a:t>
            </a:r>
            <a:endParaRPr b="1" sz="2200">
              <a:solidFill>
                <a:srgbClr val="002060"/>
              </a:solidFill>
              <a:latin typeface="Arimo"/>
              <a:ea typeface="Arimo"/>
              <a:cs typeface="Arimo"/>
              <a:sym typeface="Arimo"/>
            </a:endParaRPr>
          </a:p>
        </p:txBody>
      </p:sp>
      <p:sp>
        <p:nvSpPr>
          <p:cNvPr id="172" name="Google Shape;172;p6"/>
          <p:cNvSpPr/>
          <p:nvPr/>
        </p:nvSpPr>
        <p:spPr>
          <a:xfrm>
            <a:off x="8089481" y="2133446"/>
            <a:ext cx="2676053"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SỬ DỤNG PYTHON ĐỂ CODE</a:t>
            </a:r>
            <a:endParaRPr b="1" sz="2200">
              <a:solidFill>
                <a:srgbClr val="002060"/>
              </a:solidFill>
              <a:latin typeface="Arimo"/>
              <a:ea typeface="Arimo"/>
              <a:cs typeface="Arimo"/>
              <a:sym typeface="Arimo"/>
            </a:endParaRPr>
          </a:p>
        </p:txBody>
      </p:sp>
      <p:sp>
        <p:nvSpPr>
          <p:cNvPr id="173" name="Google Shape;173;p6"/>
          <p:cNvSpPr/>
          <p:nvPr/>
        </p:nvSpPr>
        <p:spPr>
          <a:xfrm>
            <a:off x="1432652" y="2133445"/>
            <a:ext cx="2676053" cy="3398293"/>
          </a:xfrm>
          <a:prstGeom prst="chevron">
            <a:avLst>
              <a:gd fmla="val 21852"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rgbClr val="002060"/>
                </a:solidFill>
                <a:latin typeface="Arimo"/>
                <a:ea typeface="Arimo"/>
                <a:cs typeface="Arimo"/>
                <a:sym typeface="Arimo"/>
              </a:rPr>
              <a:t>HIỂU NHIỆM VỤ</a:t>
            </a:r>
            <a:endParaRPr b="1" sz="2200">
              <a:solidFill>
                <a:srgbClr val="002060"/>
              </a:solidFill>
              <a:latin typeface="Arimo"/>
              <a:ea typeface="Arimo"/>
              <a:cs typeface="Arimo"/>
              <a:sym typeface="Arim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cxnSp>
        <p:nvCxnSpPr>
          <p:cNvPr id="1013" name="Google Shape;1013;p6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14" name="Google Shape;1014;p60"/>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1015" name="Google Shape;1015;p6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016" name="Google Shape;1016;p6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7" name="Google Shape;1017;p60"/>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1018" name="Google Shape;1018;p60"/>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1019" name="Google Shape;1019;p60"/>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1020" name="Google Shape;1020;p60"/>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graphicFrame>
        <p:nvGraphicFramePr>
          <p:cNvPr id="1021" name="Google Shape;1021;p60"/>
          <p:cNvGraphicFramePr/>
          <p:nvPr/>
        </p:nvGraphicFramePr>
        <p:xfrm>
          <a:off x="2787029" y="2793767"/>
          <a:ext cx="3000000" cy="3000000"/>
        </p:xfrm>
        <a:graphic>
          <a:graphicData uri="http://schemas.openxmlformats.org/drawingml/2006/table">
            <a:tbl>
              <a:tblPr bandCol="1" bandRow="1" firstCol="1" firstRow="1">
                <a:noFill/>
                <a:tableStyleId>{3EB55624-FE38-4814-9D2C-76A2840CF2D2}</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1022" name="Google Shape;1022;p60"/>
          <p:cNvGraphicFramePr/>
          <p:nvPr/>
        </p:nvGraphicFramePr>
        <p:xfrm>
          <a:off x="9190949" y="2756816"/>
          <a:ext cx="3000000" cy="3000000"/>
        </p:xfrm>
        <a:graphic>
          <a:graphicData uri="http://schemas.openxmlformats.org/drawingml/2006/table">
            <a:tbl>
              <a:tblPr bandCol="1" bandRow="1" firstCol="1" firstRow="1">
                <a:noFill/>
                <a:tableStyleId>{3EB55624-FE38-4814-9D2C-76A2840CF2D2}</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graphicFrame>
        <p:nvGraphicFramePr>
          <p:cNvPr id="1023" name="Google Shape;1023;p60"/>
          <p:cNvGraphicFramePr/>
          <p:nvPr/>
        </p:nvGraphicFramePr>
        <p:xfrm>
          <a:off x="6064015" y="2793767"/>
          <a:ext cx="3000000" cy="3000000"/>
        </p:xfrm>
        <a:graphic>
          <a:graphicData uri="http://schemas.openxmlformats.org/drawingml/2006/table">
            <a:tbl>
              <a:tblPr bandCol="1" bandRow="1" firstCol="1" firstRow="1">
                <a:noFill/>
                <a:tableStyleId>{3EB55624-FE38-4814-9D2C-76A2840CF2D2}</a:tableStyleId>
              </a:tblPr>
              <a:tblGrid>
                <a:gridCol w="922700"/>
                <a:gridCol w="892450"/>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1024" name="Google Shape;1024;p60"/>
          <p:cNvSpPr/>
          <p:nvPr/>
        </p:nvSpPr>
        <p:spPr>
          <a:xfrm>
            <a:off x="5573701" y="3066124"/>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x</a:t>
            </a:r>
            <a:endParaRPr b="1" sz="2000">
              <a:solidFill>
                <a:srgbClr val="FF0000"/>
              </a:solidFill>
              <a:latin typeface="Arial"/>
              <a:ea typeface="Arial"/>
              <a:cs typeface="Arial"/>
              <a:sym typeface="Arial"/>
            </a:endParaRPr>
          </a:p>
        </p:txBody>
      </p:sp>
      <p:sp>
        <p:nvSpPr>
          <p:cNvPr id="1025" name="Google Shape;1025;p60"/>
          <p:cNvSpPr/>
          <p:nvPr/>
        </p:nvSpPr>
        <p:spPr>
          <a:xfrm>
            <a:off x="8321877" y="3100043"/>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a:t>
            </a:r>
            <a:endParaRPr b="1" sz="2000">
              <a:solidFill>
                <a:srgbClr val="FF0000"/>
              </a:solidFill>
              <a:latin typeface="Arial"/>
              <a:ea typeface="Arial"/>
              <a:cs typeface="Arial"/>
              <a:sym typeface="Arial"/>
            </a:endParaRPr>
          </a:p>
        </p:txBody>
      </p:sp>
      <p:sp>
        <p:nvSpPr>
          <p:cNvPr id="1026" name="Google Shape;1026;p60"/>
          <p:cNvSpPr/>
          <p:nvPr/>
        </p:nvSpPr>
        <p:spPr>
          <a:xfrm>
            <a:off x="6758490" y="3909651"/>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w</a:t>
            </a:r>
            <a:endParaRPr b="1" sz="2000">
              <a:solidFill>
                <a:srgbClr val="FF0000"/>
              </a:solidFill>
              <a:latin typeface="Arial"/>
              <a:ea typeface="Arial"/>
              <a:cs typeface="Arial"/>
              <a:sym typeface="Arial"/>
            </a:endParaRPr>
          </a:p>
        </p:txBody>
      </p:sp>
      <p:sp>
        <p:nvSpPr>
          <p:cNvPr id="1027" name="Google Shape;1027;p60"/>
          <p:cNvSpPr/>
          <p:nvPr/>
        </p:nvSpPr>
        <p:spPr>
          <a:xfrm>
            <a:off x="2333415" y="4387687"/>
            <a:ext cx="8466941"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Bước 2. Tìm các véc tơ riêng tương ứng với các giá trị riêng của C</a:t>
            </a:r>
            <a:endParaRPr sz="2000">
              <a:solidFill>
                <a:srgbClr val="0C171F"/>
              </a:solidFill>
              <a:latin typeface="Arial"/>
              <a:ea typeface="Arial"/>
              <a:cs typeface="Arial"/>
              <a:sym typeface="Arial"/>
            </a:endParaRPr>
          </a:p>
        </p:txBody>
      </p:sp>
      <p:sp>
        <p:nvSpPr>
          <p:cNvPr id="1028" name="Google Shape;1028;p60"/>
          <p:cNvSpPr/>
          <p:nvPr/>
        </p:nvSpPr>
        <p:spPr>
          <a:xfrm>
            <a:off x="2333415" y="5381063"/>
            <a:ext cx="8466941"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Bước 3. Ma trận W là d véc tơ riêng tương ứng với d giá trị riêng lớn nhất</a:t>
            </a:r>
            <a:endParaRPr sz="2000">
              <a:solidFill>
                <a:srgbClr val="0C171F"/>
              </a:solidFill>
              <a:latin typeface="Arial"/>
              <a:ea typeface="Arial"/>
              <a:cs typeface="Arial"/>
              <a:sym typeface="Arial"/>
            </a:endParaRPr>
          </a:p>
        </p:txBody>
      </p:sp>
      <p:sp>
        <p:nvSpPr>
          <p:cNvPr id="1029" name="Google Shape;1029;p60"/>
          <p:cNvSpPr/>
          <p:nvPr/>
        </p:nvSpPr>
        <p:spPr>
          <a:xfrm>
            <a:off x="2799595" y="4897482"/>
            <a:ext cx="8466941"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C sẽ có p giá trị riêng: </a:t>
            </a:r>
            <a:endParaRPr sz="2000">
              <a:solidFill>
                <a:srgbClr val="0C171F"/>
              </a:solidFill>
              <a:latin typeface="Arial"/>
              <a:ea typeface="Arial"/>
              <a:cs typeface="Arial"/>
              <a:sym typeface="Arial"/>
            </a:endParaRPr>
          </a:p>
        </p:txBody>
      </p:sp>
      <p:pic>
        <p:nvPicPr>
          <p:cNvPr id="1030" name="Google Shape;1030;p60"/>
          <p:cNvPicPr preferRelativeResize="0"/>
          <p:nvPr/>
        </p:nvPicPr>
        <p:blipFill rotWithShape="1">
          <a:blip r:embed="rId3">
            <a:alphaModFix/>
          </a:blip>
          <a:srcRect b="0" l="0" r="0" t="0"/>
          <a:stretch/>
        </p:blipFill>
        <p:spPr>
          <a:xfrm>
            <a:off x="5786874" y="4883216"/>
            <a:ext cx="2647442" cy="493926"/>
          </a:xfrm>
          <a:prstGeom prst="rect">
            <a:avLst/>
          </a:prstGeom>
          <a:noFill/>
          <a:ln>
            <a:noFill/>
          </a:ln>
        </p:spPr>
      </p:pic>
      <p:sp>
        <p:nvSpPr>
          <p:cNvPr id="1031" name="Google Shape;1031;p60"/>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2" name="Google Shape;1032;p60"/>
          <p:cNvSpPr/>
          <p:nvPr/>
        </p:nvSpPr>
        <p:spPr>
          <a:xfrm>
            <a:off x="2333415" y="5862992"/>
            <a:ext cx="8466941"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Bước 4. Sử dụng ma trận w vừa tìm được để biến đổi dữ liệu</a:t>
            </a:r>
            <a:endParaRPr sz="2000">
              <a:solidFill>
                <a:srgbClr val="0C171F"/>
              </a:solidFill>
              <a:latin typeface="Arial"/>
              <a:ea typeface="Arial"/>
              <a:cs typeface="Arial"/>
              <a:sym typeface="Arial"/>
            </a:endParaRPr>
          </a:p>
        </p:txBody>
      </p:sp>
      <p:sp>
        <p:nvSpPr>
          <p:cNvPr id="1033" name="Google Shape;1033;p60"/>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cxnSp>
        <p:nvCxnSpPr>
          <p:cNvPr id="1038" name="Google Shape;1038;p6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39" name="Google Shape;1039;p61"/>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6. Rời rạc hóa</a:t>
            </a:r>
            <a:endParaRPr sz="2400">
              <a:solidFill>
                <a:srgbClr val="7F7F7F"/>
              </a:solidFill>
              <a:latin typeface="Arial"/>
              <a:ea typeface="Arial"/>
              <a:cs typeface="Arial"/>
              <a:sym typeface="Arial"/>
            </a:endParaRPr>
          </a:p>
        </p:txBody>
      </p:sp>
      <p:sp>
        <p:nvSpPr>
          <p:cNvPr id="1040" name="Google Shape;1040;p6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041" name="Google Shape;1041;p6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2" name="Google Shape;1042;p61"/>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4: CHUYỂN ĐỔI DỮ LIỆU – DATA TRANSFORMATION</a:t>
            </a:r>
            <a:endParaRPr b="1" sz="2800">
              <a:solidFill>
                <a:srgbClr val="3F3F3F"/>
              </a:solidFill>
              <a:latin typeface="Calibri"/>
              <a:ea typeface="Calibri"/>
              <a:cs typeface="Calibri"/>
              <a:sym typeface="Calibri"/>
            </a:endParaRPr>
          </a:p>
        </p:txBody>
      </p:sp>
      <p:sp>
        <p:nvSpPr>
          <p:cNvPr id="1043" name="Google Shape;1043;p61"/>
          <p:cNvSpPr txBox="1"/>
          <p:nvPr/>
        </p:nvSpPr>
        <p:spPr>
          <a:xfrm>
            <a:off x="2333415" y="1841283"/>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1F394D"/>
              </a:buClr>
              <a:buSzPts val="2000"/>
              <a:buFont typeface="Courier New"/>
              <a:buChar char="o"/>
            </a:pPr>
            <a:r>
              <a:rPr b="1" lang="en-US" sz="2000">
                <a:solidFill>
                  <a:srgbClr val="1F394D"/>
                </a:solidFill>
                <a:latin typeface="Calibri"/>
                <a:ea typeface="Calibri"/>
                <a:cs typeface="Calibri"/>
                <a:sym typeface="Calibri"/>
              </a:rPr>
              <a:t>Trích chọn thuộc tính</a:t>
            </a:r>
            <a:endParaRPr b="1" sz="2000">
              <a:solidFill>
                <a:srgbClr val="1F394D"/>
              </a:solidFill>
              <a:latin typeface="Calibri"/>
              <a:ea typeface="Calibri"/>
              <a:cs typeface="Calibri"/>
              <a:sym typeface="Calibri"/>
            </a:endParaRPr>
          </a:p>
        </p:txBody>
      </p:sp>
      <p:sp>
        <p:nvSpPr>
          <p:cNvPr id="1044" name="Google Shape;1044;p61"/>
          <p:cNvSpPr/>
          <p:nvPr/>
        </p:nvSpPr>
        <p:spPr>
          <a:xfrm>
            <a:off x="2333415" y="2274873"/>
            <a:ext cx="8466941" cy="46166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20000"/>
              </a:lnSpc>
              <a:spcBef>
                <a:spcPts val="0"/>
              </a:spcBef>
              <a:spcAft>
                <a:spcPts val="0"/>
              </a:spcAft>
              <a:buClr>
                <a:srgbClr val="0C171F"/>
              </a:buClr>
              <a:buSzPts val="2000"/>
              <a:buFont typeface="Noto Sans Symbols"/>
              <a:buChar char="▪"/>
            </a:pPr>
            <a:r>
              <a:rPr lang="en-US" sz="2000">
                <a:solidFill>
                  <a:srgbClr val="0C171F"/>
                </a:solidFill>
                <a:latin typeface="Arial"/>
                <a:ea typeface="Arial"/>
                <a:cs typeface="Arial"/>
                <a:sym typeface="Arial"/>
              </a:rPr>
              <a:t>Trích rút thuộc tính</a:t>
            </a:r>
            <a:endParaRPr sz="2000">
              <a:solidFill>
                <a:srgbClr val="0C171F"/>
              </a:solidFill>
              <a:latin typeface="Arial"/>
              <a:ea typeface="Arial"/>
              <a:cs typeface="Arial"/>
              <a:sym typeface="Arial"/>
            </a:endParaRPr>
          </a:p>
        </p:txBody>
      </p:sp>
      <p:sp>
        <p:nvSpPr>
          <p:cNvPr id="1045" name="Google Shape;1045;p61"/>
          <p:cNvSpPr/>
          <p:nvPr/>
        </p:nvSpPr>
        <p:spPr>
          <a:xfrm>
            <a:off x="5214432" y="2313022"/>
            <a:ext cx="468602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Principal Component Analysis – PCA</a:t>
            </a:r>
            <a:endParaRPr sz="2000">
              <a:solidFill>
                <a:schemeClr val="dk1"/>
              </a:solidFill>
              <a:latin typeface="Arial"/>
              <a:ea typeface="Arial"/>
              <a:cs typeface="Arial"/>
              <a:sym typeface="Arial"/>
            </a:endParaRPr>
          </a:p>
        </p:txBody>
      </p:sp>
      <p:graphicFrame>
        <p:nvGraphicFramePr>
          <p:cNvPr id="1046" name="Google Shape;1046;p61"/>
          <p:cNvGraphicFramePr/>
          <p:nvPr/>
        </p:nvGraphicFramePr>
        <p:xfrm>
          <a:off x="2787029" y="2793767"/>
          <a:ext cx="3000000" cy="3000000"/>
        </p:xfrm>
        <a:graphic>
          <a:graphicData uri="http://schemas.openxmlformats.org/drawingml/2006/table">
            <a:tbl>
              <a:tblPr bandCol="1" bandRow="1" firstCol="1" firstRow="1">
                <a:noFill/>
                <a:tableStyleId>{3EB55624-FE38-4814-9D2C-76A2840CF2D2}</a:tableStyleId>
              </a:tblPr>
              <a:tblGrid>
                <a:gridCol w="922700"/>
                <a:gridCol w="892450"/>
                <a:gridCol w="907575"/>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1,2</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0,0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1,1</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1,5</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3,0</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2,0</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graphicFrame>
        <p:nvGraphicFramePr>
          <p:cNvPr id="1047" name="Google Shape;1047;p61"/>
          <p:cNvGraphicFramePr/>
          <p:nvPr/>
        </p:nvGraphicFramePr>
        <p:xfrm>
          <a:off x="9190949" y="2756816"/>
          <a:ext cx="3000000" cy="3000000"/>
        </p:xfrm>
        <a:graphic>
          <a:graphicData uri="http://schemas.openxmlformats.org/drawingml/2006/table">
            <a:tbl>
              <a:tblPr bandCol="1" bandRow="1" firstCol="1" firstRow="1">
                <a:noFill/>
                <a:tableStyleId>{3EB55624-FE38-4814-9D2C-76A2840CF2D2}</a:tableStyleId>
              </a:tblPr>
              <a:tblGrid>
                <a:gridCol w="1021500"/>
                <a:gridCol w="904475"/>
              </a:tblGrid>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-0,21</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0,04</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0,00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0,28</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2,10</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0,22</a:t>
                      </a:r>
                      <a:endParaRPr sz="1800">
                        <a:solidFill>
                          <a:srgbClr val="0C171F"/>
                        </a:solidFill>
                        <a:latin typeface="Arial"/>
                        <a:ea typeface="Arial"/>
                        <a:cs typeface="Arial"/>
                        <a:sym typeface="Arial"/>
                      </a:endParaRPr>
                    </a:p>
                  </a:txBody>
                  <a:tcPr marT="0" marB="0" marR="68575" marL="68575" anchor="b">
                    <a:solidFill>
                      <a:srgbClr val="D8D8D8"/>
                    </a:solidFill>
                  </a:tcPr>
                </a:tc>
              </a:tr>
              <a:tr h="341675">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-1,89</a:t>
                      </a:r>
                      <a:endParaRPr sz="1800">
                        <a:solidFill>
                          <a:srgbClr val="0C171F"/>
                        </a:solidFill>
                        <a:latin typeface="Arial"/>
                        <a:ea typeface="Arial"/>
                        <a:cs typeface="Arial"/>
                        <a:sym typeface="Arial"/>
                      </a:endParaRPr>
                    </a:p>
                  </a:txBody>
                  <a:tcPr marT="0" marB="0" marR="68575" marL="68575" anchor="b">
                    <a:solidFill>
                      <a:srgbClr val="D8D8D8"/>
                    </a:solidFill>
                  </a:tcPr>
                </a:tc>
                <a:tc>
                  <a:txBody>
                    <a:bodyPr/>
                    <a:lstStyle/>
                    <a:p>
                      <a:pPr indent="0" lvl="0" marL="0" marR="0" rtl="0" algn="ctr">
                        <a:spcBef>
                          <a:spcPts val="0"/>
                        </a:spcBef>
                        <a:spcAft>
                          <a:spcPts val="0"/>
                        </a:spcAft>
                        <a:buNone/>
                      </a:pPr>
                      <a:r>
                        <a:rPr lang="en-US" sz="1800">
                          <a:solidFill>
                            <a:srgbClr val="0C171F"/>
                          </a:solidFill>
                          <a:latin typeface="Arial"/>
                          <a:ea typeface="Arial"/>
                          <a:cs typeface="Arial"/>
                          <a:sym typeface="Arial"/>
                        </a:rPr>
                        <a:t>-0,54</a:t>
                      </a:r>
                      <a:endParaRPr sz="1800">
                        <a:solidFill>
                          <a:srgbClr val="0C171F"/>
                        </a:solidFill>
                        <a:latin typeface="Arial"/>
                        <a:ea typeface="Arial"/>
                        <a:cs typeface="Arial"/>
                        <a:sym typeface="Arial"/>
                      </a:endParaRPr>
                    </a:p>
                  </a:txBody>
                  <a:tcPr marT="0" marB="0" marR="68575" marL="68575" anchor="b">
                    <a:solidFill>
                      <a:srgbClr val="D8D8D8"/>
                    </a:solidFill>
                  </a:tcPr>
                </a:tc>
              </a:tr>
            </a:tbl>
          </a:graphicData>
        </a:graphic>
      </p:graphicFrame>
      <p:graphicFrame>
        <p:nvGraphicFramePr>
          <p:cNvPr id="1048" name="Google Shape;1048;p61"/>
          <p:cNvGraphicFramePr/>
          <p:nvPr/>
        </p:nvGraphicFramePr>
        <p:xfrm>
          <a:off x="6064015" y="2793767"/>
          <a:ext cx="3000000" cy="3000000"/>
        </p:xfrm>
        <a:graphic>
          <a:graphicData uri="http://schemas.openxmlformats.org/drawingml/2006/table">
            <a:tbl>
              <a:tblPr bandCol="1" bandRow="1" firstCol="1" firstRow="1">
                <a:noFill/>
                <a:tableStyleId>{3EB55624-FE38-4814-9D2C-76A2840CF2D2}</a:tableStyleId>
              </a:tblPr>
              <a:tblGrid>
                <a:gridCol w="922700"/>
                <a:gridCol w="892450"/>
              </a:tblGrid>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r h="334175">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c>
                  <a:txBody>
                    <a:bodyPr/>
                    <a:lstStyle/>
                    <a:p>
                      <a:pPr indent="0" lvl="0" marL="0" marR="0" rtl="0" algn="ctr">
                        <a:spcBef>
                          <a:spcPts val="0"/>
                        </a:spcBef>
                        <a:spcAft>
                          <a:spcPts val="0"/>
                        </a:spcAft>
                        <a:buNone/>
                      </a:pPr>
                      <a:r>
                        <a:rPr b="1" lang="en-US" sz="1800">
                          <a:solidFill>
                            <a:srgbClr val="0C171F"/>
                          </a:solidFill>
                          <a:latin typeface="Arial"/>
                          <a:ea typeface="Arial"/>
                          <a:cs typeface="Arial"/>
                          <a:sym typeface="Arial"/>
                        </a:rPr>
                        <a:t>?</a:t>
                      </a:r>
                      <a:endParaRPr b="1" sz="1800">
                        <a:solidFill>
                          <a:srgbClr val="0C171F"/>
                        </a:solidFill>
                        <a:latin typeface="Arial"/>
                        <a:ea typeface="Arial"/>
                        <a:cs typeface="Arial"/>
                        <a:sym typeface="Arial"/>
                      </a:endParaRPr>
                    </a:p>
                  </a:txBody>
                  <a:tcPr marT="0" marB="0" marR="68575" marL="68575">
                    <a:solidFill>
                      <a:srgbClr val="BFBFBF"/>
                    </a:solidFill>
                  </a:tcPr>
                </a:tc>
              </a:tr>
            </a:tbl>
          </a:graphicData>
        </a:graphic>
      </p:graphicFrame>
      <p:sp>
        <p:nvSpPr>
          <p:cNvPr id="1049" name="Google Shape;1049;p61"/>
          <p:cNvSpPr/>
          <p:nvPr/>
        </p:nvSpPr>
        <p:spPr>
          <a:xfrm>
            <a:off x="5573701" y="3066124"/>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x</a:t>
            </a:r>
            <a:endParaRPr b="1" sz="2000">
              <a:solidFill>
                <a:srgbClr val="FF0000"/>
              </a:solidFill>
              <a:latin typeface="Arial"/>
              <a:ea typeface="Arial"/>
              <a:cs typeface="Arial"/>
              <a:sym typeface="Arial"/>
            </a:endParaRPr>
          </a:p>
        </p:txBody>
      </p:sp>
      <p:sp>
        <p:nvSpPr>
          <p:cNvPr id="1050" name="Google Shape;1050;p61"/>
          <p:cNvSpPr/>
          <p:nvPr/>
        </p:nvSpPr>
        <p:spPr>
          <a:xfrm>
            <a:off x="8321877" y="3100043"/>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a:t>
            </a:r>
            <a:endParaRPr b="1" sz="2000">
              <a:solidFill>
                <a:srgbClr val="FF0000"/>
              </a:solidFill>
              <a:latin typeface="Arial"/>
              <a:ea typeface="Arial"/>
              <a:cs typeface="Arial"/>
              <a:sym typeface="Arial"/>
            </a:endParaRPr>
          </a:p>
        </p:txBody>
      </p:sp>
      <p:sp>
        <p:nvSpPr>
          <p:cNvPr id="1051" name="Google Shape;1051;p61"/>
          <p:cNvSpPr/>
          <p:nvPr/>
        </p:nvSpPr>
        <p:spPr>
          <a:xfrm>
            <a:off x="6758490" y="3909651"/>
            <a:ext cx="426346" cy="427746"/>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FF0000"/>
                </a:solidFill>
                <a:latin typeface="Arial"/>
                <a:ea typeface="Arial"/>
                <a:cs typeface="Arial"/>
                <a:sym typeface="Arial"/>
              </a:rPr>
              <a:t>w</a:t>
            </a:r>
            <a:endParaRPr b="1" sz="2000">
              <a:solidFill>
                <a:srgbClr val="FF0000"/>
              </a:solidFill>
              <a:latin typeface="Arial"/>
              <a:ea typeface="Arial"/>
              <a:cs typeface="Arial"/>
              <a:sym typeface="Arial"/>
            </a:endParaRPr>
          </a:p>
        </p:txBody>
      </p:sp>
      <p:sp>
        <p:nvSpPr>
          <p:cNvPr id="1052" name="Google Shape;1052;p61"/>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61"/>
          <p:cNvSpPr/>
          <p:nvPr/>
        </p:nvSpPr>
        <p:spPr>
          <a:xfrm>
            <a:off x="2333416" y="4664352"/>
            <a:ext cx="6065548" cy="42774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20000"/>
              </a:lnSpc>
              <a:spcBef>
                <a:spcPts val="0"/>
              </a:spcBef>
              <a:spcAft>
                <a:spcPts val="0"/>
              </a:spcAft>
              <a:buClr>
                <a:srgbClr val="FF0000"/>
              </a:buClr>
              <a:buSzPts val="2000"/>
              <a:buFont typeface="Noto Sans Symbols"/>
              <a:buChar char="⮚"/>
            </a:pPr>
            <a:r>
              <a:rPr b="1" lang="en-US" sz="2000">
                <a:solidFill>
                  <a:srgbClr val="FF0000"/>
                </a:solidFill>
                <a:latin typeface="Arial"/>
                <a:ea typeface="Arial"/>
                <a:cs typeface="Arial"/>
                <a:sym typeface="Arial"/>
              </a:rPr>
              <a:t>VÍ DỤ</a:t>
            </a:r>
            <a:endParaRPr b="1" sz="2000">
              <a:solidFill>
                <a:srgbClr val="FF0000"/>
              </a:solidFill>
              <a:latin typeface="Arial"/>
              <a:ea typeface="Arial"/>
              <a:cs typeface="Arial"/>
              <a:sym typeface="Arial"/>
            </a:endParaRPr>
          </a:p>
        </p:txBody>
      </p:sp>
      <p:sp>
        <p:nvSpPr>
          <p:cNvPr id="1054" name="Google Shape;1054;p61"/>
          <p:cNvSpPr/>
          <p:nvPr/>
        </p:nvSpPr>
        <p:spPr>
          <a:xfrm>
            <a:off x="2787029" y="5291601"/>
            <a:ext cx="8013326"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C171F"/>
                </a:solidFill>
                <a:latin typeface="Arial"/>
                <a:ea typeface="Arial"/>
                <a:cs typeface="Arial"/>
                <a:sym typeface="Arial"/>
              </a:rPr>
              <a:t>Tính toán trên dữ liệu DATA4</a:t>
            </a:r>
            <a:endParaRPr sz="2000">
              <a:solidFill>
                <a:srgbClr val="0C171F"/>
              </a:solidFill>
              <a:latin typeface="Arial"/>
              <a:ea typeface="Arial"/>
              <a:cs typeface="Arial"/>
              <a:sym typeface="Arial"/>
            </a:endParaRPr>
          </a:p>
        </p:txBody>
      </p:sp>
      <p:sp>
        <p:nvSpPr>
          <p:cNvPr id="1055" name="Google Shape;1055;p61"/>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cxnSp>
        <p:nvCxnSpPr>
          <p:cNvPr id="1060" name="Google Shape;1060;p6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61" name="Google Shape;1061;p62"/>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6. Rời rạc hóa</a:t>
            </a:r>
            <a:endParaRPr sz="2400">
              <a:solidFill>
                <a:srgbClr val="262626"/>
              </a:solidFill>
              <a:latin typeface="Arial"/>
              <a:ea typeface="Arial"/>
              <a:cs typeface="Arial"/>
              <a:sym typeface="Arial"/>
            </a:endParaRPr>
          </a:p>
        </p:txBody>
      </p:sp>
      <p:sp>
        <p:nvSpPr>
          <p:cNvPr id="1062" name="Google Shape;1062;p6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063" name="Google Shape;1063;p6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4" name="Google Shape;1064;p62"/>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6: RỜI RẠC HÓA DỮ LIỆU</a:t>
            </a:r>
            <a:endParaRPr b="1" sz="2800">
              <a:solidFill>
                <a:srgbClr val="3F3F3F"/>
              </a:solidFill>
              <a:latin typeface="Calibri"/>
              <a:ea typeface="Calibri"/>
              <a:cs typeface="Calibri"/>
              <a:sym typeface="Calibri"/>
            </a:endParaRPr>
          </a:p>
        </p:txBody>
      </p:sp>
      <p:sp>
        <p:nvSpPr>
          <p:cNvPr id="1065" name="Google Shape;1065;p62"/>
          <p:cNvSpPr txBox="1"/>
          <p:nvPr/>
        </p:nvSpPr>
        <p:spPr>
          <a:xfrm>
            <a:off x="2756495" y="2055225"/>
            <a:ext cx="8720920" cy="420537"/>
          </a:xfrm>
          <a:prstGeom prst="rect">
            <a:avLst/>
          </a:prstGeom>
          <a:noFill/>
          <a:ln>
            <a:noFill/>
          </a:ln>
        </p:spPr>
        <p:txBody>
          <a:bodyPr anchorCtr="0" anchor="b" bIns="45700" lIns="91425" spcFirstLastPara="1" rIns="91425" wrap="square" tIns="45700">
            <a:noAutofit/>
          </a:bodyPr>
          <a:lstStyle/>
          <a:p>
            <a:pPr indent="-342900" lvl="0" marL="342900" marR="0" rtl="0" algn="l">
              <a:lnSpc>
                <a:spcPct val="85000"/>
              </a:lnSpc>
              <a:spcBef>
                <a:spcPts val="0"/>
              </a:spcBef>
              <a:spcAft>
                <a:spcPts val="0"/>
              </a:spcAft>
              <a:buClr>
                <a:srgbClr val="262626"/>
              </a:buClr>
              <a:buSzPts val="2000"/>
              <a:buFont typeface="Courier New"/>
              <a:buChar char="o"/>
            </a:pPr>
            <a:r>
              <a:rPr lang="en-US" sz="2000">
                <a:solidFill>
                  <a:srgbClr val="262626"/>
                </a:solidFill>
                <a:latin typeface="Calibri"/>
                <a:ea typeface="Calibri"/>
                <a:cs typeface="Calibri"/>
                <a:sym typeface="Calibri"/>
              </a:rPr>
              <a:t>Giảm số chiều thuộc tính liên tục</a:t>
            </a:r>
            <a:endParaRPr sz="2000">
              <a:solidFill>
                <a:srgbClr val="262626"/>
              </a:solidFill>
              <a:latin typeface="Calibri"/>
              <a:ea typeface="Calibri"/>
              <a:cs typeface="Calibri"/>
              <a:sym typeface="Calibri"/>
            </a:endParaRPr>
          </a:p>
        </p:txBody>
      </p:sp>
      <p:sp>
        <p:nvSpPr>
          <p:cNvPr id="1066" name="Google Shape;1066;p62"/>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62"/>
          <p:cNvSpPr/>
          <p:nvPr/>
        </p:nvSpPr>
        <p:spPr>
          <a:xfrm>
            <a:off x="2752587" y="3291513"/>
            <a:ext cx="7474424"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Courier New"/>
              <a:buChar char="o"/>
            </a:pPr>
            <a:r>
              <a:rPr lang="en-US" sz="2000">
                <a:solidFill>
                  <a:srgbClr val="262626"/>
                </a:solidFill>
                <a:latin typeface="Arial"/>
                <a:ea typeface="Arial"/>
                <a:cs typeface="Arial"/>
                <a:sym typeface="Arial"/>
              </a:rPr>
              <a:t>Biến các vùng dữ liệu thành các khoảng dữ liệu</a:t>
            </a:r>
            <a:endParaRPr/>
          </a:p>
        </p:txBody>
      </p:sp>
      <p:sp>
        <p:nvSpPr>
          <p:cNvPr id="1068" name="Google Shape;1068;p62"/>
          <p:cNvSpPr/>
          <p:nvPr/>
        </p:nvSpPr>
        <p:spPr>
          <a:xfrm>
            <a:off x="2756495" y="4013117"/>
            <a:ext cx="7474424"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Courier New"/>
              <a:buChar char="o"/>
            </a:pPr>
            <a:r>
              <a:rPr lang="en-US" sz="2000">
                <a:solidFill>
                  <a:srgbClr val="262626"/>
                </a:solidFill>
                <a:latin typeface="Arial"/>
                <a:ea typeface="Arial"/>
                <a:cs typeface="Arial"/>
                <a:sym typeface="Arial"/>
              </a:rPr>
              <a:t>Các khoảng được gán nhãn và được sử dụng để thay thế giá trị của dữ liệu thực tế </a:t>
            </a:r>
            <a:endParaRPr/>
          </a:p>
        </p:txBody>
      </p:sp>
      <p:sp>
        <p:nvSpPr>
          <p:cNvPr id="1069" name="Google Shape;1069;p62"/>
          <p:cNvSpPr/>
          <p:nvPr/>
        </p:nvSpPr>
        <p:spPr>
          <a:xfrm>
            <a:off x="2735674" y="2639802"/>
            <a:ext cx="7474424"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Courier New"/>
              <a:buChar char="o"/>
            </a:pPr>
            <a:r>
              <a:rPr lang="en-US" sz="2000">
                <a:solidFill>
                  <a:srgbClr val="262626"/>
                </a:solidFill>
                <a:latin typeface="Arial"/>
                <a:ea typeface="Arial"/>
                <a:cs typeface="Arial"/>
                <a:sym typeface="Arial"/>
              </a:rPr>
              <a:t>Biến một thuộc tính liên tục thành rời rạc</a:t>
            </a:r>
            <a:endParaRPr/>
          </a:p>
        </p:txBody>
      </p:sp>
      <p:sp>
        <p:nvSpPr>
          <p:cNvPr id="1070" name="Google Shape;1070;p62"/>
          <p:cNvSpPr/>
          <p:nvPr/>
        </p:nvSpPr>
        <p:spPr>
          <a:xfrm>
            <a:off x="2752587" y="4811723"/>
            <a:ext cx="7474424"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Courier New"/>
              <a:buChar char="o"/>
            </a:pPr>
            <a:r>
              <a:rPr lang="en-US" sz="2000">
                <a:solidFill>
                  <a:srgbClr val="262626"/>
                </a:solidFill>
                <a:latin typeface="Arial"/>
                <a:ea typeface="Arial"/>
                <a:cs typeface="Arial"/>
                <a:sym typeface="Arial"/>
              </a:rPr>
              <a:t>Thường áp dụng trên dữ liệu kiểu số</a:t>
            </a:r>
            <a:endParaRPr/>
          </a:p>
        </p:txBody>
      </p:sp>
      <p:sp>
        <p:nvSpPr>
          <p:cNvPr id="1071" name="Google Shape;1071;p62"/>
          <p:cNvSpPr txBox="1"/>
          <p:nvPr>
            <p:ph type="title"/>
          </p:nvPr>
        </p:nvSpPr>
        <p:spPr>
          <a:xfrm>
            <a:off x="0" y="0"/>
            <a:ext cx="12192000" cy="61410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cxnSp>
        <p:nvCxnSpPr>
          <p:cNvPr id="1076" name="Google Shape;1076;p6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77" name="Google Shape;1077;p63"/>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6. Rời rạc hóa</a:t>
            </a:r>
            <a:endParaRPr sz="2400">
              <a:solidFill>
                <a:srgbClr val="262626"/>
              </a:solidFill>
              <a:latin typeface="Arial"/>
              <a:ea typeface="Arial"/>
              <a:cs typeface="Arial"/>
              <a:sym typeface="Arial"/>
            </a:endParaRPr>
          </a:p>
        </p:txBody>
      </p:sp>
      <p:sp>
        <p:nvSpPr>
          <p:cNvPr id="1078" name="Google Shape;1078;p6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079" name="Google Shape;1079;p6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0" name="Google Shape;1080;p63"/>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Kỹ thuật 6: RỜI RẠC HÓA DỮ LIỆU</a:t>
            </a:r>
            <a:endParaRPr b="1" sz="2800">
              <a:solidFill>
                <a:srgbClr val="3F3F3F"/>
              </a:solidFill>
              <a:latin typeface="Calibri"/>
              <a:ea typeface="Calibri"/>
              <a:cs typeface="Calibri"/>
              <a:sym typeface="Calibri"/>
            </a:endParaRPr>
          </a:p>
        </p:txBody>
      </p:sp>
      <p:sp>
        <p:nvSpPr>
          <p:cNvPr id="1081" name="Google Shape;1081;p63"/>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63"/>
          <p:cNvSpPr/>
          <p:nvPr/>
        </p:nvSpPr>
        <p:spPr>
          <a:xfrm>
            <a:off x="3048000" y="245083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Lương:   {</a:t>
            </a:r>
            <a:r>
              <a:rPr b="1" lang="en-US" sz="1800">
                <a:solidFill>
                  <a:srgbClr val="000000"/>
                </a:solidFill>
                <a:latin typeface="Times New Roman"/>
                <a:ea typeface="Times New Roman"/>
                <a:cs typeface="Times New Roman"/>
                <a:sym typeface="Times New Roman"/>
              </a:rPr>
              <a:t>4.1, 8.2, 15.4, 21.2, 21.9, 24.8, 25.7, 28.1</a:t>
            </a:r>
            <a:r>
              <a:rPr lang="en-US" sz="1800">
                <a:solidFill>
                  <a:srgbClr val="000000"/>
                </a:solidFill>
                <a:latin typeface="Times New Roman"/>
                <a:ea typeface="Times New Roman"/>
                <a:cs typeface="Times New Roman"/>
                <a:sym typeface="Times New Roman"/>
              </a:rPr>
              <a:t>}</a:t>
            </a:r>
            <a:r>
              <a:rPr lang="en-US" sz="1800">
                <a:solidFill>
                  <a:schemeClr val="dk1"/>
                </a:solidFill>
                <a:latin typeface="Calibri"/>
                <a:ea typeface="Calibri"/>
                <a:cs typeface="Calibri"/>
                <a:sym typeface="Calibri"/>
              </a:rPr>
              <a:t> </a:t>
            </a:r>
            <a:endParaRPr/>
          </a:p>
        </p:txBody>
      </p:sp>
      <p:sp>
        <p:nvSpPr>
          <p:cNvPr id="1083" name="Google Shape;1083;p63"/>
          <p:cNvSpPr/>
          <p:nvPr/>
        </p:nvSpPr>
        <p:spPr>
          <a:xfrm>
            <a:off x="3048000" y="322905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Lương:   {</a:t>
            </a:r>
            <a:r>
              <a:rPr b="1" lang="en-US" sz="1800">
                <a:solidFill>
                  <a:srgbClr val="FF0000"/>
                </a:solidFill>
                <a:latin typeface="Times New Roman"/>
                <a:ea typeface="Times New Roman"/>
                <a:cs typeface="Times New Roman"/>
                <a:sym typeface="Times New Roman"/>
              </a:rPr>
              <a:t>4.1-21.2</a:t>
            </a:r>
            <a:r>
              <a:rPr lang="en-US" sz="1800">
                <a:solidFill>
                  <a:srgbClr val="000000"/>
                </a:solidFill>
                <a:latin typeface="Times New Roman"/>
                <a:ea typeface="Times New Roman"/>
                <a:cs typeface="Times New Roman"/>
                <a:sym typeface="Times New Roman"/>
              </a:rPr>
              <a:t>, </a:t>
            </a:r>
            <a:r>
              <a:rPr b="1" lang="en-US" sz="1800">
                <a:solidFill>
                  <a:srgbClr val="00B0F0"/>
                </a:solidFill>
                <a:latin typeface="Times New Roman"/>
                <a:ea typeface="Times New Roman"/>
                <a:cs typeface="Times New Roman"/>
                <a:sym typeface="Times New Roman"/>
              </a:rPr>
              <a:t>21.9-28.1</a:t>
            </a:r>
            <a:r>
              <a:rPr lang="en-US" sz="1800">
                <a:solidFill>
                  <a:srgbClr val="000000"/>
                </a:solidFill>
                <a:latin typeface="Times New Roman"/>
                <a:ea typeface="Times New Roman"/>
                <a:cs typeface="Times New Roman"/>
                <a:sym typeface="Times New Roman"/>
              </a:rPr>
              <a:t>}</a:t>
            </a:r>
            <a:r>
              <a:rPr lang="en-US" sz="1800">
                <a:solidFill>
                  <a:schemeClr val="dk1"/>
                </a:solidFill>
                <a:latin typeface="Calibri"/>
                <a:ea typeface="Calibri"/>
                <a:cs typeface="Calibri"/>
                <a:sym typeface="Calibri"/>
              </a:rPr>
              <a:t> </a:t>
            </a:r>
            <a:endParaRPr/>
          </a:p>
        </p:txBody>
      </p:sp>
      <p:sp>
        <p:nvSpPr>
          <p:cNvPr id="1084" name="Google Shape;1084;p63"/>
          <p:cNvSpPr/>
          <p:nvPr/>
        </p:nvSpPr>
        <p:spPr>
          <a:xfrm>
            <a:off x="2474793" y="568157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F0"/>
                </a:solidFill>
                <a:latin typeface="Times New Roman"/>
                <a:ea typeface="Times New Roman"/>
                <a:cs typeface="Times New Roman"/>
                <a:sym typeface="Times New Roman"/>
              </a:rPr>
              <a:t>Hướng dẫn trực tiếp trên WEKA: horse-colic</a:t>
            </a:r>
            <a:endParaRPr b="1" sz="1800">
              <a:solidFill>
                <a:srgbClr val="00B0F0"/>
              </a:solidFill>
              <a:latin typeface="Calibri"/>
              <a:ea typeface="Calibri"/>
              <a:cs typeface="Calibri"/>
              <a:sym typeface="Calibri"/>
            </a:endParaRPr>
          </a:p>
        </p:txBody>
      </p:sp>
      <p:sp>
        <p:nvSpPr>
          <p:cNvPr id="1085" name="Google Shape;1085;p63"/>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cxnSp>
        <p:nvCxnSpPr>
          <p:cNvPr id="1090" name="Google Shape;1090;p6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091" name="Google Shape;1091;p64"/>
          <p:cNvSpPr/>
          <p:nvPr/>
        </p:nvSpPr>
        <p:spPr>
          <a:xfrm>
            <a:off x="-1" y="764273"/>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rPr lang="en-US" sz="2400">
                <a:solidFill>
                  <a:srgbClr val="7F7F7F"/>
                </a:solidFill>
                <a:latin typeface="Arial"/>
                <a:ea typeface="Arial"/>
                <a:cs typeface="Arial"/>
                <a:sym typeface="Arial"/>
              </a:rPr>
              <a:t>1. Tóm lược</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Làm sạch</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3. Tích hợp</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4. Chuyển đổi</a:t>
            </a:r>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5. Rút gọn</a:t>
            </a:r>
            <a:endParaRPr/>
          </a:p>
          <a:p>
            <a:pPr indent="0" lvl="0" marL="0" marR="0" rtl="0" algn="just">
              <a:lnSpc>
                <a:spcPct val="229000"/>
              </a:lnSpc>
              <a:spcBef>
                <a:spcPts val="600"/>
              </a:spcBef>
              <a:spcAft>
                <a:spcPts val="0"/>
              </a:spcAft>
              <a:buNone/>
            </a:pPr>
            <a:r>
              <a:rPr lang="en-US" sz="2400">
                <a:solidFill>
                  <a:srgbClr val="262626"/>
                </a:solidFill>
                <a:latin typeface="Arial"/>
                <a:ea typeface="Arial"/>
                <a:cs typeface="Arial"/>
                <a:sym typeface="Arial"/>
              </a:rPr>
              <a:t>6. Rời rạc hóa</a:t>
            </a:r>
            <a:endParaRPr sz="2400">
              <a:solidFill>
                <a:srgbClr val="262626"/>
              </a:solidFill>
              <a:latin typeface="Arial"/>
              <a:ea typeface="Arial"/>
              <a:cs typeface="Arial"/>
              <a:sym typeface="Arial"/>
            </a:endParaRPr>
          </a:p>
        </p:txBody>
      </p:sp>
      <p:sp>
        <p:nvSpPr>
          <p:cNvPr id="1092" name="Google Shape;1092;p6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093" name="Google Shape;1093;p6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4" name="Google Shape;1094;p64"/>
          <p:cNvSpPr txBox="1"/>
          <p:nvPr/>
        </p:nvSpPr>
        <p:spPr>
          <a:xfrm>
            <a:off x="3408675" y="1269242"/>
            <a:ext cx="674525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TIỀN XỬ LÝ DỮ LIỆU VỚI WEKA</a:t>
            </a:r>
            <a:endParaRPr b="1" sz="2800">
              <a:solidFill>
                <a:srgbClr val="3F3F3F"/>
              </a:solidFill>
              <a:latin typeface="Calibri"/>
              <a:ea typeface="Calibri"/>
              <a:cs typeface="Calibri"/>
              <a:sym typeface="Calibri"/>
            </a:endParaRPr>
          </a:p>
        </p:txBody>
      </p:sp>
      <p:sp>
        <p:nvSpPr>
          <p:cNvPr id="1095" name="Google Shape;1095;p64"/>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6" name="Google Shape;1096;p64"/>
          <p:cNvSpPr/>
          <p:nvPr/>
        </p:nvSpPr>
        <p:spPr>
          <a:xfrm>
            <a:off x="2993408" y="2094657"/>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Data: horse-colic</a:t>
            </a:r>
            <a:endParaRPr b="1" sz="1800">
              <a:solidFill>
                <a:srgbClr val="4A533D"/>
              </a:solidFill>
              <a:latin typeface="Calibri"/>
              <a:ea typeface="Calibri"/>
              <a:cs typeface="Calibri"/>
              <a:sym typeface="Calibri"/>
            </a:endParaRPr>
          </a:p>
        </p:txBody>
      </p:sp>
      <p:sp>
        <p:nvSpPr>
          <p:cNvPr id="1097" name="Google Shape;1097;p64"/>
          <p:cNvSpPr/>
          <p:nvPr/>
        </p:nvSpPr>
        <p:spPr>
          <a:xfrm>
            <a:off x="2993408" y="2641501"/>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Xử lý định dạng csv</a:t>
            </a:r>
            <a:endParaRPr b="1" sz="1800">
              <a:solidFill>
                <a:srgbClr val="4A533D"/>
              </a:solidFill>
              <a:latin typeface="Calibri"/>
              <a:ea typeface="Calibri"/>
              <a:cs typeface="Calibri"/>
              <a:sym typeface="Calibri"/>
            </a:endParaRPr>
          </a:p>
        </p:txBody>
      </p:sp>
      <p:sp>
        <p:nvSpPr>
          <p:cNvPr id="1098" name="Google Shape;1098;p64"/>
          <p:cNvSpPr/>
          <p:nvPr/>
        </p:nvSpPr>
        <p:spPr>
          <a:xfrm>
            <a:off x="2993408" y="4287995"/>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Làm sạch: xử lý giá trị khuyết với WEKA</a:t>
            </a:r>
            <a:endParaRPr b="1" sz="1800">
              <a:solidFill>
                <a:srgbClr val="4A533D"/>
              </a:solidFill>
              <a:latin typeface="Calibri"/>
              <a:ea typeface="Calibri"/>
              <a:cs typeface="Calibri"/>
              <a:sym typeface="Calibri"/>
            </a:endParaRPr>
          </a:p>
        </p:txBody>
      </p:sp>
      <p:sp>
        <p:nvSpPr>
          <p:cNvPr id="1099" name="Google Shape;1099;p64"/>
          <p:cNvSpPr/>
          <p:nvPr/>
        </p:nvSpPr>
        <p:spPr>
          <a:xfrm>
            <a:off x="2993408" y="3785426"/>
            <a:ext cx="762455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Tóm lược: tính các đại lượng thống kê: Min, Max, Mean</a:t>
            </a:r>
            <a:endParaRPr b="1" sz="1800">
              <a:solidFill>
                <a:srgbClr val="4A533D"/>
              </a:solidFill>
              <a:latin typeface="Calibri"/>
              <a:ea typeface="Calibri"/>
              <a:cs typeface="Calibri"/>
              <a:sym typeface="Calibri"/>
            </a:endParaRPr>
          </a:p>
        </p:txBody>
      </p:sp>
      <p:sp>
        <p:nvSpPr>
          <p:cNvPr id="1100" name="Google Shape;1100;p64"/>
          <p:cNvSpPr/>
          <p:nvPr/>
        </p:nvSpPr>
        <p:spPr>
          <a:xfrm>
            <a:off x="2993408" y="4778166"/>
            <a:ext cx="762455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Chuyển đổi: chuẩn hóa, trích rút thuộc tính PCA với WEKA</a:t>
            </a:r>
            <a:endParaRPr b="1" sz="1800">
              <a:solidFill>
                <a:srgbClr val="4A533D"/>
              </a:solidFill>
              <a:latin typeface="Calibri"/>
              <a:ea typeface="Calibri"/>
              <a:cs typeface="Calibri"/>
              <a:sym typeface="Calibri"/>
            </a:endParaRPr>
          </a:p>
        </p:txBody>
      </p:sp>
      <p:sp>
        <p:nvSpPr>
          <p:cNvPr id="1101" name="Google Shape;1101;p64"/>
          <p:cNvSpPr/>
          <p:nvPr/>
        </p:nvSpPr>
        <p:spPr>
          <a:xfrm>
            <a:off x="2993408" y="3257690"/>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Thao tác với dữ liệu trong WEKA</a:t>
            </a:r>
            <a:endParaRPr b="1" sz="1800">
              <a:solidFill>
                <a:srgbClr val="4A533D"/>
              </a:solidFill>
              <a:latin typeface="Calibri"/>
              <a:ea typeface="Calibri"/>
              <a:cs typeface="Calibri"/>
              <a:sym typeface="Calibri"/>
            </a:endParaRPr>
          </a:p>
        </p:txBody>
      </p:sp>
      <p:sp>
        <p:nvSpPr>
          <p:cNvPr id="1102" name="Google Shape;1102;p64"/>
          <p:cNvSpPr/>
          <p:nvPr/>
        </p:nvSpPr>
        <p:spPr>
          <a:xfrm>
            <a:off x="2993408" y="5291490"/>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1800"/>
              <a:buFont typeface="Noto Sans Symbols"/>
              <a:buChar char="▪"/>
            </a:pPr>
            <a:r>
              <a:rPr b="1" lang="en-US" sz="1800">
                <a:solidFill>
                  <a:srgbClr val="4A533D"/>
                </a:solidFill>
                <a:latin typeface="Times New Roman"/>
                <a:ea typeface="Times New Roman"/>
                <a:cs typeface="Times New Roman"/>
                <a:sym typeface="Times New Roman"/>
              </a:rPr>
              <a:t>Rời rạc hóa: rời rạc hóa dữ liệu</a:t>
            </a:r>
            <a:endParaRPr b="1" sz="1800">
              <a:solidFill>
                <a:srgbClr val="4A533D"/>
              </a:solidFill>
              <a:latin typeface="Calibri"/>
              <a:ea typeface="Calibri"/>
              <a:cs typeface="Calibri"/>
              <a:sym typeface="Calibri"/>
            </a:endParaRPr>
          </a:p>
        </p:txBody>
      </p:sp>
      <p:sp>
        <p:nvSpPr>
          <p:cNvPr id="1103" name="Google Shape;1103;p64"/>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2. Tiền xử lý dữ liệu</a:t>
            </a:r>
            <a:endParaRPr b="1" sz="28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65"/>
          <p:cNvSpPr/>
          <p:nvPr/>
        </p:nvSpPr>
        <p:spPr>
          <a:xfrm>
            <a:off x="873456" y="1881118"/>
            <a:ext cx="10426890" cy="2169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5500"/>
              <a:buFont typeface="Limelight"/>
              <a:buNone/>
            </a:pPr>
            <a:r>
              <a:rPr b="1" lang="en-US" sz="5500">
                <a:solidFill>
                  <a:srgbClr val="C00000"/>
                </a:solidFill>
                <a:latin typeface="Limelight"/>
                <a:ea typeface="Limelight"/>
                <a:cs typeface="Limelight"/>
                <a:sym typeface="Limelight"/>
              </a:rPr>
              <a:t>BÀI 3</a:t>
            </a:r>
            <a:endParaRPr/>
          </a:p>
          <a:p>
            <a:pPr indent="0" lvl="0" marL="0" marR="0" rtl="0" algn="ctr">
              <a:spcBef>
                <a:spcPts val="0"/>
              </a:spcBef>
              <a:spcAft>
                <a:spcPts val="0"/>
              </a:spcAft>
              <a:buClr>
                <a:schemeClr val="dk1"/>
              </a:buClr>
              <a:buSzPts val="4500"/>
              <a:buFont typeface="Arial"/>
              <a:buNone/>
            </a:pPr>
            <a:r>
              <a:t/>
            </a:r>
            <a:endParaRPr b="1" sz="4500">
              <a:solidFill>
                <a:srgbClr val="002060"/>
              </a:solidFill>
              <a:latin typeface="Helvetica Neue"/>
              <a:ea typeface="Helvetica Neue"/>
              <a:cs typeface="Helvetica Neue"/>
              <a:sym typeface="Helvetica Neue"/>
            </a:endParaRPr>
          </a:p>
          <a:p>
            <a:pPr indent="0" lvl="0" marL="0" marR="0" rtl="0" algn="ctr">
              <a:spcBef>
                <a:spcPts val="0"/>
              </a:spcBef>
              <a:spcAft>
                <a:spcPts val="0"/>
              </a:spcAft>
              <a:buClr>
                <a:srgbClr val="002060"/>
              </a:buClr>
              <a:buSzPts val="3500"/>
              <a:buFont typeface="Helvetica Neue"/>
              <a:buNone/>
            </a:pPr>
            <a:r>
              <a:rPr b="1" lang="en-US" sz="3500">
                <a:solidFill>
                  <a:srgbClr val="002060"/>
                </a:solidFill>
                <a:latin typeface="Helvetica Neue"/>
                <a:ea typeface="Helvetica Neue"/>
                <a:cs typeface="Helvetica Neue"/>
                <a:sym typeface="Helvetica Neue"/>
              </a:rPr>
              <a:t>PHÂN TÍCH MÔ TẢ VÀ DỰ BÁO</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cxnSp>
        <p:nvCxnSpPr>
          <p:cNvPr id="1113" name="Google Shape;1113;p6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14" name="Google Shape;1114;p66"/>
          <p:cNvSpPr/>
          <p:nvPr/>
        </p:nvSpPr>
        <p:spPr>
          <a:xfrm>
            <a:off x="1137312" y="1906384"/>
            <a:ext cx="10075172" cy="498598"/>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lang="en-US" sz="2400">
                <a:solidFill>
                  <a:srgbClr val="000000"/>
                </a:solidFill>
                <a:latin typeface="Arial"/>
                <a:ea typeface="Arial"/>
                <a:cs typeface="Arial"/>
                <a:sym typeface="Arial"/>
              </a:rPr>
              <a:t>QUY TRÌNH</a:t>
            </a:r>
            <a:endParaRPr/>
          </a:p>
        </p:txBody>
      </p:sp>
      <p:sp>
        <p:nvSpPr>
          <p:cNvPr id="1115" name="Google Shape;1115;p6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116" name="Google Shape;1116;p6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7" name="Google Shape;1117;p66"/>
          <p:cNvSpPr txBox="1"/>
          <p:nvPr/>
        </p:nvSpPr>
        <p:spPr>
          <a:xfrm>
            <a:off x="1201313" y="3463637"/>
            <a:ext cx="2374710" cy="369332"/>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Xác định mục tiêu </a:t>
            </a:r>
            <a:endParaRPr/>
          </a:p>
        </p:txBody>
      </p:sp>
      <p:sp>
        <p:nvSpPr>
          <p:cNvPr id="1118" name="Google Shape;1118;p66"/>
          <p:cNvSpPr txBox="1"/>
          <p:nvPr/>
        </p:nvSpPr>
        <p:spPr>
          <a:xfrm>
            <a:off x="1207475" y="3998877"/>
            <a:ext cx="2374710" cy="369332"/>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Thu thập dữ liệu </a:t>
            </a:r>
            <a:endParaRPr/>
          </a:p>
        </p:txBody>
      </p:sp>
      <p:sp>
        <p:nvSpPr>
          <p:cNvPr id="1119" name="Google Shape;1119;p66"/>
          <p:cNvSpPr txBox="1"/>
          <p:nvPr/>
        </p:nvSpPr>
        <p:spPr>
          <a:xfrm>
            <a:off x="4545932" y="3094306"/>
            <a:ext cx="1352591" cy="1754326"/>
          </a:xfrm>
          <a:prstGeom prst="rect">
            <a:avLst/>
          </a:prstGeom>
          <a:solidFill>
            <a:srgbClr val="DFE4D9"/>
          </a:solidFill>
          <a:ln cap="flat" cmpd="sng" w="9525">
            <a:solidFill>
              <a:srgbClr val="4A533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Tiền xử lý dữ liệu</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 </a:t>
            </a:r>
            <a:endParaRPr/>
          </a:p>
        </p:txBody>
      </p:sp>
      <p:sp>
        <p:nvSpPr>
          <p:cNvPr id="1120" name="Google Shape;1120;p66"/>
          <p:cNvSpPr txBox="1"/>
          <p:nvPr/>
        </p:nvSpPr>
        <p:spPr>
          <a:xfrm>
            <a:off x="6910286" y="3094306"/>
            <a:ext cx="1519464" cy="1754325"/>
          </a:xfrm>
          <a:prstGeom prst="rect">
            <a:avLst/>
          </a:prstGeom>
          <a:solidFill>
            <a:srgbClr val="FFFF00"/>
          </a:solidFill>
          <a:ln cap="flat" cmpd="sng" w="9525">
            <a:solidFill>
              <a:srgbClr val="4A533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Phân tích</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 </a:t>
            </a:r>
            <a:endParaRPr/>
          </a:p>
        </p:txBody>
      </p:sp>
      <p:sp>
        <p:nvSpPr>
          <p:cNvPr id="1121" name="Google Shape;1121;p66"/>
          <p:cNvSpPr txBox="1"/>
          <p:nvPr/>
        </p:nvSpPr>
        <p:spPr>
          <a:xfrm>
            <a:off x="9539707" y="3636123"/>
            <a:ext cx="1596789" cy="646331"/>
          </a:xfrm>
          <a:prstGeom prst="rect">
            <a:avLst/>
          </a:prstGeom>
          <a:solidFill>
            <a:srgbClr val="F2F2F2"/>
          </a:solidFill>
          <a:ln cap="flat" cmpd="sng" w="9525">
            <a:solidFill>
              <a:srgbClr val="4A533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Kết luận và dự đoán</a:t>
            </a:r>
            <a:r>
              <a:rPr b="1" lang="en-US" sz="1800">
                <a:solidFill>
                  <a:schemeClr val="dk1"/>
                </a:solidFill>
                <a:latin typeface="Calibri"/>
                <a:ea typeface="Calibri"/>
                <a:cs typeface="Calibri"/>
                <a:sym typeface="Calibri"/>
              </a:rPr>
              <a:t> </a:t>
            </a:r>
            <a:endParaRPr/>
          </a:p>
        </p:txBody>
      </p:sp>
      <p:sp>
        <p:nvSpPr>
          <p:cNvPr id="1122" name="Google Shape;1122;p66"/>
          <p:cNvSpPr/>
          <p:nvPr/>
        </p:nvSpPr>
        <p:spPr>
          <a:xfrm>
            <a:off x="3734093" y="3351675"/>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3" name="Google Shape;1123;p66"/>
          <p:cNvSpPr/>
          <p:nvPr/>
        </p:nvSpPr>
        <p:spPr>
          <a:xfrm>
            <a:off x="8660925" y="3341343"/>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4" name="Google Shape;1124;p66"/>
          <p:cNvSpPr/>
          <p:nvPr/>
        </p:nvSpPr>
        <p:spPr>
          <a:xfrm>
            <a:off x="6125016" y="3341342"/>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5" name="Google Shape;1125;p66"/>
          <p:cNvSpPr/>
          <p:nvPr/>
        </p:nvSpPr>
        <p:spPr>
          <a:xfrm>
            <a:off x="3734093" y="3341341"/>
            <a:ext cx="647607" cy="1215225"/>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6" name="Google Shape;1126;p6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cxnSp>
        <p:nvCxnSpPr>
          <p:cNvPr id="1131" name="Google Shape;1131;p6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32" name="Google Shape;1132;p67"/>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CÁC KỸ THUẬT CHÍNH</a:t>
            </a:r>
            <a:endParaRPr b="1" sz="2800">
              <a:solidFill>
                <a:srgbClr val="3F3F3F"/>
              </a:solidFill>
              <a:latin typeface="Calibri"/>
              <a:ea typeface="Calibri"/>
              <a:cs typeface="Calibri"/>
              <a:sym typeface="Calibri"/>
            </a:endParaRPr>
          </a:p>
        </p:txBody>
      </p:sp>
      <p:sp>
        <p:nvSpPr>
          <p:cNvPr id="1133" name="Google Shape;1133;p6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134" name="Google Shape;1134;p6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5" name="Google Shape;1135;p67"/>
          <p:cNvSpPr/>
          <p:nvPr/>
        </p:nvSpPr>
        <p:spPr>
          <a:xfrm>
            <a:off x="1097280" y="1932543"/>
            <a:ext cx="7675499"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Phân tích mô tả </a:t>
            </a:r>
            <a:r>
              <a:rPr lang="en-US" sz="2000">
                <a:solidFill>
                  <a:schemeClr val="dk1"/>
                </a:solidFill>
                <a:latin typeface="Arial"/>
                <a:ea typeface="Arial"/>
                <a:cs typeface="Arial"/>
                <a:sym typeface="Arial"/>
              </a:rPr>
              <a:t>(Descriptive Analysis): tóm tắt và mô tả dữ liệu</a:t>
            </a:r>
            <a:endParaRPr sz="2000">
              <a:solidFill>
                <a:schemeClr val="dk1"/>
              </a:solidFill>
              <a:latin typeface="Arial"/>
              <a:ea typeface="Arial"/>
              <a:cs typeface="Arial"/>
              <a:sym typeface="Arial"/>
            </a:endParaRPr>
          </a:p>
        </p:txBody>
      </p:sp>
      <p:sp>
        <p:nvSpPr>
          <p:cNvPr id="1136" name="Google Shape;1136;p67"/>
          <p:cNvSpPr/>
          <p:nvPr/>
        </p:nvSpPr>
        <p:spPr>
          <a:xfrm>
            <a:off x="1097280" y="2384134"/>
            <a:ext cx="7425687"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Phân tích hồi quy </a:t>
            </a:r>
            <a:r>
              <a:rPr lang="en-US" sz="2000">
                <a:solidFill>
                  <a:schemeClr val="dk1"/>
                </a:solidFill>
                <a:latin typeface="Arial"/>
                <a:ea typeface="Arial"/>
                <a:cs typeface="Arial"/>
                <a:sym typeface="Arial"/>
              </a:rPr>
              <a:t>(Regression Analysis): dự đoán các giá trị</a:t>
            </a:r>
            <a:endParaRPr sz="2000">
              <a:solidFill>
                <a:schemeClr val="dk1"/>
              </a:solidFill>
              <a:latin typeface="Arial"/>
              <a:ea typeface="Arial"/>
              <a:cs typeface="Arial"/>
              <a:sym typeface="Arial"/>
            </a:endParaRPr>
          </a:p>
        </p:txBody>
      </p:sp>
      <p:sp>
        <p:nvSpPr>
          <p:cNvPr id="1137" name="Google Shape;1137;p67"/>
          <p:cNvSpPr/>
          <p:nvPr/>
        </p:nvSpPr>
        <p:spPr>
          <a:xfrm>
            <a:off x="1097280" y="2864925"/>
            <a:ext cx="9339673"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Phân tích nhân tố (Factor Analysis): thực chất là một kỹ thuật dựa trên hồi quy</a:t>
            </a:r>
            <a:endParaRPr sz="2000">
              <a:solidFill>
                <a:schemeClr val="dk1"/>
              </a:solidFill>
              <a:latin typeface="Arial"/>
              <a:ea typeface="Arial"/>
              <a:cs typeface="Arial"/>
              <a:sym typeface="Arial"/>
            </a:endParaRPr>
          </a:p>
        </p:txBody>
      </p:sp>
      <p:sp>
        <p:nvSpPr>
          <p:cNvPr id="1138" name="Google Shape;1138;p67"/>
          <p:cNvSpPr/>
          <p:nvPr/>
        </p:nvSpPr>
        <p:spPr>
          <a:xfrm>
            <a:off x="1097280" y="3368420"/>
            <a:ext cx="10742300"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Phân tích phân tán (Dispersion Analysis): phương sai, độ lệch chuẩn và khoảng tứ phân vị</a:t>
            </a:r>
            <a:endParaRPr sz="2000">
              <a:solidFill>
                <a:schemeClr val="dk1"/>
              </a:solidFill>
              <a:latin typeface="Arial"/>
              <a:ea typeface="Arial"/>
              <a:cs typeface="Arial"/>
              <a:sym typeface="Arial"/>
            </a:endParaRPr>
          </a:p>
        </p:txBody>
      </p:sp>
      <p:sp>
        <p:nvSpPr>
          <p:cNvPr id="1139" name="Google Shape;1139;p67"/>
          <p:cNvSpPr/>
          <p:nvPr/>
        </p:nvSpPr>
        <p:spPr>
          <a:xfrm>
            <a:off x="1097280" y="3925000"/>
            <a:ext cx="9280361"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Phân tích sự khác biệt </a:t>
            </a:r>
            <a:r>
              <a:rPr lang="en-US" sz="2000">
                <a:solidFill>
                  <a:schemeClr val="dk1"/>
                </a:solidFill>
                <a:latin typeface="Arial"/>
                <a:ea typeface="Arial"/>
                <a:cs typeface="Arial"/>
                <a:sym typeface="Arial"/>
              </a:rPr>
              <a:t>(Discriminant Analysis): sử dụng để phân loại dữ liệu</a:t>
            </a:r>
            <a:endParaRPr sz="2000">
              <a:solidFill>
                <a:schemeClr val="dk1"/>
              </a:solidFill>
              <a:latin typeface="Arial"/>
              <a:ea typeface="Arial"/>
              <a:cs typeface="Arial"/>
              <a:sym typeface="Arial"/>
            </a:endParaRPr>
          </a:p>
        </p:txBody>
      </p:sp>
      <p:sp>
        <p:nvSpPr>
          <p:cNvPr id="1140" name="Google Shape;1140;p67"/>
          <p:cNvSpPr/>
          <p:nvPr/>
        </p:nvSpPr>
        <p:spPr>
          <a:xfrm>
            <a:off x="1097280" y="4428495"/>
            <a:ext cx="9891234"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b="1" lang="en-US" sz="2000">
                <a:solidFill>
                  <a:schemeClr val="dk1"/>
                </a:solidFill>
                <a:latin typeface="Arial"/>
                <a:ea typeface="Arial"/>
                <a:cs typeface="Arial"/>
                <a:sym typeface="Arial"/>
              </a:rPr>
              <a:t>Phân tích dữ liệu time series </a:t>
            </a:r>
            <a:r>
              <a:rPr lang="en-US" sz="2000">
                <a:solidFill>
                  <a:schemeClr val="dk1"/>
                </a:solidFill>
                <a:latin typeface="Arial"/>
                <a:ea typeface="Arial"/>
                <a:cs typeface="Arial"/>
                <a:sym typeface="Arial"/>
              </a:rPr>
              <a:t>(Time Series Analysis): dữ liệu dạng chuỗi thời gian</a:t>
            </a:r>
            <a:endParaRPr sz="2000">
              <a:solidFill>
                <a:schemeClr val="dk1"/>
              </a:solidFill>
              <a:latin typeface="Arial"/>
              <a:ea typeface="Arial"/>
              <a:cs typeface="Arial"/>
              <a:sym typeface="Arial"/>
            </a:endParaRPr>
          </a:p>
        </p:txBody>
      </p:sp>
      <p:sp>
        <p:nvSpPr>
          <p:cNvPr id="1141" name="Google Shape;1141;p67"/>
          <p:cNvSpPr/>
          <p:nvPr/>
        </p:nvSpPr>
        <p:spPr>
          <a:xfrm>
            <a:off x="1096505" y="4864111"/>
            <a:ext cx="10115978"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Các kỹ thuật dựa trên trí tuệ nhân tạo, học máy và các giải thuật heuristic khác</a:t>
            </a:r>
            <a:endParaRPr sz="2000">
              <a:solidFill>
                <a:schemeClr val="dk1"/>
              </a:solidFill>
              <a:latin typeface="Arial"/>
              <a:ea typeface="Arial"/>
              <a:cs typeface="Arial"/>
              <a:sym typeface="Arial"/>
            </a:endParaRPr>
          </a:p>
        </p:txBody>
      </p:sp>
      <p:sp>
        <p:nvSpPr>
          <p:cNvPr id="1142" name="Google Shape;1142;p6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cxnSp>
        <p:nvCxnSpPr>
          <p:cNvPr id="1147" name="Google Shape;1147;p6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48" name="Google Shape;1148;p68"/>
          <p:cNvSpPr txBox="1"/>
          <p:nvPr/>
        </p:nvSpPr>
        <p:spPr>
          <a:xfrm>
            <a:off x="2194095" y="2752221"/>
            <a:ext cx="7803808" cy="846161"/>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C00000"/>
              </a:buClr>
              <a:buSzPts val="5000"/>
              <a:buFont typeface="Montserrat Black"/>
              <a:buNone/>
            </a:pPr>
            <a:r>
              <a:rPr b="1" lang="en-US" sz="5000">
                <a:solidFill>
                  <a:srgbClr val="C00000"/>
                </a:solidFill>
                <a:latin typeface="Montserrat Black"/>
                <a:ea typeface="Montserrat Black"/>
                <a:cs typeface="Montserrat Black"/>
                <a:sym typeface="Montserrat Black"/>
              </a:rPr>
              <a:t>PHÂN TÍCH MÔ TẢ</a:t>
            </a:r>
            <a:endParaRPr b="1" sz="5000">
              <a:solidFill>
                <a:srgbClr val="C00000"/>
              </a:solidFill>
              <a:latin typeface="Montserrat Black"/>
              <a:ea typeface="Montserrat Black"/>
              <a:cs typeface="Montserrat Black"/>
              <a:sym typeface="Montserrat Black"/>
            </a:endParaRPr>
          </a:p>
        </p:txBody>
      </p:sp>
      <p:sp>
        <p:nvSpPr>
          <p:cNvPr id="1149" name="Google Shape;1149;p6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150" name="Google Shape;1150;p6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1" name="Google Shape;1151;p6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cxnSp>
        <p:nvCxnSpPr>
          <p:cNvPr id="1156" name="Google Shape;1156;p6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57" name="Google Shape;1157;p69"/>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sp>
        <p:nvSpPr>
          <p:cNvPr id="1158" name="Google Shape;1158;p6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159" name="Google Shape;1159;p6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0" name="Google Shape;1160;p69"/>
          <p:cNvSpPr txBox="1"/>
          <p:nvPr/>
        </p:nvSpPr>
        <p:spPr>
          <a:xfrm>
            <a:off x="3088950" y="927009"/>
            <a:ext cx="6977400" cy="769500"/>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161" name="Google Shape;1161;p69"/>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2" name="Google Shape;1162;p69"/>
          <p:cNvSpPr/>
          <p:nvPr/>
        </p:nvSpPr>
        <p:spPr>
          <a:xfrm>
            <a:off x="3088941" y="2637737"/>
            <a:ext cx="838882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lang="en-US" sz="2000">
                <a:solidFill>
                  <a:srgbClr val="4A533D"/>
                </a:solidFill>
                <a:latin typeface="Arial"/>
                <a:ea typeface="Arial"/>
                <a:cs typeface="Arial"/>
                <a:sym typeface="Arial"/>
              </a:rPr>
              <a:t>Chuyển đổi dữ liệu để dễ hiểu, dễ diễn giải</a:t>
            </a:r>
            <a:endParaRPr b="1" sz="2000">
              <a:solidFill>
                <a:srgbClr val="4A533D"/>
              </a:solidFill>
              <a:latin typeface="Arial"/>
              <a:ea typeface="Arial"/>
              <a:cs typeface="Arial"/>
              <a:sym typeface="Arial"/>
            </a:endParaRPr>
          </a:p>
        </p:txBody>
      </p:sp>
      <p:pic>
        <p:nvPicPr>
          <p:cNvPr id="1163" name="Google Shape;1163;p69"/>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164" name="Google Shape;1164;p69"/>
          <p:cNvSpPr/>
          <p:nvPr/>
        </p:nvSpPr>
        <p:spPr>
          <a:xfrm>
            <a:off x="3088941" y="3196452"/>
            <a:ext cx="7713971"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lang="en-US" sz="2000">
                <a:solidFill>
                  <a:srgbClr val="4A533D"/>
                </a:solidFill>
                <a:latin typeface="Arial"/>
                <a:ea typeface="Arial"/>
                <a:cs typeface="Arial"/>
                <a:sym typeface="Arial"/>
              </a:rPr>
              <a:t>Sắp đặt, sắp xếp lại và thao tác trên đó để tạo ra thông tin mô tả</a:t>
            </a:r>
            <a:endParaRPr sz="2000">
              <a:solidFill>
                <a:srgbClr val="4A533D"/>
              </a:solidFill>
              <a:latin typeface="Arial"/>
              <a:ea typeface="Arial"/>
              <a:cs typeface="Arial"/>
              <a:sym typeface="Arial"/>
            </a:endParaRPr>
          </a:p>
        </p:txBody>
      </p:sp>
      <p:sp>
        <p:nvSpPr>
          <p:cNvPr id="1165" name="Google Shape;1165;p69"/>
          <p:cNvSpPr/>
          <p:nvPr/>
        </p:nvSpPr>
        <p:spPr>
          <a:xfrm>
            <a:off x="3088941" y="3739555"/>
            <a:ext cx="4669868"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lang="en-US" sz="2000">
                <a:solidFill>
                  <a:srgbClr val="4A533D"/>
                </a:solidFill>
                <a:latin typeface="Arial"/>
                <a:ea typeface="Arial"/>
                <a:cs typeface="Arial"/>
                <a:sym typeface="Arial"/>
              </a:rPr>
              <a:t>Thường được hiểu là thống kê mô tả</a:t>
            </a:r>
            <a:endParaRPr sz="2000">
              <a:solidFill>
                <a:srgbClr val="4A533D"/>
              </a:solidFill>
              <a:latin typeface="Arial"/>
              <a:ea typeface="Arial"/>
              <a:cs typeface="Arial"/>
              <a:sym typeface="Arial"/>
            </a:endParaRPr>
          </a:p>
        </p:txBody>
      </p:sp>
      <p:sp>
        <p:nvSpPr>
          <p:cNvPr id="1166" name="Google Shape;1166;p6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p:nvPr/>
        </p:nvSpPr>
        <p:spPr>
          <a:xfrm>
            <a:off x="873456" y="1881118"/>
            <a:ext cx="10426890" cy="2169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5500"/>
              <a:buFont typeface="Limelight"/>
              <a:buNone/>
            </a:pPr>
            <a:r>
              <a:rPr b="1" lang="en-US" sz="5500">
                <a:solidFill>
                  <a:srgbClr val="C00000"/>
                </a:solidFill>
                <a:latin typeface="Limelight"/>
                <a:ea typeface="Limelight"/>
                <a:cs typeface="Limelight"/>
                <a:sym typeface="Limelight"/>
              </a:rPr>
              <a:t>BÀI 1</a:t>
            </a:r>
            <a:endParaRPr/>
          </a:p>
          <a:p>
            <a:pPr indent="0" lvl="0" marL="0" marR="0" rtl="0" algn="ctr">
              <a:spcBef>
                <a:spcPts val="0"/>
              </a:spcBef>
              <a:spcAft>
                <a:spcPts val="0"/>
              </a:spcAft>
              <a:buClr>
                <a:schemeClr val="dk1"/>
              </a:buClr>
              <a:buSzPts val="4500"/>
              <a:buFont typeface="Arial"/>
              <a:buNone/>
            </a:pPr>
            <a:r>
              <a:t/>
            </a:r>
            <a:endParaRPr b="1" sz="4500">
              <a:solidFill>
                <a:srgbClr val="002060"/>
              </a:solidFill>
              <a:latin typeface="Helvetica Neue"/>
              <a:ea typeface="Helvetica Neue"/>
              <a:cs typeface="Helvetica Neue"/>
              <a:sym typeface="Helvetica Neue"/>
            </a:endParaRPr>
          </a:p>
          <a:p>
            <a:pPr indent="0" lvl="0" marL="0" marR="0" rtl="0" algn="ctr">
              <a:spcBef>
                <a:spcPts val="0"/>
              </a:spcBef>
              <a:spcAft>
                <a:spcPts val="0"/>
              </a:spcAft>
              <a:buClr>
                <a:srgbClr val="002060"/>
              </a:buClr>
              <a:buSzPts val="3500"/>
              <a:buFont typeface="Montserrat Black"/>
              <a:buNone/>
            </a:pPr>
            <a:r>
              <a:rPr b="1" lang="en-US" sz="3500">
                <a:solidFill>
                  <a:srgbClr val="002060"/>
                </a:solidFill>
                <a:latin typeface="Montserrat Black"/>
                <a:ea typeface="Montserrat Black"/>
                <a:cs typeface="Montserrat Black"/>
                <a:sym typeface="Montserrat Black"/>
              </a:rPr>
              <a:t>TỔNG QUAN VỀ PHÂN TÍCH DỮ LIỆU</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70"/>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172" name="Google Shape;1172;p7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73" name="Google Shape;1173;p7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174" name="Google Shape;1174;p7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5" name="Google Shape;1175;p7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176" name="Google Shape;1176;p70"/>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70"/>
          <p:cNvSpPr/>
          <p:nvPr/>
        </p:nvSpPr>
        <p:spPr>
          <a:xfrm>
            <a:off x="2333415" y="1798169"/>
            <a:ext cx="8388900" cy="4002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b="1" lang="en-US" sz="2000">
                <a:solidFill>
                  <a:srgbClr val="4A533D"/>
                </a:solidFill>
                <a:latin typeface="Arial"/>
                <a:ea typeface="Arial"/>
                <a:cs typeface="Arial"/>
                <a:sym typeface="Arial"/>
              </a:rPr>
              <a:t>Tùy theo dữ liệu, yêu cầu mà lựa chọn công việc</a:t>
            </a:r>
            <a:endParaRPr/>
          </a:p>
        </p:txBody>
      </p:sp>
      <p:pic>
        <p:nvPicPr>
          <p:cNvPr id="1178" name="Google Shape;1178;p70"/>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pic>
        <p:nvPicPr>
          <p:cNvPr id="1179" name="Google Shape;1179;p70"/>
          <p:cNvPicPr preferRelativeResize="0"/>
          <p:nvPr/>
        </p:nvPicPr>
        <p:blipFill rotWithShape="1">
          <a:blip r:embed="rId4">
            <a:alphaModFix/>
          </a:blip>
          <a:srcRect b="0" l="0" r="0" t="0"/>
          <a:stretch/>
        </p:blipFill>
        <p:spPr>
          <a:xfrm>
            <a:off x="3172367" y="2585863"/>
            <a:ext cx="8040116" cy="2953072"/>
          </a:xfrm>
          <a:prstGeom prst="rect">
            <a:avLst/>
          </a:prstGeom>
          <a:noFill/>
          <a:ln>
            <a:noFill/>
          </a:ln>
        </p:spPr>
      </p:pic>
      <p:sp>
        <p:nvSpPr>
          <p:cNvPr id="1180" name="Google Shape;1180;p7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71"/>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186" name="Google Shape;1186;p7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187" name="Google Shape;1187;p7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188" name="Google Shape;1188;p7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9" name="Google Shape;1189;p7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190" name="Google Shape;1190;p71"/>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71"/>
          <p:cNvSpPr/>
          <p:nvPr/>
        </p:nvSpPr>
        <p:spPr>
          <a:xfrm>
            <a:off x="2333415" y="1811817"/>
            <a:ext cx="838882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b="1" lang="en-US" sz="2000">
                <a:solidFill>
                  <a:srgbClr val="4A533D"/>
                </a:solidFill>
                <a:latin typeface="Calibri"/>
                <a:ea typeface="Calibri"/>
                <a:cs typeface="Calibri"/>
                <a:sym typeface="Calibri"/>
              </a:rPr>
              <a:t>Tùy theo dữ liệu, yêu cầu mà lựa chọn công việc</a:t>
            </a:r>
            <a:endParaRPr/>
          </a:p>
        </p:txBody>
      </p:sp>
      <p:pic>
        <p:nvPicPr>
          <p:cNvPr id="1192" name="Google Shape;1192;p71"/>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193" name="Google Shape;1193;p71"/>
          <p:cNvSpPr/>
          <p:nvPr/>
        </p:nvSpPr>
        <p:spPr>
          <a:xfrm>
            <a:off x="2333414" y="2284095"/>
            <a:ext cx="8845179"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0C0"/>
              </a:buClr>
              <a:buSzPts val="1800"/>
              <a:buFont typeface="Courier New"/>
              <a:buChar char="o"/>
            </a:pPr>
            <a:r>
              <a:rPr lang="en-US" sz="1800">
                <a:solidFill>
                  <a:srgbClr val="0070C0"/>
                </a:solidFill>
                <a:latin typeface="Arial"/>
                <a:ea typeface="Arial"/>
                <a:cs typeface="Arial"/>
                <a:sym typeface="Arial"/>
              </a:rPr>
              <a:t>Phân tích trên 1 biến (1 thuộc tính): </a:t>
            </a:r>
            <a:r>
              <a:rPr lang="en-US" sz="1800">
                <a:solidFill>
                  <a:srgbClr val="4A533D"/>
                </a:solidFill>
                <a:latin typeface="Arial"/>
                <a:ea typeface="Arial"/>
                <a:cs typeface="Arial"/>
                <a:sym typeface="Arial"/>
              </a:rPr>
              <a:t>giúp xác định các giá trị ngoại lai hoặc các giá trị bất thường để có thể kiểm tra lỗi nhập dữ liệu.</a:t>
            </a:r>
            <a:endParaRPr b="1" sz="1800">
              <a:solidFill>
                <a:srgbClr val="4A533D"/>
              </a:solidFill>
              <a:latin typeface="Arial"/>
              <a:ea typeface="Arial"/>
              <a:cs typeface="Arial"/>
              <a:sym typeface="Arial"/>
            </a:endParaRPr>
          </a:p>
        </p:txBody>
      </p:sp>
      <p:sp>
        <p:nvSpPr>
          <p:cNvPr id="1194" name="Google Shape;1194;p71"/>
          <p:cNvSpPr/>
          <p:nvPr/>
        </p:nvSpPr>
        <p:spPr>
          <a:xfrm>
            <a:off x="2823657" y="3002594"/>
            <a:ext cx="884517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Dữ liệu số: </a:t>
            </a:r>
            <a:r>
              <a:rPr lang="en-US" sz="1800">
                <a:solidFill>
                  <a:srgbClr val="4A533D"/>
                </a:solidFill>
                <a:latin typeface="Arial"/>
                <a:ea typeface="Arial"/>
                <a:cs typeface="Arial"/>
                <a:sym typeface="Arial"/>
              </a:rPr>
              <a:t>Vẽ biểu đồ Histogram, Box &amp; Whisker, Tính các đại lượng thống kê (mean, stdev, median, quartile...)</a:t>
            </a:r>
            <a:endParaRPr/>
          </a:p>
        </p:txBody>
      </p:sp>
      <p:sp>
        <p:nvSpPr>
          <p:cNvPr id="1195" name="Google Shape;1195;p71"/>
          <p:cNvSpPr/>
          <p:nvPr/>
        </p:nvSpPr>
        <p:spPr>
          <a:xfrm>
            <a:off x="2333413" y="4358711"/>
            <a:ext cx="8845179"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0C0"/>
              </a:buClr>
              <a:buSzPts val="1800"/>
              <a:buFont typeface="Courier New"/>
              <a:buChar char="o"/>
            </a:pPr>
            <a:r>
              <a:rPr lang="en-US" sz="1800">
                <a:solidFill>
                  <a:srgbClr val="0070C0"/>
                </a:solidFill>
                <a:latin typeface="Arial"/>
                <a:ea typeface="Arial"/>
                <a:cs typeface="Arial"/>
                <a:sym typeface="Arial"/>
              </a:rPr>
              <a:t>Phân tích trên nhiều biến: </a:t>
            </a:r>
            <a:r>
              <a:rPr lang="en-US" sz="1800">
                <a:solidFill>
                  <a:schemeClr val="dk1"/>
                </a:solidFill>
                <a:latin typeface="Arial"/>
                <a:ea typeface="Arial"/>
                <a:cs typeface="Arial"/>
                <a:sym typeface="Arial"/>
              </a:rPr>
              <a:t>tìm ra thông tin sơ bộ về mối liên hệ giữa các biến</a:t>
            </a:r>
            <a:endParaRPr b="1" sz="1800">
              <a:solidFill>
                <a:srgbClr val="4A533D"/>
              </a:solidFill>
              <a:latin typeface="Arial"/>
              <a:ea typeface="Arial"/>
              <a:cs typeface="Arial"/>
              <a:sym typeface="Arial"/>
            </a:endParaRPr>
          </a:p>
        </p:txBody>
      </p:sp>
      <p:sp>
        <p:nvSpPr>
          <p:cNvPr id="1196" name="Google Shape;1196;p71"/>
          <p:cNvSpPr/>
          <p:nvPr/>
        </p:nvSpPr>
        <p:spPr>
          <a:xfrm>
            <a:off x="2823657" y="3689524"/>
            <a:ext cx="884517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Dữ liệu phi số: </a:t>
            </a:r>
            <a:r>
              <a:rPr lang="en-US" sz="1800">
                <a:solidFill>
                  <a:srgbClr val="4A533D"/>
                </a:solidFill>
                <a:latin typeface="Arial"/>
                <a:ea typeface="Arial"/>
                <a:cs typeface="Arial"/>
                <a:sym typeface="Arial"/>
              </a:rPr>
              <a:t>tạo bảng tần suất (frequency table), vẽ biểu đồ thanh, biểu đồ hình tròn hoặc biểu đồ doughnut</a:t>
            </a:r>
            <a:endParaRPr b="1" sz="1800">
              <a:solidFill>
                <a:srgbClr val="4A533D"/>
              </a:solidFill>
              <a:latin typeface="Arial"/>
              <a:ea typeface="Arial"/>
              <a:cs typeface="Arial"/>
              <a:sym typeface="Arial"/>
            </a:endParaRPr>
          </a:p>
        </p:txBody>
      </p:sp>
      <p:sp>
        <p:nvSpPr>
          <p:cNvPr id="1197" name="Google Shape;1197;p71"/>
          <p:cNvSpPr/>
          <p:nvPr/>
        </p:nvSpPr>
        <p:spPr>
          <a:xfrm>
            <a:off x="2823657" y="4825054"/>
            <a:ext cx="3352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Dữ liệu số: </a:t>
            </a:r>
            <a:r>
              <a:rPr lang="en-US" sz="1800">
                <a:solidFill>
                  <a:srgbClr val="313829"/>
                </a:solidFill>
                <a:latin typeface="Arial"/>
                <a:ea typeface="Arial"/>
                <a:cs typeface="Arial"/>
                <a:sym typeface="Arial"/>
              </a:rPr>
              <a:t>tạo biểu đồ scatter</a:t>
            </a:r>
            <a:endParaRPr sz="1800">
              <a:solidFill>
                <a:srgbClr val="313829"/>
              </a:solidFill>
              <a:latin typeface="Arial"/>
              <a:ea typeface="Arial"/>
              <a:cs typeface="Arial"/>
              <a:sym typeface="Arial"/>
            </a:endParaRPr>
          </a:p>
        </p:txBody>
      </p:sp>
      <p:sp>
        <p:nvSpPr>
          <p:cNvPr id="1198" name="Google Shape;1198;p71"/>
          <p:cNvSpPr/>
          <p:nvPr/>
        </p:nvSpPr>
        <p:spPr>
          <a:xfrm>
            <a:off x="2823657" y="5224582"/>
            <a:ext cx="49680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Dữ liệu phi số: </a:t>
            </a:r>
            <a:r>
              <a:rPr lang="en-US" sz="1800">
                <a:solidFill>
                  <a:srgbClr val="313829"/>
                </a:solidFill>
                <a:latin typeface="Arial"/>
                <a:ea typeface="Arial"/>
                <a:cs typeface="Arial"/>
                <a:sym typeface="Arial"/>
              </a:rPr>
              <a:t>tạo các bảng dữ liệu thống kê </a:t>
            </a:r>
            <a:endParaRPr sz="1800">
              <a:solidFill>
                <a:srgbClr val="313829"/>
              </a:solidFill>
              <a:latin typeface="Arial"/>
              <a:ea typeface="Arial"/>
              <a:cs typeface="Arial"/>
              <a:sym typeface="Arial"/>
            </a:endParaRPr>
          </a:p>
        </p:txBody>
      </p:sp>
      <p:sp>
        <p:nvSpPr>
          <p:cNvPr id="1199" name="Google Shape;1199;p71"/>
          <p:cNvSpPr/>
          <p:nvPr/>
        </p:nvSpPr>
        <p:spPr>
          <a:xfrm>
            <a:off x="2812110" y="5587606"/>
            <a:ext cx="8884022" cy="75713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1800">
                <a:solidFill>
                  <a:schemeClr val="accent1"/>
                </a:solidFill>
                <a:latin typeface="Arial"/>
                <a:ea typeface="Arial"/>
                <a:cs typeface="Arial"/>
                <a:sym typeface="Arial"/>
              </a:rPr>
              <a:t>Dữ liệu hỗn hợp: </a:t>
            </a:r>
            <a:r>
              <a:rPr lang="en-US" sz="1800">
                <a:solidFill>
                  <a:srgbClr val="313829"/>
                </a:solidFill>
                <a:latin typeface="Arial"/>
                <a:ea typeface="Arial"/>
                <a:cs typeface="Arial"/>
                <a:sym typeface="Arial"/>
              </a:rPr>
              <a:t>tạo bảng thống kê tổng hợp, vẽ đồ thị box-and-whisker của dữ liệu định lượng trên từng thể loại. </a:t>
            </a:r>
            <a:endParaRPr sz="1800">
              <a:solidFill>
                <a:srgbClr val="313829"/>
              </a:solidFill>
              <a:latin typeface="Arial"/>
              <a:ea typeface="Arial"/>
              <a:cs typeface="Arial"/>
              <a:sym typeface="Arial"/>
            </a:endParaRPr>
          </a:p>
        </p:txBody>
      </p:sp>
      <p:sp>
        <p:nvSpPr>
          <p:cNvPr id="1200" name="Google Shape;1200;p7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500"/>
                                        <p:tgtEl>
                                          <p:spTgt spid="1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500"/>
                                        <p:tgtEl>
                                          <p:spTgt spid="1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500"/>
                                        <p:tgtEl>
                                          <p:spTgt spid="1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500"/>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500"/>
                                        <p:tgtEl>
                                          <p:spTgt spid="1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500"/>
                                        <p:tgtEl>
                                          <p:spTgt spid="1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72"/>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06" name="Google Shape;1206;p7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07" name="Google Shape;1207;p7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208" name="Google Shape;1208;p7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9" name="Google Shape;1209;p7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210" name="Google Shape;1210;p72"/>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72"/>
          <p:cNvSpPr/>
          <p:nvPr/>
        </p:nvSpPr>
        <p:spPr>
          <a:xfrm>
            <a:off x="2333415" y="1961635"/>
            <a:ext cx="8388825"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33D"/>
              </a:buClr>
              <a:buSzPts val="2000"/>
              <a:buFont typeface="Noto Sans Symbols"/>
              <a:buChar char="▪"/>
            </a:pPr>
            <a:r>
              <a:rPr b="1" lang="en-US" sz="2000">
                <a:solidFill>
                  <a:srgbClr val="4A533D"/>
                </a:solidFill>
                <a:latin typeface="Calibri"/>
                <a:ea typeface="Calibri"/>
                <a:cs typeface="Calibri"/>
                <a:sym typeface="Calibri"/>
              </a:rPr>
              <a:t>Các công việc chính</a:t>
            </a:r>
            <a:endParaRPr/>
          </a:p>
        </p:txBody>
      </p:sp>
      <p:pic>
        <p:nvPicPr>
          <p:cNvPr id="1212" name="Google Shape;1212;p72"/>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13" name="Google Shape;1213;p72"/>
          <p:cNvSpPr/>
          <p:nvPr/>
        </p:nvSpPr>
        <p:spPr>
          <a:xfrm>
            <a:off x="2592721" y="2728694"/>
            <a:ext cx="8845179" cy="830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0000"/>
              </a:lnSpc>
              <a:spcBef>
                <a:spcPts val="0"/>
              </a:spcBef>
              <a:spcAft>
                <a:spcPts val="0"/>
              </a:spcAft>
              <a:buClr>
                <a:srgbClr val="0070C0"/>
              </a:buClr>
              <a:buSzPts val="2000"/>
              <a:buFont typeface="Courier New"/>
              <a:buChar char="o"/>
            </a:pPr>
            <a:r>
              <a:rPr lang="en-US" sz="2000">
                <a:solidFill>
                  <a:srgbClr val="0070C0"/>
                </a:solidFill>
                <a:latin typeface="Arial"/>
                <a:ea typeface="Arial"/>
                <a:cs typeface="Arial"/>
                <a:sym typeface="Arial"/>
              </a:rPr>
              <a:t>Tính các đại lượng thống kê: </a:t>
            </a:r>
            <a:r>
              <a:rPr lang="en-US" sz="2000">
                <a:solidFill>
                  <a:srgbClr val="313829"/>
                </a:solidFill>
                <a:latin typeface="Arial"/>
                <a:ea typeface="Arial"/>
                <a:cs typeface="Arial"/>
                <a:sym typeface="Arial"/>
              </a:rPr>
              <a:t>mean, median, mode, min, max, variance, stdev, quartles.</a:t>
            </a:r>
            <a:endParaRPr b="1" sz="2000">
              <a:solidFill>
                <a:srgbClr val="313829"/>
              </a:solidFill>
              <a:latin typeface="Arial"/>
              <a:ea typeface="Arial"/>
              <a:cs typeface="Arial"/>
              <a:sym typeface="Arial"/>
            </a:endParaRPr>
          </a:p>
        </p:txBody>
      </p:sp>
      <p:sp>
        <p:nvSpPr>
          <p:cNvPr id="1214" name="Google Shape;1214;p72"/>
          <p:cNvSpPr/>
          <p:nvPr/>
        </p:nvSpPr>
        <p:spPr>
          <a:xfrm>
            <a:off x="2626612" y="3893480"/>
            <a:ext cx="8845179" cy="42774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0000"/>
              </a:lnSpc>
              <a:spcBef>
                <a:spcPts val="0"/>
              </a:spcBef>
              <a:spcAft>
                <a:spcPts val="0"/>
              </a:spcAft>
              <a:buClr>
                <a:srgbClr val="0070C0"/>
              </a:buClr>
              <a:buSzPts val="2000"/>
              <a:buFont typeface="Courier New"/>
              <a:buChar char="o"/>
            </a:pPr>
            <a:r>
              <a:rPr lang="en-US" sz="2000">
                <a:solidFill>
                  <a:srgbClr val="0070C0"/>
                </a:solidFill>
                <a:latin typeface="Arial"/>
                <a:ea typeface="Arial"/>
                <a:cs typeface="Arial"/>
                <a:sym typeface="Arial"/>
              </a:rPr>
              <a:t>Tạo bảng: </a:t>
            </a:r>
            <a:r>
              <a:rPr lang="en-US" sz="2000">
                <a:solidFill>
                  <a:srgbClr val="313829"/>
                </a:solidFill>
                <a:latin typeface="Arial"/>
                <a:ea typeface="Arial"/>
                <a:cs typeface="Arial"/>
                <a:sym typeface="Arial"/>
              </a:rPr>
              <a:t>bảng  tần suất, bảng thống kê</a:t>
            </a:r>
            <a:endParaRPr b="1" sz="2000">
              <a:solidFill>
                <a:srgbClr val="313829"/>
              </a:solidFill>
              <a:latin typeface="Arial"/>
              <a:ea typeface="Arial"/>
              <a:cs typeface="Arial"/>
              <a:sym typeface="Arial"/>
            </a:endParaRPr>
          </a:p>
        </p:txBody>
      </p:sp>
      <p:sp>
        <p:nvSpPr>
          <p:cNvPr id="1215" name="Google Shape;1215;p72"/>
          <p:cNvSpPr/>
          <p:nvPr/>
        </p:nvSpPr>
        <p:spPr>
          <a:xfrm>
            <a:off x="2626612" y="4754005"/>
            <a:ext cx="8845179" cy="42774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0000"/>
              </a:lnSpc>
              <a:spcBef>
                <a:spcPts val="0"/>
              </a:spcBef>
              <a:spcAft>
                <a:spcPts val="0"/>
              </a:spcAft>
              <a:buClr>
                <a:srgbClr val="0070C0"/>
              </a:buClr>
              <a:buSzPts val="2000"/>
              <a:buFont typeface="Courier New"/>
              <a:buChar char="o"/>
            </a:pPr>
            <a:r>
              <a:rPr lang="en-US" sz="2000">
                <a:solidFill>
                  <a:srgbClr val="0070C0"/>
                </a:solidFill>
                <a:latin typeface="Arial"/>
                <a:ea typeface="Arial"/>
                <a:cs typeface="Arial"/>
                <a:sym typeface="Arial"/>
              </a:rPr>
              <a:t>Vẽ các loại biểu đồ: </a:t>
            </a:r>
            <a:r>
              <a:rPr lang="en-US" sz="2000">
                <a:solidFill>
                  <a:srgbClr val="313829"/>
                </a:solidFill>
                <a:latin typeface="Arial"/>
                <a:ea typeface="Arial"/>
                <a:cs typeface="Arial"/>
                <a:sym typeface="Arial"/>
              </a:rPr>
              <a:t>histogram, box &amp; whisker, bar, doughnut, scatter...</a:t>
            </a:r>
            <a:endParaRPr b="1" sz="2000">
              <a:solidFill>
                <a:srgbClr val="313829"/>
              </a:solidFill>
              <a:latin typeface="Arial"/>
              <a:ea typeface="Arial"/>
              <a:cs typeface="Arial"/>
              <a:sym typeface="Arial"/>
            </a:endParaRPr>
          </a:p>
        </p:txBody>
      </p:sp>
      <p:sp>
        <p:nvSpPr>
          <p:cNvPr id="1216" name="Google Shape;1216;p7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3"/>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22" name="Google Shape;1222;p7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23" name="Google Shape;1223;p7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224" name="Google Shape;1224;p7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5" name="Google Shape;1225;p7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226" name="Google Shape;1226;p73"/>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27" name="Google Shape;1227;p73"/>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28" name="Google Shape;1228;p7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
        <p:nvSpPr>
          <p:cNvPr id="1229" name="Google Shape;1229;p73"/>
          <p:cNvSpPr/>
          <p:nvPr/>
        </p:nvSpPr>
        <p:spPr>
          <a:xfrm>
            <a:off x="2881419" y="2813833"/>
            <a:ext cx="803178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PHÂN MÔ TẢ TRONG EXCEL</a:t>
            </a:r>
            <a:endParaRPr b="1" sz="4000">
              <a:solidFill>
                <a:srgbClr val="3F3F3F"/>
              </a:solidFill>
              <a:latin typeface="Calibri"/>
              <a:ea typeface="Calibri"/>
              <a:cs typeface="Calibri"/>
              <a:sym typeface="Calibri"/>
            </a:endParaRPr>
          </a:p>
        </p:txBody>
      </p:sp>
      <p:sp>
        <p:nvSpPr>
          <p:cNvPr id="1230" name="Google Shape;1230;p73"/>
          <p:cNvSpPr/>
          <p:nvPr/>
        </p:nvSpPr>
        <p:spPr>
          <a:xfrm>
            <a:off x="4508236" y="3511047"/>
            <a:ext cx="51270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rgbClr val="313829"/>
                </a:solidFill>
                <a:latin typeface="Arial"/>
                <a:ea typeface="Arial"/>
                <a:cs typeface="Arial"/>
                <a:sym typeface="Arial"/>
              </a:rPr>
              <a:t>Hướng dẫn trực tiếp trên excel, DATA5</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74"/>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1. Mô tả</a:t>
            </a:r>
            <a:endParaRPr sz="2400">
              <a:solidFill>
                <a:srgbClr val="00B0F0"/>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36" name="Google Shape;1236;p7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37" name="Google Shape;1237;p7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238" name="Google Shape;1238;p7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9" name="Google Shape;1239;p74"/>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1. PHÂN TÍCH MÔ TẢ</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descriptive analysis</a:t>
            </a:r>
            <a:endParaRPr b="1" sz="2400">
              <a:solidFill>
                <a:srgbClr val="3F3F3F"/>
              </a:solidFill>
              <a:latin typeface="Arial"/>
              <a:ea typeface="Arial"/>
              <a:cs typeface="Arial"/>
              <a:sym typeface="Arial"/>
            </a:endParaRPr>
          </a:p>
        </p:txBody>
      </p:sp>
      <p:sp>
        <p:nvSpPr>
          <p:cNvPr id="1240" name="Google Shape;1240;p74"/>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41" name="Google Shape;1241;p74"/>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42" name="Google Shape;1242;p7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
        <p:nvSpPr>
          <p:cNvPr id="1243" name="Google Shape;1243;p74"/>
          <p:cNvSpPr/>
          <p:nvPr/>
        </p:nvSpPr>
        <p:spPr>
          <a:xfrm>
            <a:off x="2881419" y="2813833"/>
            <a:ext cx="803178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PHÂN MÔ TẢ TRONG PYTHON</a:t>
            </a:r>
            <a:endParaRPr b="1" sz="4000">
              <a:solidFill>
                <a:srgbClr val="3F3F3F"/>
              </a:solidFill>
              <a:latin typeface="Calibri"/>
              <a:ea typeface="Calibri"/>
              <a:cs typeface="Calibri"/>
              <a:sym typeface="Calibri"/>
            </a:endParaRPr>
          </a:p>
        </p:txBody>
      </p:sp>
      <p:sp>
        <p:nvSpPr>
          <p:cNvPr id="1244" name="Google Shape;1244;p74"/>
          <p:cNvSpPr/>
          <p:nvPr/>
        </p:nvSpPr>
        <p:spPr>
          <a:xfrm>
            <a:off x="3408675" y="3521719"/>
            <a:ext cx="675890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lang="en-US" sz="2000">
                <a:solidFill>
                  <a:srgbClr val="313829"/>
                </a:solidFill>
                <a:latin typeface="Arial"/>
                <a:ea typeface="Arial"/>
                <a:cs typeface="Arial"/>
                <a:sym typeface="Arial"/>
              </a:rPr>
              <a:t>Hướng dẫn trực tiếp trên python</a:t>
            </a:r>
            <a:endParaRPr sz="2000">
              <a:solidFill>
                <a:srgbClr val="313829"/>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cxnSp>
        <p:nvCxnSpPr>
          <p:cNvPr id="1249" name="Google Shape;1249;p7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50" name="Google Shape;1250;p75"/>
          <p:cNvSpPr txBox="1"/>
          <p:nvPr/>
        </p:nvSpPr>
        <p:spPr>
          <a:xfrm>
            <a:off x="1167731" y="2033516"/>
            <a:ext cx="10044752" cy="1856095"/>
          </a:xfrm>
          <a:prstGeom prst="rect">
            <a:avLst/>
          </a:prstGeom>
          <a:noFill/>
          <a:ln>
            <a:noFill/>
          </a:ln>
        </p:spPr>
        <p:txBody>
          <a:bodyPr anchorCtr="0" anchor="b" bIns="45700" lIns="91425" spcFirstLastPara="1" rIns="91425" wrap="square" tIns="45700">
            <a:noAutofit/>
          </a:bodyPr>
          <a:lstStyle/>
          <a:p>
            <a:pPr indent="0" lvl="0" marL="0" marR="0" rtl="0" algn="ctr">
              <a:lnSpc>
                <a:spcPct val="110000"/>
              </a:lnSpc>
              <a:spcBef>
                <a:spcPts val="0"/>
              </a:spcBef>
              <a:spcAft>
                <a:spcPts val="0"/>
              </a:spcAft>
              <a:buClr>
                <a:srgbClr val="C00000"/>
              </a:buClr>
              <a:buSzPts val="5000"/>
              <a:buFont typeface="Montserrat Black"/>
              <a:buNone/>
            </a:pPr>
            <a:r>
              <a:rPr b="1" lang="en-US" sz="5000">
                <a:solidFill>
                  <a:srgbClr val="C00000"/>
                </a:solidFill>
                <a:latin typeface="Montserrat Black"/>
                <a:ea typeface="Montserrat Black"/>
                <a:cs typeface="Montserrat Black"/>
                <a:sym typeface="Montserrat Black"/>
              </a:rPr>
              <a:t>DỰ BÁO </a:t>
            </a:r>
            <a:endParaRPr/>
          </a:p>
          <a:p>
            <a:pPr indent="0" lvl="0" marL="0" marR="0" rtl="0" algn="ctr">
              <a:lnSpc>
                <a:spcPct val="110000"/>
              </a:lnSpc>
              <a:spcBef>
                <a:spcPts val="600"/>
              </a:spcBef>
              <a:spcAft>
                <a:spcPts val="0"/>
              </a:spcAft>
              <a:buClr>
                <a:srgbClr val="C00000"/>
              </a:buClr>
              <a:buSzPts val="5000"/>
              <a:buFont typeface="Montserrat Black"/>
              <a:buNone/>
            </a:pPr>
            <a:r>
              <a:rPr b="1" lang="en-US" sz="5000">
                <a:solidFill>
                  <a:srgbClr val="C00000"/>
                </a:solidFill>
                <a:latin typeface="Montserrat Black"/>
                <a:ea typeface="Montserrat Black"/>
                <a:cs typeface="Montserrat Black"/>
                <a:sym typeface="Montserrat Black"/>
              </a:rPr>
              <a:t>BẰNG PHÂN TÍCH HỒI QUY</a:t>
            </a:r>
            <a:endParaRPr b="1" sz="5000">
              <a:solidFill>
                <a:srgbClr val="C00000"/>
              </a:solidFill>
              <a:latin typeface="Montserrat Black"/>
              <a:ea typeface="Montserrat Black"/>
              <a:cs typeface="Montserrat Black"/>
              <a:sym typeface="Montserrat Black"/>
            </a:endParaRPr>
          </a:p>
        </p:txBody>
      </p:sp>
      <p:sp>
        <p:nvSpPr>
          <p:cNvPr id="1251" name="Google Shape;1251;p7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252" name="Google Shape;1252;p7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3" name="Google Shape;1253;p7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76"/>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59" name="Google Shape;1259;p7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60" name="Google Shape;1260;p7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261" name="Google Shape;1261;p7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2" name="Google Shape;1262;p76"/>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263" name="Google Shape;1263;p76"/>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64" name="Google Shape;1264;p76"/>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65" name="Google Shape;1265;p76"/>
          <p:cNvSpPr/>
          <p:nvPr/>
        </p:nvSpPr>
        <p:spPr>
          <a:xfrm>
            <a:off x="2518653" y="1913949"/>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Xác định mối quan hệ (thường là tuyến tính) giữa hai hoặc nhiều biến</a:t>
            </a:r>
            <a:endParaRPr sz="2000">
              <a:solidFill>
                <a:schemeClr val="dk1"/>
              </a:solidFill>
              <a:latin typeface="Arial"/>
              <a:ea typeface="Arial"/>
              <a:cs typeface="Arial"/>
              <a:sym typeface="Arial"/>
            </a:endParaRPr>
          </a:p>
        </p:txBody>
      </p:sp>
      <p:graphicFrame>
        <p:nvGraphicFramePr>
          <p:cNvPr id="1266" name="Google Shape;1266;p76"/>
          <p:cNvGraphicFramePr/>
          <p:nvPr/>
        </p:nvGraphicFramePr>
        <p:xfrm>
          <a:off x="4492758" y="2407702"/>
          <a:ext cx="3000000" cy="3000000"/>
        </p:xfrm>
        <a:graphic>
          <a:graphicData uri="http://schemas.openxmlformats.org/drawingml/2006/table">
            <a:tbl>
              <a:tblPr>
                <a:noFill/>
                <a:tableStyleId>{3EB55624-FE38-4814-9D2C-76A2840CF2D2}</a:tableStyleId>
              </a:tblPr>
              <a:tblGrid>
                <a:gridCol w="1396975"/>
                <a:gridCol w="1487700"/>
                <a:gridCol w="1487700"/>
              </a:tblGrid>
              <a:tr h="161925">
                <a:tc gridSpan="3">
                  <a:txBody>
                    <a:bodyPr/>
                    <a:lstStyle/>
                    <a:p>
                      <a:pPr indent="0" lvl="0" marL="0" marR="0" rtl="0" algn="ctr">
                        <a:spcBef>
                          <a:spcPts val="0"/>
                        </a:spcBef>
                        <a:spcAft>
                          <a:spcPts val="0"/>
                        </a:spcAft>
                        <a:buNone/>
                      </a:pPr>
                      <a:r>
                        <a:rPr b="1" lang="en-US" sz="1800" u="none" strike="noStrike"/>
                        <a:t>DỮ LIỆU XẢ NƯỚC HỒ THỦY ĐIỆN</a:t>
                      </a:r>
                      <a:endParaRPr b="1" i="0" sz="1800" u="none" strike="noStrike">
                        <a:latin typeface="Arial"/>
                        <a:ea typeface="Arial"/>
                        <a:cs typeface="Arial"/>
                        <a:sym typeface="Arial"/>
                      </a:endParaRPr>
                    </a:p>
                  </a:txBody>
                  <a:tcPr marT="9525" marB="0" marR="9525" marL="9525" anchor="b">
                    <a:solidFill>
                      <a:srgbClr val="FFFF00"/>
                    </a:solidFill>
                  </a:tcPr>
                </a:tc>
                <a:tc hMerge="1"/>
                <a:tc hMerge="1"/>
              </a:tr>
              <a:tr h="161925">
                <a:tc>
                  <a:txBody>
                    <a:bodyPr/>
                    <a:lstStyle/>
                    <a:p>
                      <a:pPr indent="0" lvl="0" marL="0" marR="0" rtl="0" algn="ctr">
                        <a:spcBef>
                          <a:spcPts val="0"/>
                        </a:spcBef>
                        <a:spcAft>
                          <a:spcPts val="0"/>
                        </a:spcAft>
                        <a:buNone/>
                      </a:pPr>
                      <a:r>
                        <a:rPr b="1" lang="en-US" sz="1800" u="none" strike="noStrike"/>
                        <a:t>Stt</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Lượng mưa</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Lượng Xả</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1</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2</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3</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4</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400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5</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500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6</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600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7</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700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4000</a:t>
                      </a:r>
                      <a:endParaRPr b="1" i="0" sz="1800" u="none" strike="noStrike">
                        <a:latin typeface="Arial"/>
                        <a:ea typeface="Arial"/>
                        <a:cs typeface="Arial"/>
                        <a:sym typeface="Arial"/>
                      </a:endParaRPr>
                    </a:p>
                  </a:txBody>
                  <a:tcPr marT="9525" marB="0" marR="9525" marL="9525" anchor="b">
                    <a:solidFill>
                      <a:srgbClr val="BFBFBF"/>
                    </a:solidFill>
                  </a:tcPr>
                </a:tc>
              </a:tr>
            </a:tbl>
          </a:graphicData>
        </a:graphic>
      </p:graphicFrame>
      <p:sp>
        <p:nvSpPr>
          <p:cNvPr id="1267" name="Google Shape;1267;p76"/>
          <p:cNvSpPr/>
          <p:nvPr/>
        </p:nvSpPr>
        <p:spPr>
          <a:xfrm>
            <a:off x="2455169" y="5517582"/>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Mối quan hệ đó là tuyến tính hay phi tuyến</a:t>
            </a:r>
            <a:endParaRPr/>
          </a:p>
        </p:txBody>
      </p:sp>
      <p:sp>
        <p:nvSpPr>
          <p:cNvPr id="1268" name="Google Shape;1268;p76"/>
          <p:cNvSpPr/>
          <p:nvPr/>
        </p:nvSpPr>
        <p:spPr>
          <a:xfrm>
            <a:off x="2455169" y="5917692"/>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Nếu lượng mưa là 450 thì lượng xả là bao nhiêu ?</a:t>
            </a:r>
            <a:endParaRPr/>
          </a:p>
        </p:txBody>
      </p:sp>
      <p:sp>
        <p:nvSpPr>
          <p:cNvPr id="1269" name="Google Shape;1269;p76"/>
          <p:cNvSpPr/>
          <p:nvPr/>
        </p:nvSpPr>
        <p:spPr>
          <a:xfrm>
            <a:off x="2455169" y="5055950"/>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Có mối quan hệ giữa Lượng mưa và Lượng xả không? </a:t>
            </a:r>
            <a:endParaRPr/>
          </a:p>
        </p:txBody>
      </p:sp>
      <p:sp>
        <p:nvSpPr>
          <p:cNvPr id="1270" name="Google Shape;1270;p7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500"/>
                                        <p:tgtEl>
                                          <p:spTgt spid="1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500"/>
                                        <p:tgtEl>
                                          <p:spTgt spid="1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500"/>
                                        <p:tgtEl>
                                          <p:spTgt spid="1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500"/>
                                        <p:tgtEl>
                                          <p:spTgt spid="1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77"/>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76" name="Google Shape;1276;p7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77" name="Google Shape;1277;p7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278" name="Google Shape;1278;p7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9" name="Google Shape;1279;p77"/>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280" name="Google Shape;1280;p77"/>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81" name="Google Shape;1281;p77"/>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82" name="Google Shape;1282;p77"/>
          <p:cNvSpPr/>
          <p:nvPr/>
        </p:nvSpPr>
        <p:spPr>
          <a:xfrm>
            <a:off x="2518653" y="1913949"/>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Xác định mối quan hệ (thường là tuyến tính) giữa hai hoặc nhiều biến</a:t>
            </a:r>
            <a:endParaRPr sz="2000">
              <a:solidFill>
                <a:schemeClr val="dk1"/>
              </a:solidFill>
              <a:latin typeface="Arial"/>
              <a:ea typeface="Arial"/>
              <a:cs typeface="Arial"/>
              <a:sym typeface="Arial"/>
            </a:endParaRPr>
          </a:p>
        </p:txBody>
      </p:sp>
      <p:graphicFrame>
        <p:nvGraphicFramePr>
          <p:cNvPr id="1283" name="Google Shape;1283;p77"/>
          <p:cNvGraphicFramePr/>
          <p:nvPr/>
        </p:nvGraphicFramePr>
        <p:xfrm>
          <a:off x="4492758" y="2548382"/>
          <a:ext cx="3000000" cy="3000000"/>
        </p:xfrm>
        <a:graphic>
          <a:graphicData uri="http://schemas.openxmlformats.org/drawingml/2006/table">
            <a:tbl>
              <a:tblPr>
                <a:noFill/>
                <a:tableStyleId>{3EB55624-FE38-4814-9D2C-76A2840CF2D2}</a:tableStyleId>
              </a:tblPr>
              <a:tblGrid>
                <a:gridCol w="1396975"/>
                <a:gridCol w="1487700"/>
                <a:gridCol w="1487700"/>
              </a:tblGrid>
              <a:tr h="161925">
                <a:tc gridSpan="3">
                  <a:txBody>
                    <a:bodyPr/>
                    <a:lstStyle/>
                    <a:p>
                      <a:pPr indent="0" lvl="0" marL="0" marR="0" rtl="0" algn="ctr">
                        <a:spcBef>
                          <a:spcPts val="0"/>
                        </a:spcBef>
                        <a:spcAft>
                          <a:spcPts val="0"/>
                        </a:spcAft>
                        <a:buNone/>
                      </a:pPr>
                      <a:r>
                        <a:rPr b="1" lang="en-US" sz="1800" u="none" strike="noStrike"/>
                        <a:t>DỮ LIỆU XẢ NƯỚC HỒ THỦY ĐIỆN</a:t>
                      </a:r>
                      <a:endParaRPr b="1" i="0" sz="1800" u="none" strike="noStrike">
                        <a:latin typeface="Arial"/>
                        <a:ea typeface="Arial"/>
                        <a:cs typeface="Arial"/>
                        <a:sym typeface="Arial"/>
                      </a:endParaRPr>
                    </a:p>
                  </a:txBody>
                  <a:tcPr marT="9525" marB="0" marR="9525" marL="9525" anchor="b">
                    <a:solidFill>
                      <a:srgbClr val="FFFF00"/>
                    </a:solidFill>
                  </a:tcPr>
                </a:tc>
                <a:tc hMerge="1"/>
                <a:tc hMerge="1"/>
              </a:tr>
              <a:tr h="161925">
                <a:tc>
                  <a:txBody>
                    <a:bodyPr/>
                    <a:lstStyle/>
                    <a:p>
                      <a:pPr indent="0" lvl="0" marL="0" marR="0" rtl="0" algn="ctr">
                        <a:spcBef>
                          <a:spcPts val="0"/>
                        </a:spcBef>
                        <a:spcAft>
                          <a:spcPts val="0"/>
                        </a:spcAft>
                        <a:buNone/>
                      </a:pPr>
                      <a:r>
                        <a:rPr b="1" lang="en-US" sz="1800" u="none" strike="noStrike"/>
                        <a:t>Stt</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Lượng mưa</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Lượng Xả</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1</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2</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1500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3</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4</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400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2500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5</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500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6</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600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3000</a:t>
                      </a:r>
                      <a:endParaRPr b="1" i="0" sz="1800" u="none" strike="noStrike">
                        <a:latin typeface="Arial"/>
                        <a:ea typeface="Arial"/>
                        <a:cs typeface="Arial"/>
                        <a:sym typeface="Arial"/>
                      </a:endParaRPr>
                    </a:p>
                  </a:txBody>
                  <a:tcPr marT="9525" marB="0" marR="9525" marL="9525" anchor="b">
                    <a:solidFill>
                      <a:srgbClr val="BFBFBF"/>
                    </a:solidFill>
                  </a:tcPr>
                </a:tc>
              </a:tr>
              <a:tr h="161925">
                <a:tc>
                  <a:txBody>
                    <a:bodyPr/>
                    <a:lstStyle/>
                    <a:p>
                      <a:pPr indent="0" lvl="0" marL="0" marR="0" rtl="0" algn="ctr">
                        <a:spcBef>
                          <a:spcPts val="0"/>
                        </a:spcBef>
                        <a:spcAft>
                          <a:spcPts val="0"/>
                        </a:spcAft>
                        <a:buNone/>
                      </a:pPr>
                      <a:r>
                        <a:rPr b="1" lang="en-US" sz="1800" u="none" strike="noStrike"/>
                        <a:t>7</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700</a:t>
                      </a:r>
                      <a:endParaRPr b="1" i="0" sz="18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800" u="none" strike="noStrike"/>
                        <a:t>4000</a:t>
                      </a:r>
                      <a:endParaRPr b="1" i="0" sz="1800" u="none" strike="noStrike">
                        <a:latin typeface="Arial"/>
                        <a:ea typeface="Arial"/>
                        <a:cs typeface="Arial"/>
                        <a:sym typeface="Arial"/>
                      </a:endParaRPr>
                    </a:p>
                  </a:txBody>
                  <a:tcPr marT="9525" marB="0" marR="9525" marL="9525" anchor="b">
                    <a:solidFill>
                      <a:srgbClr val="BFBFBF"/>
                    </a:solidFill>
                  </a:tcPr>
                </a:tc>
              </a:tr>
            </a:tbl>
          </a:graphicData>
        </a:graphic>
      </p:graphicFrame>
      <p:sp>
        <p:nvSpPr>
          <p:cNvPr id="1284" name="Google Shape;1284;p77"/>
          <p:cNvSpPr/>
          <p:nvPr/>
        </p:nvSpPr>
        <p:spPr>
          <a:xfrm>
            <a:off x="2455170" y="5327852"/>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Y: biến dự báo/ biến phụ thuộc (Lượng xả)</a:t>
            </a:r>
            <a:endParaRPr/>
          </a:p>
        </p:txBody>
      </p:sp>
      <p:sp>
        <p:nvSpPr>
          <p:cNvPr id="1285" name="Google Shape;1285;p77"/>
          <p:cNvSpPr/>
          <p:nvPr/>
        </p:nvSpPr>
        <p:spPr>
          <a:xfrm>
            <a:off x="2455169" y="5792106"/>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X: biến mô tả/ biến độc lập (Lượng mưa)</a:t>
            </a:r>
            <a:endParaRPr/>
          </a:p>
        </p:txBody>
      </p:sp>
      <p:sp>
        <p:nvSpPr>
          <p:cNvPr id="1286" name="Google Shape;1286;p77"/>
          <p:cNvSpPr/>
          <p:nvPr/>
        </p:nvSpPr>
        <p:spPr>
          <a:xfrm>
            <a:off x="9243485" y="3251919"/>
            <a:ext cx="262596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Dữ liệu huấn luyện</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Training data set</a:t>
            </a:r>
            <a:endParaRPr/>
          </a:p>
        </p:txBody>
      </p:sp>
      <p:sp>
        <p:nvSpPr>
          <p:cNvPr id="1287" name="Google Shape;1287;p7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78"/>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293" name="Google Shape;1293;p7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294" name="Google Shape;1294;p7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295" name="Google Shape;1295;p7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6" name="Google Shape;1296;p7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297" name="Google Shape;1297;p78"/>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98" name="Google Shape;1298;p78"/>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299" name="Google Shape;1299;p78"/>
          <p:cNvSpPr/>
          <p:nvPr/>
        </p:nvSpPr>
        <p:spPr>
          <a:xfrm>
            <a:off x="2518653" y="1913949"/>
            <a:ext cx="8757313"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Xác định mối quan hệ (thường là tuyến tính) giữa hai hoặc nhiều biến</a:t>
            </a:r>
            <a:endParaRPr sz="2000">
              <a:solidFill>
                <a:schemeClr val="dk1"/>
              </a:solidFill>
              <a:latin typeface="Arial"/>
              <a:ea typeface="Arial"/>
              <a:cs typeface="Arial"/>
              <a:sym typeface="Arial"/>
            </a:endParaRPr>
          </a:p>
        </p:txBody>
      </p:sp>
      <p:graphicFrame>
        <p:nvGraphicFramePr>
          <p:cNvPr id="1300" name="Google Shape;1300;p78"/>
          <p:cNvGraphicFramePr/>
          <p:nvPr/>
        </p:nvGraphicFramePr>
        <p:xfrm>
          <a:off x="8461611" y="2396850"/>
          <a:ext cx="3000000" cy="3000000"/>
        </p:xfrm>
        <a:graphic>
          <a:graphicData uri="http://schemas.openxmlformats.org/drawingml/2006/table">
            <a:tbl>
              <a:tblPr>
                <a:noFill/>
                <a:tableStyleId>{3EB55624-FE38-4814-9D2C-76A2840CF2D2}</a:tableStyleId>
              </a:tblPr>
              <a:tblGrid>
                <a:gridCol w="1044625"/>
                <a:gridCol w="1112450"/>
                <a:gridCol w="1112450"/>
              </a:tblGrid>
              <a:tr h="252350">
                <a:tc gridSpan="3">
                  <a:txBody>
                    <a:bodyPr/>
                    <a:lstStyle/>
                    <a:p>
                      <a:pPr indent="0" lvl="0" marL="0" marR="0" rtl="0" algn="ctr">
                        <a:spcBef>
                          <a:spcPts val="0"/>
                        </a:spcBef>
                        <a:spcAft>
                          <a:spcPts val="0"/>
                        </a:spcAft>
                        <a:buNone/>
                      </a:pPr>
                      <a:r>
                        <a:rPr b="1" lang="en-US" sz="1200" u="none" strike="noStrike"/>
                        <a:t>DỮ LIỆU XẢ NƯỚC HỒ THỦY ĐIỆN</a:t>
                      </a:r>
                      <a:endParaRPr b="1" i="0" sz="1200" u="none" strike="noStrike">
                        <a:latin typeface="Arial"/>
                        <a:ea typeface="Arial"/>
                        <a:cs typeface="Arial"/>
                        <a:sym typeface="Arial"/>
                      </a:endParaRPr>
                    </a:p>
                  </a:txBody>
                  <a:tcPr marT="9525" marB="0" marR="9525" marL="9525" anchor="b">
                    <a:solidFill>
                      <a:srgbClr val="FFFF00"/>
                    </a:solidFill>
                  </a:tcPr>
                </a:tc>
                <a:tc hMerge="1"/>
                <a:tc hMerge="1"/>
              </a:tr>
              <a:tr h="252350">
                <a:tc>
                  <a:txBody>
                    <a:bodyPr/>
                    <a:lstStyle/>
                    <a:p>
                      <a:pPr indent="0" lvl="0" marL="0" marR="0" rtl="0" algn="ctr">
                        <a:spcBef>
                          <a:spcPts val="0"/>
                        </a:spcBef>
                        <a:spcAft>
                          <a:spcPts val="0"/>
                        </a:spcAft>
                        <a:buNone/>
                      </a:pPr>
                      <a:r>
                        <a:rPr b="1" lang="en-US" sz="1200" u="none" strike="noStrike"/>
                        <a:t>Stt</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Lượng mưa</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Lượng Xả</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1</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100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1000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2</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200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1500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3</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300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2500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4</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400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2500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5</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500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3000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6</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600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3000</a:t>
                      </a:r>
                      <a:endParaRPr b="1" i="0" sz="1200" u="none" strike="noStrike">
                        <a:latin typeface="Arial"/>
                        <a:ea typeface="Arial"/>
                        <a:cs typeface="Arial"/>
                        <a:sym typeface="Arial"/>
                      </a:endParaRPr>
                    </a:p>
                  </a:txBody>
                  <a:tcPr marT="9525" marB="0" marR="9525" marL="9525" anchor="b">
                    <a:solidFill>
                      <a:srgbClr val="BFBFBF"/>
                    </a:solidFill>
                  </a:tcPr>
                </a:tc>
              </a:tr>
              <a:tr h="252350">
                <a:tc>
                  <a:txBody>
                    <a:bodyPr/>
                    <a:lstStyle/>
                    <a:p>
                      <a:pPr indent="0" lvl="0" marL="0" marR="0" rtl="0" algn="ctr">
                        <a:spcBef>
                          <a:spcPts val="0"/>
                        </a:spcBef>
                        <a:spcAft>
                          <a:spcPts val="0"/>
                        </a:spcAft>
                        <a:buNone/>
                      </a:pPr>
                      <a:r>
                        <a:rPr b="1" lang="en-US" sz="1200" u="none" strike="noStrike"/>
                        <a:t>7</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700</a:t>
                      </a:r>
                      <a:endParaRPr b="1" i="0" sz="1200" u="none" strike="noStrike">
                        <a:latin typeface="Arial"/>
                        <a:ea typeface="Arial"/>
                        <a:cs typeface="Arial"/>
                        <a:sym typeface="Arial"/>
                      </a:endParaRPr>
                    </a:p>
                  </a:txBody>
                  <a:tcPr marT="9525" marB="0" marR="9525" marL="9525" anchor="b">
                    <a:solidFill>
                      <a:srgbClr val="BFBFBF"/>
                    </a:solidFill>
                  </a:tcPr>
                </a:tc>
                <a:tc>
                  <a:txBody>
                    <a:bodyPr/>
                    <a:lstStyle/>
                    <a:p>
                      <a:pPr indent="0" lvl="0" marL="0" marR="0" rtl="0" algn="ctr">
                        <a:spcBef>
                          <a:spcPts val="0"/>
                        </a:spcBef>
                        <a:spcAft>
                          <a:spcPts val="0"/>
                        </a:spcAft>
                        <a:buNone/>
                      </a:pPr>
                      <a:r>
                        <a:rPr b="1" lang="en-US" sz="1200" u="none" strike="noStrike"/>
                        <a:t>4000</a:t>
                      </a:r>
                      <a:endParaRPr b="1" i="0" sz="1200" u="none" strike="noStrike">
                        <a:latin typeface="Arial"/>
                        <a:ea typeface="Arial"/>
                        <a:cs typeface="Arial"/>
                        <a:sym typeface="Arial"/>
                      </a:endParaRPr>
                    </a:p>
                  </a:txBody>
                  <a:tcPr marT="9525" marB="0" marR="9525" marL="9525" anchor="b">
                    <a:solidFill>
                      <a:srgbClr val="BFBFBF"/>
                    </a:solidFill>
                  </a:tcPr>
                </a:tc>
              </a:tr>
            </a:tbl>
          </a:graphicData>
        </a:graphic>
      </p:graphicFrame>
      <p:sp>
        <p:nvSpPr>
          <p:cNvPr id="1301" name="Google Shape;1301;p78"/>
          <p:cNvSpPr/>
          <p:nvPr/>
        </p:nvSpPr>
        <p:spPr>
          <a:xfrm>
            <a:off x="4456636" y="2783055"/>
            <a:ext cx="2803973" cy="461665"/>
          </a:xfrm>
          <a:prstGeom prst="rect">
            <a:avLst/>
          </a:prstGeom>
          <a:noFill/>
          <a:ln cap="flat" cmpd="sng" w="9525">
            <a:solidFill>
              <a:srgbClr val="3F739B"/>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Y = 2.7 X + 964</a:t>
            </a:r>
            <a:endParaRPr/>
          </a:p>
        </p:txBody>
      </p:sp>
      <p:sp>
        <p:nvSpPr>
          <p:cNvPr id="1302" name="Google Shape;1302;p78"/>
          <p:cNvSpPr/>
          <p:nvPr/>
        </p:nvSpPr>
        <p:spPr>
          <a:xfrm>
            <a:off x="2810012" y="3570741"/>
            <a:ext cx="5242167"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Arial"/>
                <a:ea typeface="Arial"/>
                <a:cs typeface="Arial"/>
                <a:sym typeface="Arial"/>
              </a:rPr>
              <a:t>Nếu lượng mưa 450 thì Lượng xả  = ?</a:t>
            </a:r>
            <a:endParaRPr/>
          </a:p>
        </p:txBody>
      </p:sp>
      <p:sp>
        <p:nvSpPr>
          <p:cNvPr id="1303" name="Google Shape;1303;p78"/>
          <p:cNvSpPr/>
          <p:nvPr/>
        </p:nvSpPr>
        <p:spPr>
          <a:xfrm>
            <a:off x="2810011" y="4105880"/>
            <a:ext cx="4982861"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ourier New"/>
              <a:buChar char="o"/>
            </a:pPr>
            <a:r>
              <a:rPr lang="en-US" sz="2000">
                <a:solidFill>
                  <a:schemeClr val="dk1"/>
                </a:solidFill>
                <a:latin typeface="Calibri"/>
                <a:ea typeface="Calibri"/>
                <a:cs typeface="Calibri"/>
                <a:sym typeface="Calibri"/>
              </a:rPr>
              <a:t>Lượng xả  = 2.7*450 + 964 = </a:t>
            </a:r>
            <a:r>
              <a:rPr b="1" lang="en-US" sz="2000">
                <a:solidFill>
                  <a:srgbClr val="FF0000"/>
                </a:solidFill>
                <a:latin typeface="Calibri"/>
                <a:ea typeface="Calibri"/>
                <a:cs typeface="Calibri"/>
                <a:sym typeface="Calibri"/>
              </a:rPr>
              <a:t>2179</a:t>
            </a:r>
            <a:endParaRPr/>
          </a:p>
        </p:txBody>
      </p:sp>
      <p:sp>
        <p:nvSpPr>
          <p:cNvPr id="1304" name="Google Shape;1304;p78"/>
          <p:cNvSpPr/>
          <p:nvPr/>
        </p:nvSpPr>
        <p:spPr>
          <a:xfrm>
            <a:off x="2333415" y="5015263"/>
            <a:ext cx="7779576"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Phương trình trên là tuyến tính: hồi quy tuyến tính</a:t>
            </a:r>
            <a:endParaRPr b="1" sz="2000">
              <a:solidFill>
                <a:srgbClr val="FF0000"/>
              </a:solidFill>
              <a:latin typeface="Calibri"/>
              <a:ea typeface="Calibri"/>
              <a:cs typeface="Calibri"/>
              <a:sym typeface="Calibri"/>
            </a:endParaRPr>
          </a:p>
        </p:txBody>
      </p:sp>
      <p:sp>
        <p:nvSpPr>
          <p:cNvPr id="1305" name="Google Shape;1305;p78"/>
          <p:cNvSpPr/>
          <p:nvPr/>
        </p:nvSpPr>
        <p:spPr>
          <a:xfrm>
            <a:off x="2333415" y="5512321"/>
            <a:ext cx="9397744"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Hồi quy tuyến tính: tìm ra hệ số a và b của phương trình: </a:t>
            </a:r>
            <a:r>
              <a:rPr b="1" lang="en-US" sz="2000">
                <a:solidFill>
                  <a:srgbClr val="FF0000"/>
                </a:solidFill>
                <a:latin typeface="Calibri"/>
                <a:ea typeface="Calibri"/>
                <a:cs typeface="Calibri"/>
                <a:sym typeface="Calibri"/>
              </a:rPr>
              <a:t>Y = a X + b </a:t>
            </a:r>
            <a:r>
              <a:rPr lang="en-US" sz="2000">
                <a:solidFill>
                  <a:schemeClr val="dk1"/>
                </a:solidFill>
                <a:latin typeface="Calibri"/>
                <a:ea typeface="Calibri"/>
                <a:cs typeface="Calibri"/>
                <a:sym typeface="Calibri"/>
              </a:rPr>
              <a:t>từ dữ liệu huấn luyện.</a:t>
            </a:r>
            <a:endParaRPr b="1" sz="2000">
              <a:solidFill>
                <a:srgbClr val="FF0000"/>
              </a:solidFill>
              <a:latin typeface="Calibri"/>
              <a:ea typeface="Calibri"/>
              <a:cs typeface="Calibri"/>
              <a:sym typeface="Calibri"/>
            </a:endParaRPr>
          </a:p>
        </p:txBody>
      </p:sp>
      <p:sp>
        <p:nvSpPr>
          <p:cNvPr id="1306" name="Google Shape;1306;p7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500"/>
                                        <p:tgtEl>
                                          <p:spTgt spid="1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79"/>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12" name="Google Shape;1312;p7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13" name="Google Shape;1313;p7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314" name="Google Shape;1314;p7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5" name="Google Shape;1315;p7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16" name="Google Shape;1316;p79"/>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17" name="Google Shape;1317;p79"/>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318" name="Google Shape;1318;p79"/>
          <p:cNvSpPr/>
          <p:nvPr/>
        </p:nvSpPr>
        <p:spPr>
          <a:xfrm>
            <a:off x="2333415" y="1927619"/>
            <a:ext cx="7097188"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Xét bộ giữ liệu huấn luyện với x: giá bán nhà, y: số lượng nhà bán được.</a:t>
            </a:r>
            <a:endParaRPr b="1" sz="2000">
              <a:solidFill>
                <a:srgbClr val="FF0000"/>
              </a:solidFill>
              <a:latin typeface="Calibri"/>
              <a:ea typeface="Calibri"/>
              <a:cs typeface="Calibri"/>
              <a:sym typeface="Calibri"/>
            </a:endParaRPr>
          </a:p>
        </p:txBody>
      </p:sp>
      <p:graphicFrame>
        <p:nvGraphicFramePr>
          <p:cNvPr id="1319" name="Google Shape;1319;p79"/>
          <p:cNvGraphicFramePr/>
          <p:nvPr/>
        </p:nvGraphicFramePr>
        <p:xfrm>
          <a:off x="9696567" y="1987688"/>
          <a:ext cx="3000000" cy="3000000"/>
        </p:xfrm>
        <a:graphic>
          <a:graphicData uri="http://schemas.openxmlformats.org/drawingml/2006/table">
            <a:tbl>
              <a:tblPr>
                <a:noFill/>
                <a:tableStyleId>{3EB55624-FE38-4814-9D2C-76A2840CF2D2}</a:tableStyleId>
              </a:tblPr>
              <a:tblGrid>
                <a:gridCol w="1088500"/>
                <a:gridCol w="1088500"/>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r>
            </a:tbl>
          </a:graphicData>
        </a:graphic>
      </p:graphicFrame>
      <p:sp>
        <p:nvSpPr>
          <p:cNvPr id="1320" name="Google Shape;1320;p79"/>
          <p:cNvSpPr/>
          <p:nvPr/>
        </p:nvSpPr>
        <p:spPr>
          <a:xfrm>
            <a:off x="2370356" y="2796449"/>
            <a:ext cx="709718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Hãy dự báo số nhà bán được nếu giá bán đạt 300.</a:t>
            </a:r>
            <a:endParaRPr b="1" sz="2000">
              <a:solidFill>
                <a:srgbClr val="FF0000"/>
              </a:solidFill>
              <a:latin typeface="Calibri"/>
              <a:ea typeface="Calibri"/>
              <a:cs typeface="Calibri"/>
              <a:sym typeface="Calibri"/>
            </a:endParaRPr>
          </a:p>
        </p:txBody>
      </p:sp>
      <p:pic>
        <p:nvPicPr>
          <p:cNvPr id="1321" name="Google Shape;1321;p79"/>
          <p:cNvPicPr preferRelativeResize="0"/>
          <p:nvPr/>
        </p:nvPicPr>
        <p:blipFill rotWithShape="1">
          <a:blip r:embed="rId4">
            <a:alphaModFix/>
          </a:blip>
          <a:srcRect b="0" l="0" r="0" t="0"/>
          <a:stretch/>
        </p:blipFill>
        <p:spPr>
          <a:xfrm>
            <a:off x="4011438" y="3231526"/>
            <a:ext cx="3815024" cy="2942522"/>
          </a:xfrm>
          <a:prstGeom prst="rect">
            <a:avLst/>
          </a:prstGeom>
          <a:noFill/>
          <a:ln>
            <a:noFill/>
          </a:ln>
        </p:spPr>
      </p:pic>
      <p:sp>
        <p:nvSpPr>
          <p:cNvPr id="1322" name="Google Shape;1322;p7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500"/>
                                        <p:tgtEl>
                                          <p:spTgt spid="1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500"/>
                                        <p:tgtEl>
                                          <p:spTgt spid="1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500"/>
                                        <p:tgtEl>
                                          <p:spTgt spid="1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cxnSp>
        <p:nvCxnSpPr>
          <p:cNvPr id="184" name="Google Shape;184;p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85" name="Google Shape;185;p8"/>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186" name="Google Shape;186;p8"/>
          <p:cNvSpPr txBox="1"/>
          <p:nvPr/>
        </p:nvSpPr>
        <p:spPr>
          <a:xfrm>
            <a:off x="616716" y="1821419"/>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Dữ liệu lớn – BIG DATA</a:t>
            </a:r>
            <a:endParaRPr b="1" sz="2600">
              <a:solidFill>
                <a:srgbClr val="3F3F3F"/>
              </a:solidFill>
              <a:latin typeface="Helvetica Neue"/>
              <a:ea typeface="Helvetica Neue"/>
              <a:cs typeface="Helvetica Neue"/>
              <a:sym typeface="Helvetica Neue"/>
            </a:endParaRPr>
          </a:p>
        </p:txBody>
      </p:sp>
      <p:sp>
        <p:nvSpPr>
          <p:cNvPr id="187" name="Google Shape;187;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88" name="Google Shape;188;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 name="Google Shape;189;p8"/>
          <p:cNvSpPr/>
          <p:nvPr/>
        </p:nvSpPr>
        <p:spPr>
          <a:xfrm>
            <a:off x="1740751" y="2862515"/>
            <a:ext cx="1828800" cy="1164457"/>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BIG</a:t>
            </a:r>
            <a:endParaRPr sz="1800">
              <a:solidFill>
                <a:srgbClr val="002060"/>
              </a:solidFill>
              <a:latin typeface="Calibri"/>
              <a:ea typeface="Calibri"/>
              <a:cs typeface="Calibri"/>
              <a:sym typeface="Calibri"/>
            </a:endParaRPr>
          </a:p>
        </p:txBody>
      </p:sp>
      <p:sp>
        <p:nvSpPr>
          <p:cNvPr id="190" name="Google Shape;190;p8"/>
          <p:cNvSpPr/>
          <p:nvPr/>
        </p:nvSpPr>
        <p:spPr>
          <a:xfrm>
            <a:off x="1740751" y="4370036"/>
            <a:ext cx="1828800" cy="1510276"/>
          </a:xfrm>
          <a:prstGeom prst="roundRect">
            <a:avLst>
              <a:gd fmla="val 16667" name="adj"/>
            </a:avLst>
          </a:prstGeom>
          <a:solidFill>
            <a:srgbClr val="F2F2F2"/>
          </a:solidFill>
          <a:ln cap="flat" cmpd="sng" w="1587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COMPLEX</a:t>
            </a:r>
            <a:endParaRPr sz="1800">
              <a:solidFill>
                <a:srgbClr val="002060"/>
              </a:solidFill>
              <a:latin typeface="Calibri"/>
              <a:ea typeface="Calibri"/>
              <a:cs typeface="Calibri"/>
              <a:sym typeface="Calibri"/>
            </a:endParaRPr>
          </a:p>
        </p:txBody>
      </p:sp>
      <p:sp>
        <p:nvSpPr>
          <p:cNvPr id="191" name="Google Shape;191;p8"/>
          <p:cNvSpPr/>
          <p:nvPr/>
        </p:nvSpPr>
        <p:spPr>
          <a:xfrm>
            <a:off x="4154424" y="2896651"/>
            <a:ext cx="6096000" cy="3817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Kích thước lớn</a:t>
            </a:r>
            <a:endParaRPr b="1" sz="1800">
              <a:solidFill>
                <a:schemeClr val="dk1"/>
              </a:solidFill>
              <a:latin typeface="Calibri"/>
              <a:ea typeface="Calibri"/>
              <a:cs typeface="Calibri"/>
              <a:sym typeface="Calibri"/>
            </a:endParaRPr>
          </a:p>
        </p:txBody>
      </p:sp>
      <p:sp>
        <p:nvSpPr>
          <p:cNvPr id="192" name="Google Shape;192;p8"/>
          <p:cNvSpPr/>
          <p:nvPr/>
        </p:nvSpPr>
        <p:spPr>
          <a:xfrm>
            <a:off x="4154424" y="3400324"/>
            <a:ext cx="6096000" cy="39703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Các công cụ truyền thống không phù hợp</a:t>
            </a:r>
            <a:endParaRPr b="1" sz="1800">
              <a:solidFill>
                <a:schemeClr val="dk1"/>
              </a:solidFill>
              <a:latin typeface="Calibri"/>
              <a:ea typeface="Calibri"/>
              <a:cs typeface="Calibri"/>
              <a:sym typeface="Calibri"/>
            </a:endParaRPr>
          </a:p>
        </p:txBody>
      </p:sp>
      <p:sp>
        <p:nvSpPr>
          <p:cNvPr id="193" name="Google Shape;193;p8"/>
          <p:cNvSpPr/>
          <p:nvPr/>
        </p:nvSpPr>
        <p:spPr>
          <a:xfrm>
            <a:off x="4227576" y="4370036"/>
            <a:ext cx="6096000" cy="381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Nhiều nguồn</a:t>
            </a:r>
            <a:endParaRPr b="1" sz="1800">
              <a:solidFill>
                <a:schemeClr val="dk1"/>
              </a:solidFill>
              <a:latin typeface="Calibri"/>
              <a:ea typeface="Calibri"/>
              <a:cs typeface="Calibri"/>
              <a:sym typeface="Calibri"/>
            </a:endParaRPr>
          </a:p>
        </p:txBody>
      </p:sp>
      <p:sp>
        <p:nvSpPr>
          <p:cNvPr id="194" name="Google Shape;194;p8"/>
          <p:cNvSpPr/>
          <p:nvPr/>
        </p:nvSpPr>
        <p:spPr>
          <a:xfrm>
            <a:off x="4227576" y="4873709"/>
            <a:ext cx="6096000" cy="39703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Nhiều định dạng, đa hình </a:t>
            </a:r>
            <a:endParaRPr b="1" sz="1800">
              <a:solidFill>
                <a:schemeClr val="dk1"/>
              </a:solidFill>
              <a:latin typeface="Calibri"/>
              <a:ea typeface="Calibri"/>
              <a:cs typeface="Calibri"/>
              <a:sym typeface="Calibri"/>
            </a:endParaRPr>
          </a:p>
        </p:txBody>
      </p:sp>
      <p:sp>
        <p:nvSpPr>
          <p:cNvPr id="195" name="Google Shape;195;p8"/>
          <p:cNvSpPr/>
          <p:nvPr/>
        </p:nvSpPr>
        <p:spPr>
          <a:xfrm>
            <a:off x="4227576" y="5343607"/>
            <a:ext cx="6096000" cy="3817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chemeClr val="dk1"/>
              </a:buClr>
              <a:buSzPts val="1800"/>
              <a:buFont typeface="Courier New"/>
              <a:buChar char="o"/>
            </a:pPr>
            <a:r>
              <a:rPr b="1" lang="en-US" sz="1800">
                <a:solidFill>
                  <a:schemeClr val="dk1"/>
                </a:solidFill>
                <a:latin typeface="Calibri"/>
                <a:ea typeface="Calibri"/>
                <a:cs typeface="Calibri"/>
                <a:sym typeface="Calibri"/>
              </a:rPr>
              <a:t>Tốc độ sinh dữ liệu cao</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80"/>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28" name="Google Shape;1328;p8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29" name="Google Shape;1329;p8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330" name="Google Shape;1330;p8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1" name="Google Shape;1331;p8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32" name="Google Shape;1332;p80"/>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33" name="Google Shape;1333;p80"/>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334" name="Google Shape;1334;p80"/>
          <p:cNvSpPr/>
          <p:nvPr/>
        </p:nvSpPr>
        <p:spPr>
          <a:xfrm>
            <a:off x="2333415" y="1927619"/>
            <a:ext cx="7097188"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Xét bộ giữ liệu huấn luyện với x: giá bán nhà, y: số lượng nhà bán được.</a:t>
            </a:r>
            <a:endParaRPr b="1" sz="2000">
              <a:solidFill>
                <a:srgbClr val="FF0000"/>
              </a:solidFill>
              <a:latin typeface="Calibri"/>
              <a:ea typeface="Calibri"/>
              <a:cs typeface="Calibri"/>
              <a:sym typeface="Calibri"/>
            </a:endParaRPr>
          </a:p>
        </p:txBody>
      </p:sp>
      <p:graphicFrame>
        <p:nvGraphicFramePr>
          <p:cNvPr id="1335" name="Google Shape;1335;p80"/>
          <p:cNvGraphicFramePr/>
          <p:nvPr/>
        </p:nvGraphicFramePr>
        <p:xfrm>
          <a:off x="9696567" y="1987688"/>
          <a:ext cx="3000000" cy="3000000"/>
        </p:xfrm>
        <a:graphic>
          <a:graphicData uri="http://schemas.openxmlformats.org/drawingml/2006/table">
            <a:tbl>
              <a:tblPr>
                <a:noFill/>
                <a:tableStyleId>{3EB55624-FE38-4814-9D2C-76A2840CF2D2}</a:tableStyleId>
              </a:tblPr>
              <a:tblGrid>
                <a:gridCol w="1088500"/>
                <a:gridCol w="1088500"/>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r>
            </a:tbl>
          </a:graphicData>
        </a:graphic>
      </p:graphicFrame>
      <p:sp>
        <p:nvSpPr>
          <p:cNvPr id="1336" name="Google Shape;1336;p80"/>
          <p:cNvSpPr/>
          <p:nvPr/>
        </p:nvSpPr>
        <p:spPr>
          <a:xfrm>
            <a:off x="2370356" y="2796449"/>
            <a:ext cx="709718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Hãy dự báo số nhà bán được nếu giá bán đạt 300.</a:t>
            </a:r>
            <a:endParaRPr b="1" sz="2000">
              <a:solidFill>
                <a:srgbClr val="FF0000"/>
              </a:solidFill>
              <a:latin typeface="Calibri"/>
              <a:ea typeface="Calibri"/>
              <a:cs typeface="Calibri"/>
              <a:sym typeface="Calibri"/>
            </a:endParaRPr>
          </a:p>
        </p:txBody>
      </p:sp>
      <p:sp>
        <p:nvSpPr>
          <p:cNvPr id="1337" name="Google Shape;1337;p80"/>
          <p:cNvSpPr/>
          <p:nvPr/>
        </p:nvSpPr>
        <p:spPr>
          <a:xfrm>
            <a:off x="2370356" y="3378520"/>
            <a:ext cx="709718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Giả sử X và Y có mối phụ thuộc tuyến tính</a:t>
            </a:r>
            <a:endParaRPr b="1" sz="2000">
              <a:solidFill>
                <a:srgbClr val="FF0000"/>
              </a:solidFill>
              <a:latin typeface="Calibri"/>
              <a:ea typeface="Calibri"/>
              <a:cs typeface="Calibri"/>
              <a:sym typeface="Calibri"/>
            </a:endParaRPr>
          </a:p>
        </p:txBody>
      </p:sp>
      <p:sp>
        <p:nvSpPr>
          <p:cNvPr id="1338" name="Google Shape;1338;p80"/>
          <p:cNvSpPr/>
          <p:nvPr/>
        </p:nvSpPr>
        <p:spPr>
          <a:xfrm>
            <a:off x="5213147" y="4031670"/>
            <a:ext cx="2033814" cy="430887"/>
          </a:xfrm>
          <a:prstGeom prst="rect">
            <a:avLst/>
          </a:prstGeom>
          <a:noFill/>
          <a:ln cap="flat" cmpd="sng" w="9525">
            <a:solidFill>
              <a:srgbClr val="3F73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FF0000"/>
                </a:solidFill>
                <a:latin typeface="Calibri"/>
                <a:ea typeface="Calibri"/>
                <a:cs typeface="Calibri"/>
                <a:sym typeface="Calibri"/>
              </a:rPr>
              <a:t>Y = a X + b </a:t>
            </a:r>
            <a:endParaRPr sz="2200">
              <a:solidFill>
                <a:schemeClr val="dk1"/>
              </a:solidFill>
              <a:latin typeface="Calibri"/>
              <a:ea typeface="Calibri"/>
              <a:cs typeface="Calibri"/>
              <a:sym typeface="Calibri"/>
            </a:endParaRPr>
          </a:p>
        </p:txBody>
      </p:sp>
      <p:sp>
        <p:nvSpPr>
          <p:cNvPr id="1339" name="Google Shape;1339;p80"/>
          <p:cNvSpPr/>
          <p:nvPr/>
        </p:nvSpPr>
        <p:spPr>
          <a:xfrm>
            <a:off x="2370356" y="4799915"/>
            <a:ext cx="8397728"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Ta có thể sử dụng dữ liệu quan sát được để ước lượng a và b</a:t>
            </a:r>
            <a:endParaRPr b="1" sz="2000">
              <a:solidFill>
                <a:srgbClr val="FF0000"/>
              </a:solidFill>
              <a:latin typeface="Calibri"/>
              <a:ea typeface="Calibri"/>
              <a:cs typeface="Calibri"/>
              <a:sym typeface="Calibri"/>
            </a:endParaRPr>
          </a:p>
        </p:txBody>
      </p:sp>
      <p:sp>
        <p:nvSpPr>
          <p:cNvPr id="1340" name="Google Shape;1340;p8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500"/>
                                        <p:tgtEl>
                                          <p:spTgt spid="1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500"/>
                                        <p:tgtEl>
                                          <p:spTgt spid="1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500"/>
                                        <p:tgtEl>
                                          <p:spTgt spid="1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500"/>
                                        <p:tgtEl>
                                          <p:spTgt spid="1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500"/>
                                        <p:tgtEl>
                                          <p:spTgt spid="1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81"/>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46" name="Google Shape;1346;p81"/>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47" name="Google Shape;1347;p8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348" name="Google Shape;1348;p8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9" name="Google Shape;1349;p81"/>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50" name="Google Shape;1350;p81"/>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51" name="Google Shape;1351;p81"/>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graphicFrame>
        <p:nvGraphicFramePr>
          <p:cNvPr id="1352" name="Google Shape;1352;p81"/>
          <p:cNvGraphicFramePr/>
          <p:nvPr/>
        </p:nvGraphicFramePr>
        <p:xfrm>
          <a:off x="4885582" y="3354784"/>
          <a:ext cx="3000000" cy="3000000"/>
        </p:xfrm>
        <a:graphic>
          <a:graphicData uri="http://schemas.openxmlformats.org/drawingml/2006/table">
            <a:tbl>
              <a:tblPr>
                <a:noFill/>
                <a:tableStyleId>{3EB55624-FE38-4814-9D2C-76A2840CF2D2}</a:tableStyleId>
              </a:tblPr>
              <a:tblGrid>
                <a:gridCol w="955650"/>
                <a:gridCol w="941700"/>
                <a:gridCol w="1433025"/>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 dự</a:t>
                      </a:r>
                      <a:r>
                        <a:rPr b="1" lang="en-US" sz="1600">
                          <a:latin typeface="Arial"/>
                          <a:ea typeface="Arial"/>
                          <a:cs typeface="Arial"/>
                          <a:sym typeface="Arial"/>
                        </a:rPr>
                        <a:t> báo</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180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200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220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240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280 a + b</a:t>
                      </a:r>
                      <a:endParaRPr/>
                    </a:p>
                  </a:txBody>
                  <a:tcPr marT="0" marB="0" marR="68575" marL="68575" anchor="ctr">
                    <a:solidFill>
                      <a:srgbClr val="D8D8D8"/>
                    </a:solidFill>
                  </a:tcPr>
                </a:tc>
              </a:tr>
            </a:tbl>
          </a:graphicData>
        </a:graphic>
      </p:graphicFrame>
      <p:sp>
        <p:nvSpPr>
          <p:cNvPr id="1353" name="Google Shape;1353;p81"/>
          <p:cNvSpPr/>
          <p:nvPr/>
        </p:nvSpPr>
        <p:spPr>
          <a:xfrm>
            <a:off x="5533859" y="1950258"/>
            <a:ext cx="2033814" cy="430887"/>
          </a:xfrm>
          <a:prstGeom prst="rect">
            <a:avLst/>
          </a:prstGeom>
          <a:noFill/>
          <a:ln cap="flat" cmpd="sng" w="9525">
            <a:solidFill>
              <a:srgbClr val="3F739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FF0000"/>
                </a:solidFill>
                <a:latin typeface="Calibri"/>
                <a:ea typeface="Calibri"/>
                <a:cs typeface="Calibri"/>
                <a:sym typeface="Calibri"/>
              </a:rPr>
              <a:t>Y = a X + b </a:t>
            </a:r>
            <a:endParaRPr sz="2200">
              <a:solidFill>
                <a:schemeClr val="dk1"/>
              </a:solidFill>
              <a:latin typeface="Calibri"/>
              <a:ea typeface="Calibri"/>
              <a:cs typeface="Calibri"/>
              <a:sym typeface="Calibri"/>
            </a:endParaRPr>
          </a:p>
        </p:txBody>
      </p:sp>
      <p:sp>
        <p:nvSpPr>
          <p:cNvPr id="1354" name="Google Shape;1354;p81"/>
          <p:cNvSpPr/>
          <p:nvPr/>
        </p:nvSpPr>
        <p:spPr>
          <a:xfrm>
            <a:off x="2333414" y="2525683"/>
            <a:ext cx="9458251"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Với các giá trị X đã biết, Phương trình trên sẽ cho ra dự báo của Y tương ứng</a:t>
            </a:r>
            <a:endParaRPr/>
          </a:p>
        </p:txBody>
      </p:sp>
      <p:sp>
        <p:nvSpPr>
          <p:cNvPr id="1355" name="Google Shape;1355;p81"/>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82"/>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61" name="Google Shape;1361;p8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62" name="Google Shape;1362;p8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363" name="Google Shape;1363;p8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4" name="Google Shape;1364;p8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65" name="Google Shape;1365;p82"/>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66" name="Google Shape;1366;p82"/>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graphicFrame>
        <p:nvGraphicFramePr>
          <p:cNvPr id="1367" name="Google Shape;1367;p82"/>
          <p:cNvGraphicFramePr/>
          <p:nvPr/>
        </p:nvGraphicFramePr>
        <p:xfrm>
          <a:off x="8584125" y="1950258"/>
          <a:ext cx="3000000" cy="3000000"/>
        </p:xfrm>
        <a:graphic>
          <a:graphicData uri="http://schemas.openxmlformats.org/drawingml/2006/table">
            <a:tbl>
              <a:tblPr>
                <a:noFill/>
                <a:tableStyleId>{3EB55624-FE38-4814-9D2C-76A2840CF2D2}</a:tableStyleId>
              </a:tblPr>
              <a:tblGrid>
                <a:gridCol w="955650"/>
                <a:gridCol w="941700"/>
                <a:gridCol w="1433025"/>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 dự</a:t>
                      </a:r>
                      <a:r>
                        <a:rPr b="1" lang="en-US" sz="1600">
                          <a:latin typeface="Arial"/>
                          <a:ea typeface="Arial"/>
                          <a:cs typeface="Arial"/>
                          <a:sym typeface="Arial"/>
                        </a:rPr>
                        <a:t> báo</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180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200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220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240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280 a + b</a:t>
                      </a:r>
                      <a:endParaRPr/>
                    </a:p>
                  </a:txBody>
                  <a:tcPr marT="0" marB="0" marR="68575" marL="68575" anchor="ctr">
                    <a:solidFill>
                      <a:srgbClr val="D8D8D8"/>
                    </a:solidFill>
                  </a:tcPr>
                </a:tc>
              </a:tr>
            </a:tbl>
          </a:graphicData>
        </a:graphic>
      </p:graphicFrame>
      <p:sp>
        <p:nvSpPr>
          <p:cNvPr id="1368" name="Google Shape;1368;p82"/>
          <p:cNvSpPr/>
          <p:nvPr/>
        </p:nvSpPr>
        <p:spPr>
          <a:xfrm>
            <a:off x="2333414" y="2133830"/>
            <a:ext cx="6046311" cy="408445"/>
          </a:xfrm>
          <a:prstGeom prst="rect">
            <a:avLst/>
          </a:prstGeom>
          <a:blipFill rotWithShape="1">
            <a:blip r:embed="rId4">
              <a:alphaModFix/>
            </a:blip>
            <a:stretch>
              <a:fillRect b="-26865" l="-906" r="0" t="-746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69" name="Google Shape;1369;p82"/>
          <p:cNvSpPr txBox="1"/>
          <p:nvPr/>
        </p:nvSpPr>
        <p:spPr>
          <a:xfrm>
            <a:off x="4257518" y="2719319"/>
            <a:ext cx="2360454" cy="75623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70" name="Google Shape;1370;p82"/>
          <p:cNvSpPr/>
          <p:nvPr/>
        </p:nvSpPr>
        <p:spPr>
          <a:xfrm>
            <a:off x="2333413" y="3815650"/>
            <a:ext cx="6046311" cy="4084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13829"/>
              </a:buClr>
              <a:buSzPts val="2000"/>
              <a:buFont typeface="Noto Sans Symbols"/>
              <a:buChar char="▪"/>
            </a:pPr>
            <a:r>
              <a:rPr lang="en-US" sz="2000">
                <a:solidFill>
                  <a:srgbClr val="313829"/>
                </a:solidFill>
                <a:latin typeface="Calibri"/>
                <a:ea typeface="Calibri"/>
                <a:cs typeface="Calibri"/>
                <a:sym typeface="Calibri"/>
              </a:rPr>
              <a:t>Bài toán trở thành: tìm a, b để J đạt min</a:t>
            </a:r>
            <a:endParaRPr/>
          </a:p>
        </p:txBody>
      </p:sp>
      <p:sp>
        <p:nvSpPr>
          <p:cNvPr id="1371" name="Google Shape;1371;p82"/>
          <p:cNvSpPr txBox="1"/>
          <p:nvPr/>
        </p:nvSpPr>
        <p:spPr>
          <a:xfrm>
            <a:off x="4287668" y="4336334"/>
            <a:ext cx="3020314" cy="75623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72" name="Google Shape;1372;p82"/>
          <p:cNvSpPr txBox="1"/>
          <p:nvPr/>
        </p:nvSpPr>
        <p:spPr>
          <a:xfrm>
            <a:off x="3428218" y="5257921"/>
            <a:ext cx="3632918" cy="756233"/>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73" name="Google Shape;1373;p8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83"/>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79" name="Google Shape;1379;p8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80" name="Google Shape;1380;p8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381" name="Google Shape;1381;p8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2" name="Google Shape;1382;p8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383" name="Google Shape;1383;p83"/>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84" name="Google Shape;1384;p83"/>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graphicFrame>
        <p:nvGraphicFramePr>
          <p:cNvPr id="1385" name="Google Shape;1385;p83"/>
          <p:cNvGraphicFramePr/>
          <p:nvPr/>
        </p:nvGraphicFramePr>
        <p:xfrm>
          <a:off x="8584125" y="1950258"/>
          <a:ext cx="3000000" cy="3000000"/>
        </p:xfrm>
        <a:graphic>
          <a:graphicData uri="http://schemas.openxmlformats.org/drawingml/2006/table">
            <a:tbl>
              <a:tblPr>
                <a:noFill/>
                <a:tableStyleId>{3EB55624-FE38-4814-9D2C-76A2840CF2D2}</a:tableStyleId>
              </a:tblPr>
              <a:tblGrid>
                <a:gridCol w="955650"/>
                <a:gridCol w="941700"/>
                <a:gridCol w="1433025"/>
              </a:tblGrid>
              <a:tr h="190500">
                <a:tc>
                  <a:txBody>
                    <a:bodyPr/>
                    <a:lstStyle/>
                    <a:p>
                      <a:pPr indent="0" lvl="0" marL="0" marR="0" rtl="0" algn="ctr">
                        <a:spcBef>
                          <a:spcPts val="0"/>
                        </a:spcBef>
                        <a:spcAft>
                          <a:spcPts val="0"/>
                        </a:spcAft>
                        <a:buNone/>
                      </a:pPr>
                      <a:r>
                        <a:rPr b="1" lang="en-US" sz="1600">
                          <a:latin typeface="Arial"/>
                          <a:ea typeface="Arial"/>
                          <a:cs typeface="Arial"/>
                          <a:sym typeface="Arial"/>
                        </a:rPr>
                        <a:t>X</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a:t>
                      </a:r>
                      <a:endParaRPr b="1" sz="1600">
                        <a:latin typeface="Arial"/>
                        <a:ea typeface="Arial"/>
                        <a:cs typeface="Arial"/>
                        <a:sym typeface="Arial"/>
                      </a:endParaRPr>
                    </a:p>
                  </a:txBody>
                  <a:tcPr marT="0" marB="0" marR="68575" marL="68575" anchor="ctr">
                    <a:solidFill>
                      <a:srgbClr val="FFFF00"/>
                    </a:solidFill>
                  </a:tcPr>
                </a:tc>
                <a:tc>
                  <a:txBody>
                    <a:bodyPr/>
                    <a:lstStyle/>
                    <a:p>
                      <a:pPr indent="0" lvl="0" marL="0" marR="0" rtl="0" algn="ctr">
                        <a:spcBef>
                          <a:spcPts val="0"/>
                        </a:spcBef>
                        <a:spcAft>
                          <a:spcPts val="0"/>
                        </a:spcAft>
                        <a:buNone/>
                      </a:pPr>
                      <a:r>
                        <a:rPr b="1" lang="en-US" sz="1600">
                          <a:latin typeface="Arial"/>
                          <a:ea typeface="Arial"/>
                          <a:cs typeface="Arial"/>
                          <a:sym typeface="Arial"/>
                        </a:rPr>
                        <a:t>Y dự</a:t>
                      </a:r>
                      <a:r>
                        <a:rPr b="1" lang="en-US" sz="1600">
                          <a:latin typeface="Arial"/>
                          <a:ea typeface="Arial"/>
                          <a:cs typeface="Arial"/>
                          <a:sym typeface="Arial"/>
                        </a:rPr>
                        <a:t> báo</a:t>
                      </a:r>
                      <a:endParaRPr b="1" sz="1600">
                        <a:latin typeface="Arial"/>
                        <a:ea typeface="Arial"/>
                        <a:cs typeface="Arial"/>
                        <a:sym typeface="Arial"/>
                      </a:endParaRPr>
                    </a:p>
                  </a:txBody>
                  <a:tcPr marT="0" marB="0" marR="68575" marL="68575" anchor="ctr">
                    <a:solidFill>
                      <a:srgbClr val="FFFF00"/>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126</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103</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180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200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75</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220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82</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240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260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40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260 a + b</a:t>
                      </a:r>
                      <a:endParaRPr/>
                    </a:p>
                  </a:txBody>
                  <a:tcPr marT="0" marB="0" marR="68575" marL="68575" anchor="ctr">
                    <a:solidFill>
                      <a:srgbClr val="D8D8D8"/>
                    </a:solidFill>
                  </a:tcPr>
                </a:tc>
              </a:tr>
              <a:tr h="196850">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280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None/>
                      </a:pPr>
                      <a:r>
                        <a:rPr b="1" lang="en-US" sz="1600">
                          <a:latin typeface="Arial"/>
                          <a:ea typeface="Arial"/>
                          <a:cs typeface="Arial"/>
                          <a:sym typeface="Arial"/>
                        </a:rPr>
                        <a:t>20</a:t>
                      </a:r>
                      <a:endParaRPr b="1" sz="1600">
                        <a:latin typeface="Arial"/>
                        <a:ea typeface="Arial"/>
                        <a:cs typeface="Arial"/>
                        <a:sym typeface="Arial"/>
                      </a:endParaRPr>
                    </a:p>
                  </a:txBody>
                  <a:tcPr marT="0" marB="0" marR="68575" marL="68575" anchor="ctr">
                    <a:solidFill>
                      <a:srgbClr val="D8D8D8"/>
                    </a:solidFill>
                  </a:tcPr>
                </a:tc>
                <a:tc>
                  <a:txBody>
                    <a:bodyPr/>
                    <a:lstStyle/>
                    <a:p>
                      <a:pPr indent="0" lvl="0" marL="0" marR="0" rtl="0" algn="ctr">
                        <a:lnSpc>
                          <a:spcPct val="150000"/>
                        </a:lnSpc>
                        <a:spcBef>
                          <a:spcPts val="0"/>
                        </a:spcBef>
                        <a:spcAft>
                          <a:spcPts val="0"/>
                        </a:spcAft>
                        <a:buClr>
                          <a:schemeClr val="dk1"/>
                        </a:buClr>
                        <a:buSzPts val="1600"/>
                        <a:buFont typeface="Calibri"/>
                        <a:buNone/>
                      </a:pPr>
                      <a:r>
                        <a:rPr b="1" lang="en-US" sz="1600">
                          <a:latin typeface="Calibri"/>
                          <a:ea typeface="Calibri"/>
                          <a:cs typeface="Calibri"/>
                          <a:sym typeface="Calibri"/>
                        </a:rPr>
                        <a:t>280 a + b</a:t>
                      </a:r>
                      <a:endParaRPr/>
                    </a:p>
                  </a:txBody>
                  <a:tcPr marT="0" marB="0" marR="68575" marL="68575" anchor="ctr">
                    <a:solidFill>
                      <a:srgbClr val="D8D8D8"/>
                    </a:solidFill>
                  </a:tcPr>
                </a:tc>
              </a:tr>
            </a:tbl>
          </a:graphicData>
        </a:graphic>
      </p:graphicFrame>
      <p:sp>
        <p:nvSpPr>
          <p:cNvPr id="1386" name="Google Shape;1386;p83"/>
          <p:cNvSpPr txBox="1"/>
          <p:nvPr/>
        </p:nvSpPr>
        <p:spPr>
          <a:xfrm>
            <a:off x="3408675" y="1800056"/>
            <a:ext cx="3557512" cy="75623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387" name="Google Shape;1387;p83"/>
          <p:cNvSpPr/>
          <p:nvPr/>
        </p:nvSpPr>
        <p:spPr>
          <a:xfrm>
            <a:off x="4350479" y="2855702"/>
            <a:ext cx="2546831"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1/14(126-160a-b)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+ 1/14(103-180a-b)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+ 1/14(82  -200a-b)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+ 1/14(75  -220a-b)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+ 1/14(82  -240a-b)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+ 1/14(40  -260a-b)</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+ 1/14(20  -280a-b)</a:t>
            </a:r>
            <a:r>
              <a:rPr baseline="30000" lang="en-US" sz="2000">
                <a:solidFill>
                  <a:schemeClr val="dk1"/>
                </a:solidFill>
                <a:latin typeface="Calibri"/>
                <a:ea typeface="Calibri"/>
                <a:cs typeface="Calibri"/>
                <a:sym typeface="Calibri"/>
              </a:rPr>
              <a:t>2</a:t>
            </a:r>
            <a:endParaRPr sz="2000">
              <a:solidFill>
                <a:schemeClr val="dk1"/>
              </a:solidFill>
              <a:latin typeface="Calibri"/>
              <a:ea typeface="Calibri"/>
              <a:cs typeface="Calibri"/>
              <a:sym typeface="Calibri"/>
            </a:endParaRPr>
          </a:p>
        </p:txBody>
      </p:sp>
      <p:sp>
        <p:nvSpPr>
          <p:cNvPr id="1388" name="Google Shape;1388;p83"/>
          <p:cNvSpPr/>
          <p:nvPr/>
        </p:nvSpPr>
        <p:spPr>
          <a:xfrm>
            <a:off x="2371093" y="5330442"/>
            <a:ext cx="9147617"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Giải bài toán trên ta thu được a = </a:t>
            </a:r>
            <a:r>
              <a:rPr b="1" lang="en-US" sz="2000">
                <a:solidFill>
                  <a:srgbClr val="FF0000"/>
                </a:solidFill>
                <a:latin typeface="Calibri"/>
                <a:ea typeface="Calibri"/>
                <a:cs typeface="Calibri"/>
                <a:sym typeface="Calibri"/>
              </a:rPr>
              <a:t>-0.763 </a:t>
            </a:r>
            <a:r>
              <a:rPr b="1" lang="en-US" sz="2000">
                <a:solidFill>
                  <a:schemeClr val="dk1"/>
                </a:solidFill>
                <a:latin typeface="Calibri"/>
                <a:ea typeface="Calibri"/>
                <a:cs typeface="Calibri"/>
                <a:sym typeface="Calibri"/>
              </a:rPr>
              <a:t>và b = </a:t>
            </a:r>
            <a:r>
              <a:rPr b="1" lang="en-US" sz="2000">
                <a:solidFill>
                  <a:srgbClr val="FF0000"/>
                </a:solidFill>
                <a:latin typeface="Calibri"/>
                <a:ea typeface="Calibri"/>
                <a:cs typeface="Calibri"/>
                <a:sym typeface="Calibri"/>
              </a:rPr>
              <a:t>242.46</a:t>
            </a:r>
            <a:endParaRPr/>
          </a:p>
        </p:txBody>
      </p:sp>
      <p:sp>
        <p:nvSpPr>
          <p:cNvPr id="1389" name="Google Shape;1389;p83"/>
          <p:cNvSpPr/>
          <p:nvPr/>
        </p:nvSpPr>
        <p:spPr>
          <a:xfrm>
            <a:off x="2392378" y="5821594"/>
            <a:ext cx="9147617"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Với giá bán = 300, số nhà bán được = </a:t>
            </a:r>
            <a:r>
              <a:rPr b="1" lang="en-US" sz="2000">
                <a:solidFill>
                  <a:srgbClr val="FF0000"/>
                </a:solidFill>
                <a:latin typeface="Calibri"/>
                <a:ea typeface="Calibri"/>
                <a:cs typeface="Calibri"/>
                <a:sym typeface="Calibri"/>
              </a:rPr>
              <a:t>-0.763</a:t>
            </a:r>
            <a:r>
              <a:rPr b="1" lang="en-US" sz="2000">
                <a:solidFill>
                  <a:schemeClr val="dk1"/>
                </a:solidFill>
                <a:latin typeface="Calibri"/>
                <a:ea typeface="Calibri"/>
                <a:cs typeface="Calibri"/>
                <a:sym typeface="Calibri"/>
              </a:rPr>
              <a:t>*300 + </a:t>
            </a:r>
            <a:r>
              <a:rPr b="1" lang="en-US" sz="2000">
                <a:solidFill>
                  <a:srgbClr val="FF0000"/>
                </a:solidFill>
                <a:latin typeface="Calibri"/>
                <a:ea typeface="Calibri"/>
                <a:cs typeface="Calibri"/>
                <a:sym typeface="Calibri"/>
              </a:rPr>
              <a:t>242.46</a:t>
            </a:r>
            <a:r>
              <a:rPr b="1" lang="en-US" sz="2000">
                <a:solidFill>
                  <a:schemeClr val="dk1"/>
                </a:solidFill>
                <a:latin typeface="Calibri"/>
                <a:ea typeface="Calibri"/>
                <a:cs typeface="Calibri"/>
                <a:sym typeface="Calibri"/>
              </a:rPr>
              <a:t> = </a:t>
            </a:r>
            <a:r>
              <a:rPr b="1" lang="en-US" sz="2000">
                <a:solidFill>
                  <a:srgbClr val="00B0F0"/>
                </a:solidFill>
                <a:latin typeface="Calibri"/>
                <a:ea typeface="Calibri"/>
                <a:cs typeface="Calibri"/>
                <a:sym typeface="Calibri"/>
              </a:rPr>
              <a:t>14</a:t>
            </a:r>
            <a:endParaRPr/>
          </a:p>
        </p:txBody>
      </p:sp>
      <p:sp>
        <p:nvSpPr>
          <p:cNvPr id="1390" name="Google Shape;1390;p8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84"/>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396" name="Google Shape;1396;p8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397" name="Google Shape;1397;p8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398" name="Google Shape;1398;p8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9" name="Google Shape;1399;p84"/>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00" name="Google Shape;1400;p84"/>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01" name="Google Shape;1401;p84"/>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02" name="Google Shape;1402;p84"/>
          <p:cNvSpPr/>
          <p:nvPr/>
        </p:nvSpPr>
        <p:spPr>
          <a:xfrm>
            <a:off x="2392378" y="1996740"/>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Đặc điểm của phân tích hồi quy</a:t>
            </a:r>
            <a:endParaRPr b="1" sz="2000">
              <a:solidFill>
                <a:srgbClr val="FF0000"/>
              </a:solidFill>
              <a:latin typeface="Calibri"/>
              <a:ea typeface="Calibri"/>
              <a:cs typeface="Calibri"/>
              <a:sym typeface="Calibri"/>
            </a:endParaRPr>
          </a:p>
        </p:txBody>
      </p:sp>
      <p:sp>
        <p:nvSpPr>
          <p:cNvPr id="1403" name="Google Shape;1403;p84"/>
          <p:cNvSpPr/>
          <p:nvPr/>
        </p:nvSpPr>
        <p:spPr>
          <a:xfrm>
            <a:off x="2842752" y="3256500"/>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Calibri"/>
                <a:ea typeface="Calibri"/>
                <a:cs typeface="Calibri"/>
                <a:sym typeface="Calibri"/>
              </a:rPr>
              <a:t>Biến phụ thuộc (Y) là liên tục</a:t>
            </a:r>
            <a:endParaRPr/>
          </a:p>
        </p:txBody>
      </p:sp>
      <p:sp>
        <p:nvSpPr>
          <p:cNvPr id="1404" name="Google Shape;1404;p84"/>
          <p:cNvSpPr/>
          <p:nvPr/>
        </p:nvSpPr>
        <p:spPr>
          <a:xfrm>
            <a:off x="2842753" y="2648763"/>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Calibri"/>
                <a:ea typeface="Calibri"/>
                <a:cs typeface="Calibri"/>
                <a:sym typeface="Calibri"/>
              </a:rPr>
              <a:t>Thường thực hiện trên dữ liệu kiểu số</a:t>
            </a:r>
            <a:endParaRPr/>
          </a:p>
        </p:txBody>
      </p:sp>
      <p:sp>
        <p:nvSpPr>
          <p:cNvPr id="1405" name="Google Shape;1405;p8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85"/>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11" name="Google Shape;1411;p8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12" name="Google Shape;1412;p8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413" name="Google Shape;1413;p8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4" name="Google Shape;1414;p85"/>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15" name="Google Shape;1415;p85"/>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16" name="Google Shape;1416;p85"/>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17" name="Google Shape;1417;p85"/>
          <p:cNvSpPr/>
          <p:nvPr/>
        </p:nvSpPr>
        <p:spPr>
          <a:xfrm>
            <a:off x="2392377" y="1903132"/>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Calibri"/>
                <a:ea typeface="Calibri"/>
                <a:cs typeface="Calibri"/>
                <a:sym typeface="Calibri"/>
                <a:hlinkClick r:id="rId4">
                  <a:extLst>
                    <a:ext uri="{A12FA001-AC4F-418D-AE19-62706E023703}">
                      <ahyp:hlinkClr val="tx"/>
                    </a:ext>
                  </a:extLst>
                </a:hlinkClick>
              </a:rPr>
              <a:t>Các mô hình hồi quy</a:t>
            </a:r>
            <a:endParaRPr b="1" sz="2000">
              <a:solidFill>
                <a:srgbClr val="FF0000"/>
              </a:solidFill>
              <a:latin typeface="Calibri"/>
              <a:ea typeface="Calibri"/>
              <a:cs typeface="Calibri"/>
              <a:sym typeface="Calibri"/>
            </a:endParaRPr>
          </a:p>
        </p:txBody>
      </p:sp>
      <p:sp>
        <p:nvSpPr>
          <p:cNvPr id="1418" name="Google Shape;1418;p85"/>
          <p:cNvSpPr/>
          <p:nvPr/>
        </p:nvSpPr>
        <p:spPr>
          <a:xfrm>
            <a:off x="3849310" y="2516915"/>
            <a:ext cx="6096000"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F3F3F"/>
                </a:solidFill>
                <a:latin typeface="Calibri"/>
                <a:ea typeface="Calibri"/>
                <a:cs typeface="Calibri"/>
                <a:sym typeface="Calibri"/>
              </a:rPr>
              <a:t>1. Linear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2. Logistic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3. Polynomial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4. Ridge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5. Lasso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6. Quantile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7. Bayesian Linear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8. Principal Components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9. Partial Least Squares Regression</a:t>
            </a:r>
            <a:br>
              <a:rPr b="1" lang="en-US" sz="2200">
                <a:solidFill>
                  <a:srgbClr val="3F3F3F"/>
                </a:solidFill>
                <a:latin typeface="Calibri"/>
                <a:ea typeface="Calibri"/>
                <a:cs typeface="Calibri"/>
                <a:sym typeface="Calibri"/>
              </a:rPr>
            </a:br>
            <a:r>
              <a:rPr b="1" lang="en-US" sz="2200">
                <a:solidFill>
                  <a:srgbClr val="3F3F3F"/>
                </a:solidFill>
                <a:latin typeface="Calibri"/>
                <a:ea typeface="Calibri"/>
                <a:cs typeface="Calibri"/>
                <a:sym typeface="Calibri"/>
              </a:rPr>
              <a:t>10. Elastic Net Regression</a:t>
            </a:r>
            <a:endParaRPr/>
          </a:p>
        </p:txBody>
      </p:sp>
      <p:sp>
        <p:nvSpPr>
          <p:cNvPr id="1419" name="Google Shape;1419;p8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86"/>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25" name="Google Shape;1425;p8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26" name="Google Shape;1426;p8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427" name="Google Shape;1427;p8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8" name="Google Shape;1428;p86"/>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29" name="Google Shape;1429;p86"/>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30" name="Google Shape;1430;p86"/>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31" name="Google Shape;1431;p86"/>
          <p:cNvSpPr/>
          <p:nvPr/>
        </p:nvSpPr>
        <p:spPr>
          <a:xfrm>
            <a:off x="2392378" y="1996740"/>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Mô hình hồi quy tuyến tính đa biến</a:t>
            </a:r>
            <a:endParaRPr b="1" sz="2000">
              <a:solidFill>
                <a:srgbClr val="FF0000"/>
              </a:solidFill>
              <a:latin typeface="Calibri"/>
              <a:ea typeface="Calibri"/>
              <a:cs typeface="Calibri"/>
              <a:sym typeface="Calibri"/>
            </a:endParaRPr>
          </a:p>
        </p:txBody>
      </p:sp>
      <p:pic>
        <p:nvPicPr>
          <p:cNvPr id="1432" name="Google Shape;1432;p86"/>
          <p:cNvPicPr preferRelativeResize="0"/>
          <p:nvPr/>
        </p:nvPicPr>
        <p:blipFill rotWithShape="1">
          <a:blip r:embed="rId4">
            <a:alphaModFix/>
          </a:blip>
          <a:srcRect b="0" l="0" r="0" t="0"/>
          <a:stretch/>
        </p:blipFill>
        <p:spPr>
          <a:xfrm>
            <a:off x="3449499" y="2492358"/>
            <a:ext cx="4616209" cy="552178"/>
          </a:xfrm>
          <a:prstGeom prst="rect">
            <a:avLst/>
          </a:prstGeom>
          <a:noFill/>
          <a:ln>
            <a:noFill/>
          </a:ln>
        </p:spPr>
      </p:pic>
      <p:sp>
        <p:nvSpPr>
          <p:cNvPr id="1433" name="Google Shape;1433;p8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34" name="Google Shape;1434;p86"/>
          <p:cNvPicPr preferRelativeResize="0"/>
          <p:nvPr/>
        </p:nvPicPr>
        <p:blipFill rotWithShape="1">
          <a:blip r:embed="rId5">
            <a:alphaModFix/>
          </a:blip>
          <a:srcRect b="0" l="0" r="0" t="0"/>
          <a:stretch/>
        </p:blipFill>
        <p:spPr>
          <a:xfrm>
            <a:off x="9574751" y="2270909"/>
            <a:ext cx="1637732" cy="995077"/>
          </a:xfrm>
          <a:prstGeom prst="rect">
            <a:avLst/>
          </a:prstGeom>
          <a:noFill/>
          <a:ln cap="flat" cmpd="sng" w="9525">
            <a:solidFill>
              <a:schemeClr val="accent1"/>
            </a:solidFill>
            <a:prstDash val="solid"/>
            <a:round/>
            <a:headEnd len="sm" w="sm" type="none"/>
            <a:tailEnd len="sm" w="sm" type="none"/>
          </a:ln>
        </p:spPr>
      </p:pic>
      <p:sp>
        <p:nvSpPr>
          <p:cNvPr id="1435" name="Google Shape;1435;p86"/>
          <p:cNvSpPr/>
          <p:nvPr/>
        </p:nvSpPr>
        <p:spPr>
          <a:xfrm>
            <a:off x="2324770" y="3694577"/>
            <a:ext cx="2489562" cy="492443"/>
          </a:xfrm>
          <a:prstGeom prst="rect">
            <a:avLst/>
          </a:prstGeom>
          <a:noFill/>
          <a:ln>
            <a:noFill/>
          </a:ln>
        </p:spPr>
        <p:txBody>
          <a:bodyPr anchorCtr="0" anchor="ctr" bIns="45700" lIns="91425" spcFirstLastPara="1" rIns="91425" wrap="square" tIns="45700">
            <a:spAutoFit/>
          </a:bodyPr>
          <a:lstStyle/>
          <a:p>
            <a:pPr indent="457200" lvl="0" marL="0" marR="0" rtl="0" algn="ctr">
              <a:lnSpc>
                <a:spcPct val="100000"/>
              </a:lnSpc>
              <a:spcBef>
                <a:spcPts val="0"/>
              </a:spcBef>
              <a:spcAft>
                <a:spcPts val="0"/>
              </a:spcAft>
              <a:buClr>
                <a:schemeClr val="dk1"/>
              </a:buClr>
              <a:buSzPts val="2600"/>
              <a:buFont typeface="Times New Roman"/>
              <a:buNone/>
            </a:pPr>
            <a:r>
              <a:rPr b="0" i="0" lang="en-US" sz="2600" u="none" cap="none" strike="noStrike">
                <a:solidFill>
                  <a:schemeClr val="dk1"/>
                </a:solidFill>
                <a:latin typeface="Times New Roman"/>
                <a:ea typeface="Times New Roman"/>
                <a:cs typeface="Times New Roman"/>
                <a:sym typeface="Times New Roman"/>
              </a:rPr>
              <a:t>β</a:t>
            </a:r>
            <a:r>
              <a:rPr b="0" baseline="30000" i="0" lang="en-US" sz="2600" u="none" cap="none" strike="noStrike">
                <a:solidFill>
                  <a:schemeClr val="dk1"/>
                </a:solidFill>
                <a:latin typeface="Calibri"/>
                <a:ea typeface="Calibri"/>
                <a:cs typeface="Calibri"/>
                <a:sym typeface="Calibri"/>
              </a:rPr>
              <a:t>*</a:t>
            </a:r>
            <a:r>
              <a:rPr b="0" baseline="-25000" i="0" lang="en-US" sz="2600" u="none" cap="none" strike="noStrike">
                <a:solidFill>
                  <a:schemeClr val="dk1"/>
                </a:solidFill>
                <a:latin typeface="Times New Roman"/>
                <a:ea typeface="Times New Roman"/>
                <a:cs typeface="Times New Roman"/>
                <a:sym typeface="Times New Roman"/>
              </a:rPr>
              <a:t> </a:t>
            </a:r>
            <a:r>
              <a:rPr b="0" i="0" lang="en-US" sz="2600" u="none" cap="none" strike="noStrike">
                <a:solidFill>
                  <a:schemeClr val="dk1"/>
                </a:solidFill>
                <a:latin typeface="Times New Roman"/>
                <a:ea typeface="Times New Roman"/>
                <a:cs typeface="Times New Roman"/>
                <a:sym typeface="Times New Roman"/>
              </a:rPr>
              <a:t>= </a:t>
            </a:r>
            <a:endParaRPr/>
          </a:p>
        </p:txBody>
      </p:sp>
      <p:pic>
        <p:nvPicPr>
          <p:cNvPr id="1436" name="Google Shape;1436;p86"/>
          <p:cNvPicPr preferRelativeResize="0"/>
          <p:nvPr/>
        </p:nvPicPr>
        <p:blipFill rotWithShape="1">
          <a:blip r:embed="rId6">
            <a:alphaModFix/>
          </a:blip>
          <a:srcRect b="0" l="0" r="0" t="0"/>
          <a:stretch/>
        </p:blipFill>
        <p:spPr>
          <a:xfrm>
            <a:off x="4375050" y="3538403"/>
            <a:ext cx="3353288" cy="804789"/>
          </a:xfrm>
          <a:prstGeom prst="rect">
            <a:avLst/>
          </a:prstGeom>
          <a:noFill/>
          <a:ln>
            <a:noFill/>
          </a:ln>
        </p:spPr>
      </p:pic>
      <p:pic>
        <p:nvPicPr>
          <p:cNvPr id="1437" name="Google Shape;1437;p86"/>
          <p:cNvPicPr preferRelativeResize="0"/>
          <p:nvPr/>
        </p:nvPicPr>
        <p:blipFill rotWithShape="1">
          <a:blip r:embed="rId7">
            <a:alphaModFix/>
          </a:blip>
          <a:srcRect b="0" l="0" r="0" t="0"/>
          <a:stretch/>
        </p:blipFill>
        <p:spPr>
          <a:xfrm>
            <a:off x="3431709" y="4342263"/>
            <a:ext cx="2765246" cy="975969"/>
          </a:xfrm>
          <a:prstGeom prst="rect">
            <a:avLst/>
          </a:prstGeom>
          <a:noFill/>
          <a:ln>
            <a:noFill/>
          </a:ln>
        </p:spPr>
      </p:pic>
      <p:sp>
        <p:nvSpPr>
          <p:cNvPr id="1438" name="Google Shape;1438;p86"/>
          <p:cNvSpPr/>
          <p:nvPr/>
        </p:nvSpPr>
        <p:spPr>
          <a:xfrm>
            <a:off x="2452942" y="5722806"/>
            <a:ext cx="91476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Giải mô hình: tham khảo trong tài liệu</a:t>
            </a:r>
            <a:endParaRPr sz="2000">
              <a:solidFill>
                <a:srgbClr val="FF0000"/>
              </a:solidFill>
              <a:latin typeface="Calibri"/>
              <a:ea typeface="Calibri"/>
              <a:cs typeface="Calibri"/>
              <a:sym typeface="Calibri"/>
            </a:endParaRPr>
          </a:p>
        </p:txBody>
      </p:sp>
      <p:sp>
        <p:nvSpPr>
          <p:cNvPr id="1439" name="Google Shape;1439;p8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87"/>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45" name="Google Shape;1445;p8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46" name="Google Shape;1446;p8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447" name="Google Shape;1447;p8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8" name="Google Shape;1448;p87"/>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49" name="Google Shape;1449;p87"/>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50" name="Google Shape;1450;p87"/>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51" name="Google Shape;1451;p87"/>
          <p:cNvSpPr/>
          <p:nvPr/>
        </p:nvSpPr>
        <p:spPr>
          <a:xfrm>
            <a:off x="2881419" y="2813833"/>
            <a:ext cx="803178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PHÂN TÍCH HỒI QUY TRONG EXCEL</a:t>
            </a:r>
            <a:endParaRPr b="1" sz="4000">
              <a:solidFill>
                <a:srgbClr val="3F3F3F"/>
              </a:solidFill>
              <a:latin typeface="Calibri"/>
              <a:ea typeface="Calibri"/>
              <a:cs typeface="Calibri"/>
              <a:sym typeface="Calibri"/>
            </a:endParaRPr>
          </a:p>
        </p:txBody>
      </p:sp>
      <p:sp>
        <p:nvSpPr>
          <p:cNvPr id="1452" name="Google Shape;1452;p8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3" name="Google Shape;1453;p8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
        <p:nvSpPr>
          <p:cNvPr id="1454" name="Google Shape;1454;p87"/>
          <p:cNvSpPr/>
          <p:nvPr/>
        </p:nvSpPr>
        <p:spPr>
          <a:xfrm>
            <a:off x="4508236" y="3511047"/>
            <a:ext cx="51270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rgbClr val="313829"/>
                </a:solidFill>
                <a:latin typeface="Arial"/>
                <a:ea typeface="Arial"/>
                <a:cs typeface="Arial"/>
                <a:sym typeface="Arial"/>
              </a:rPr>
              <a:t>Hướng dẫn trực tiếp trên excel, DATA6</a:t>
            </a:r>
            <a:endParaRPr sz="2000">
              <a:solidFill>
                <a:srgbClr val="313829"/>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88"/>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60" name="Google Shape;1460;p8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61" name="Google Shape;1461;p8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462" name="Google Shape;1462;p8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63" name="Google Shape;1463;p8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64" name="Google Shape;1464;p88"/>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65" name="Google Shape;1465;p88"/>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66" name="Google Shape;1466;p8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7" name="Google Shape;1467;p8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pic>
        <p:nvPicPr>
          <p:cNvPr id="1468" name="Google Shape;1468;p88"/>
          <p:cNvPicPr preferRelativeResize="0"/>
          <p:nvPr/>
        </p:nvPicPr>
        <p:blipFill rotWithShape="1">
          <a:blip r:embed="rId4">
            <a:alphaModFix/>
          </a:blip>
          <a:srcRect b="0" l="0" r="0" t="0"/>
          <a:stretch/>
        </p:blipFill>
        <p:spPr>
          <a:xfrm>
            <a:off x="9900458" y="1823431"/>
            <a:ext cx="1943816" cy="2448318"/>
          </a:xfrm>
          <a:prstGeom prst="rect">
            <a:avLst/>
          </a:prstGeom>
          <a:noFill/>
          <a:ln>
            <a:noFill/>
          </a:ln>
        </p:spPr>
      </p:pic>
      <p:sp>
        <p:nvSpPr>
          <p:cNvPr id="1469" name="Google Shape;1469;p88"/>
          <p:cNvSpPr/>
          <p:nvPr/>
        </p:nvSpPr>
        <p:spPr>
          <a:xfrm>
            <a:off x="2501900" y="1942231"/>
            <a:ext cx="7051491" cy="372409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51565E"/>
                </a:solidFill>
                <a:latin typeface="Helvetica Neue"/>
                <a:ea typeface="Helvetica Neue"/>
                <a:cs typeface="Helvetica Neue"/>
                <a:sym typeface="Helvetica Neue"/>
              </a:rPr>
              <a:t>Multiple R: </a:t>
            </a:r>
            <a:r>
              <a:rPr lang="en-US" sz="1800">
                <a:solidFill>
                  <a:srgbClr val="51565E"/>
                </a:solidFill>
                <a:latin typeface="Helvetica Neue"/>
                <a:ea typeface="Helvetica Neue"/>
                <a:cs typeface="Helvetica Neue"/>
                <a:sym typeface="Helvetica Neue"/>
              </a:rPr>
              <a:t>is the Correlation Coefficient that measures the strength of a linear relationship between two variables. The larger the absolute value, the stronger is the relationship. 1 means a strong positive relationship, -1 means a strong negative relationship, 0 means no relationship at all.</a:t>
            </a:r>
            <a:endParaRPr/>
          </a:p>
          <a:p>
            <a:pPr indent="0" lvl="0" marL="0" marR="0" rtl="0" algn="just">
              <a:spcBef>
                <a:spcPts val="1200"/>
              </a:spcBef>
              <a:spcAft>
                <a:spcPts val="0"/>
              </a:spcAft>
              <a:buNone/>
            </a:pPr>
            <a:r>
              <a:rPr b="1" lang="en-US" sz="1800">
                <a:solidFill>
                  <a:srgbClr val="51565E"/>
                </a:solidFill>
                <a:latin typeface="Helvetica Neue"/>
                <a:ea typeface="Helvetica Neue"/>
                <a:cs typeface="Helvetica Neue"/>
                <a:sym typeface="Helvetica Neue"/>
              </a:rPr>
              <a:t>R Square: </a:t>
            </a:r>
            <a:r>
              <a:rPr lang="en-US" sz="1800">
                <a:solidFill>
                  <a:srgbClr val="51565E"/>
                </a:solidFill>
                <a:latin typeface="Helvetica Neue"/>
                <a:ea typeface="Helvetica Neue"/>
                <a:cs typeface="Helvetica Neue"/>
                <a:sym typeface="Helvetica Neue"/>
              </a:rPr>
              <a:t>signifies the Coefficient of Determination, which shows the goodness of fit. It shows how many points fall on the regression line. In our example, the value of R square is 0.96, which is an excellent fit. In other words, 96% of the dependent variables (y-values) are explained by the independent variables (x-values).</a:t>
            </a:r>
            <a:endParaRPr/>
          </a:p>
          <a:p>
            <a:pPr indent="0" lvl="0" marL="0" marR="0" rtl="0" algn="just">
              <a:spcBef>
                <a:spcPts val="1200"/>
              </a:spcBef>
              <a:spcAft>
                <a:spcPts val="0"/>
              </a:spcAft>
              <a:buNone/>
            </a:pPr>
            <a:r>
              <a:rPr b="1" lang="en-US" sz="1800">
                <a:solidFill>
                  <a:srgbClr val="51565E"/>
                </a:solidFill>
                <a:latin typeface="Helvetica Neue"/>
                <a:ea typeface="Helvetica Neue"/>
                <a:cs typeface="Helvetica Neue"/>
                <a:sym typeface="Helvetica Neue"/>
              </a:rPr>
              <a:t>Adjusted R Square: </a:t>
            </a:r>
            <a:r>
              <a:rPr lang="en-US" sz="1800">
                <a:solidFill>
                  <a:srgbClr val="51565E"/>
                </a:solidFill>
                <a:latin typeface="Helvetica Neue"/>
                <a:ea typeface="Helvetica Neue"/>
                <a:cs typeface="Helvetica Neue"/>
                <a:sym typeface="Helvetica Neue"/>
              </a:rPr>
              <a:t>is the modified version of R square that adjusts for predictors that are not significant to the regression model.</a:t>
            </a:r>
            <a:endParaRPr b="0" i="0" sz="1800">
              <a:solidFill>
                <a:srgbClr val="51565E"/>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89"/>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75" name="Google Shape;1475;p8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76" name="Google Shape;1476;p8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477" name="Google Shape;1477;p8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8" name="Google Shape;1478;p8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79" name="Google Shape;1479;p89"/>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80" name="Google Shape;1480;p89"/>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81" name="Google Shape;1481;p89"/>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2" name="Google Shape;1482;p8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pic>
        <p:nvPicPr>
          <p:cNvPr id="1483" name="Google Shape;1483;p89"/>
          <p:cNvPicPr preferRelativeResize="0"/>
          <p:nvPr/>
        </p:nvPicPr>
        <p:blipFill rotWithShape="1">
          <a:blip r:embed="rId4">
            <a:alphaModFix/>
          </a:blip>
          <a:srcRect b="0" l="0" r="0" t="0"/>
          <a:stretch/>
        </p:blipFill>
        <p:spPr>
          <a:xfrm>
            <a:off x="9900458" y="1823431"/>
            <a:ext cx="1943816" cy="2448318"/>
          </a:xfrm>
          <a:prstGeom prst="rect">
            <a:avLst/>
          </a:prstGeom>
          <a:noFill/>
          <a:ln>
            <a:noFill/>
          </a:ln>
        </p:spPr>
      </p:pic>
      <p:sp>
        <p:nvSpPr>
          <p:cNvPr id="1484" name="Google Shape;1484;p89"/>
          <p:cNvSpPr/>
          <p:nvPr/>
        </p:nvSpPr>
        <p:spPr>
          <a:xfrm>
            <a:off x="2501900" y="1942231"/>
            <a:ext cx="7051491" cy="372409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51565E"/>
                </a:solidFill>
                <a:latin typeface="Helvetica Neue"/>
                <a:ea typeface="Helvetica Neue"/>
                <a:cs typeface="Helvetica Neue"/>
                <a:sym typeface="Helvetica Neue"/>
              </a:rPr>
              <a:t>Multiple R: </a:t>
            </a:r>
            <a:r>
              <a:rPr lang="en-US" sz="1800">
                <a:solidFill>
                  <a:srgbClr val="51565E"/>
                </a:solidFill>
                <a:latin typeface="Helvetica Neue"/>
                <a:ea typeface="Helvetica Neue"/>
                <a:cs typeface="Helvetica Neue"/>
                <a:sym typeface="Helvetica Neue"/>
              </a:rPr>
              <a:t>is the Correlation Coefficient that measures the strength of a linear relationship between two variables. The larger the absolute value, the stronger is the relationship. 1 means a strong positive relationship, -1 means a strong negative relationship, 0 means no relationship at all.</a:t>
            </a:r>
            <a:endParaRPr/>
          </a:p>
          <a:p>
            <a:pPr indent="0" lvl="0" marL="0" marR="0" rtl="0" algn="just">
              <a:spcBef>
                <a:spcPts val="1200"/>
              </a:spcBef>
              <a:spcAft>
                <a:spcPts val="0"/>
              </a:spcAft>
              <a:buNone/>
            </a:pPr>
            <a:r>
              <a:rPr b="1" lang="en-US" sz="1800">
                <a:solidFill>
                  <a:srgbClr val="51565E"/>
                </a:solidFill>
                <a:latin typeface="Helvetica Neue"/>
                <a:ea typeface="Helvetica Neue"/>
                <a:cs typeface="Helvetica Neue"/>
                <a:sym typeface="Helvetica Neue"/>
              </a:rPr>
              <a:t>R Square: </a:t>
            </a:r>
            <a:r>
              <a:rPr lang="en-US" sz="1800">
                <a:solidFill>
                  <a:srgbClr val="51565E"/>
                </a:solidFill>
                <a:latin typeface="Helvetica Neue"/>
                <a:ea typeface="Helvetica Neue"/>
                <a:cs typeface="Helvetica Neue"/>
                <a:sym typeface="Helvetica Neue"/>
              </a:rPr>
              <a:t>signifies the Coefficient of Determination, which shows the goodness of fit. It shows how many points fall on the regression line. In our example, the value of R square is 0.96, which is an excellent fit. In other words, 96% of the dependent variables (y-values) are explained by the independent variables (x-values).</a:t>
            </a:r>
            <a:endParaRPr/>
          </a:p>
          <a:p>
            <a:pPr indent="0" lvl="0" marL="0" marR="0" rtl="0" algn="just">
              <a:spcBef>
                <a:spcPts val="1200"/>
              </a:spcBef>
              <a:spcAft>
                <a:spcPts val="0"/>
              </a:spcAft>
              <a:buNone/>
            </a:pPr>
            <a:r>
              <a:rPr b="1" lang="en-US" sz="1800">
                <a:solidFill>
                  <a:srgbClr val="51565E"/>
                </a:solidFill>
                <a:latin typeface="Helvetica Neue"/>
                <a:ea typeface="Helvetica Neue"/>
                <a:cs typeface="Helvetica Neue"/>
                <a:sym typeface="Helvetica Neue"/>
              </a:rPr>
              <a:t>Adjusted R Square: </a:t>
            </a:r>
            <a:r>
              <a:rPr lang="en-US" sz="1800">
                <a:solidFill>
                  <a:srgbClr val="51565E"/>
                </a:solidFill>
                <a:latin typeface="Helvetica Neue"/>
                <a:ea typeface="Helvetica Neue"/>
                <a:cs typeface="Helvetica Neue"/>
                <a:sym typeface="Helvetica Neue"/>
              </a:rPr>
              <a:t>is the modified version of R square that adjusts for predictors that are not significant to the regression model.</a:t>
            </a:r>
            <a:endParaRPr b="0" i="0" sz="1800">
              <a:solidFill>
                <a:srgbClr val="51565E"/>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cxnSp>
        <p:nvCxnSpPr>
          <p:cNvPr id="200" name="Google Shape;200;p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201" name="Google Shape;201;p9"/>
          <p:cNvSpPr txBox="1"/>
          <p:nvPr/>
        </p:nvSpPr>
        <p:spPr>
          <a:xfrm>
            <a:off x="3408675" y="1269242"/>
            <a:ext cx="5374649" cy="39578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85000"/>
              </a:lnSpc>
              <a:spcBef>
                <a:spcPts val="0"/>
              </a:spcBef>
              <a:spcAft>
                <a:spcPts val="0"/>
              </a:spcAft>
              <a:buClr>
                <a:srgbClr val="3F3F3F"/>
              </a:buClr>
              <a:buSzPct val="100000"/>
              <a:buFont typeface="Calibri"/>
              <a:buNone/>
            </a:pPr>
            <a:r>
              <a:rPr b="1" lang="en-US" sz="2800">
                <a:solidFill>
                  <a:srgbClr val="3F3F3F"/>
                </a:solidFill>
                <a:latin typeface="Calibri"/>
                <a:ea typeface="Calibri"/>
                <a:cs typeface="Calibri"/>
                <a:sym typeface="Calibri"/>
              </a:rPr>
              <a:t>KHÁI NIỆM</a:t>
            </a:r>
            <a:endParaRPr b="1" sz="2800">
              <a:solidFill>
                <a:srgbClr val="3F3F3F"/>
              </a:solidFill>
              <a:latin typeface="Calibri"/>
              <a:ea typeface="Calibri"/>
              <a:cs typeface="Calibri"/>
              <a:sym typeface="Calibri"/>
            </a:endParaRPr>
          </a:p>
        </p:txBody>
      </p:sp>
      <p:sp>
        <p:nvSpPr>
          <p:cNvPr id="202" name="Google Shape;202;p9"/>
          <p:cNvSpPr txBox="1"/>
          <p:nvPr/>
        </p:nvSpPr>
        <p:spPr>
          <a:xfrm>
            <a:off x="761009" y="1835623"/>
            <a:ext cx="8649969" cy="423081"/>
          </a:xfrm>
          <a:prstGeom prst="rect">
            <a:avLst/>
          </a:prstGeom>
          <a:noFill/>
          <a:ln>
            <a:noFill/>
          </a:ln>
        </p:spPr>
        <p:txBody>
          <a:bodyPr anchorCtr="0" anchor="b" bIns="45700" lIns="91425" spcFirstLastPara="1" rIns="91425" wrap="square" tIns="45700">
            <a:noAutofit/>
          </a:bodyPr>
          <a:lstStyle/>
          <a:p>
            <a:pPr indent="-457200" lvl="0" marL="457200" marR="0" rtl="0" algn="l">
              <a:lnSpc>
                <a:spcPct val="85000"/>
              </a:lnSpc>
              <a:spcBef>
                <a:spcPts val="0"/>
              </a:spcBef>
              <a:spcAft>
                <a:spcPts val="0"/>
              </a:spcAft>
              <a:buClr>
                <a:srgbClr val="3F3F3F"/>
              </a:buClr>
              <a:buSzPts val="2600"/>
              <a:buFont typeface="Arial"/>
              <a:buChar char="•"/>
            </a:pPr>
            <a:r>
              <a:rPr b="1" lang="en-US" sz="2600">
                <a:solidFill>
                  <a:srgbClr val="3F3F3F"/>
                </a:solidFill>
                <a:latin typeface="Helvetica Neue"/>
                <a:ea typeface="Helvetica Neue"/>
                <a:cs typeface="Helvetica Neue"/>
                <a:sym typeface="Helvetica Neue"/>
              </a:rPr>
              <a:t>Dữ liệu lớn – BIG DATA</a:t>
            </a:r>
            <a:endParaRPr b="1" sz="2600">
              <a:solidFill>
                <a:srgbClr val="3F3F3F"/>
              </a:solidFill>
              <a:latin typeface="Helvetica Neue"/>
              <a:ea typeface="Helvetica Neue"/>
              <a:cs typeface="Helvetica Neue"/>
              <a:sym typeface="Helvetica Neue"/>
            </a:endParaRPr>
          </a:p>
        </p:txBody>
      </p:sp>
      <p:sp>
        <p:nvSpPr>
          <p:cNvPr id="203" name="Google Shape;203;p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204" name="Google Shape;204;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5" name="Google Shape;205;p9"/>
          <p:cNvSpPr txBox="1"/>
          <p:nvPr>
            <p:ph type="title"/>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Calibri"/>
              <a:buNone/>
            </a:pPr>
            <a:r>
              <a:rPr b="1" lang="en-US" sz="2800">
                <a:solidFill>
                  <a:schemeClr val="lt1"/>
                </a:solidFill>
              </a:rPr>
              <a:t>    Bài 1. Tổng quan về phân tích dữ liệu</a:t>
            </a:r>
            <a:endParaRPr b="1" sz="2800">
              <a:solidFill>
                <a:schemeClr val="lt1"/>
              </a:solidFill>
            </a:endParaRPr>
          </a:p>
        </p:txBody>
      </p:sp>
      <p:sp>
        <p:nvSpPr>
          <p:cNvPr id="206" name="Google Shape;206;p9"/>
          <p:cNvSpPr/>
          <p:nvPr/>
        </p:nvSpPr>
        <p:spPr>
          <a:xfrm>
            <a:off x="1912916" y="2594393"/>
            <a:ext cx="450617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4A4A4A"/>
                </a:solidFill>
                <a:latin typeface="Calibri"/>
                <a:ea typeface="Calibri"/>
                <a:cs typeface="Calibri"/>
                <a:sym typeface="Calibri"/>
              </a:rPr>
              <a:t>Structured Data</a:t>
            </a:r>
            <a:r>
              <a:rPr lang="en-US" sz="1600">
                <a:solidFill>
                  <a:schemeClr val="dk1"/>
                </a:solidFill>
                <a:latin typeface="Calibri"/>
                <a:ea typeface="Calibri"/>
                <a:cs typeface="Calibri"/>
                <a:sym typeface="Calibri"/>
              </a:rPr>
              <a:t>: DBMS</a:t>
            </a:r>
            <a:endParaRPr sz="1600">
              <a:solidFill>
                <a:schemeClr val="dk1"/>
              </a:solidFill>
              <a:latin typeface="Calibri"/>
              <a:ea typeface="Calibri"/>
              <a:cs typeface="Calibri"/>
              <a:sym typeface="Calibri"/>
            </a:endParaRPr>
          </a:p>
        </p:txBody>
      </p:sp>
      <p:sp>
        <p:nvSpPr>
          <p:cNvPr id="207" name="Google Shape;207;p9"/>
          <p:cNvSpPr/>
          <p:nvPr/>
        </p:nvSpPr>
        <p:spPr>
          <a:xfrm>
            <a:off x="1912916" y="3056058"/>
            <a:ext cx="450617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4A4A4A"/>
                </a:solidFill>
                <a:latin typeface="Calibri"/>
                <a:ea typeface="Calibri"/>
                <a:cs typeface="Calibri"/>
                <a:sym typeface="Calibri"/>
              </a:rPr>
              <a:t>Semi-structured Data</a:t>
            </a:r>
            <a:r>
              <a:rPr lang="en-US" sz="1600">
                <a:solidFill>
                  <a:schemeClr val="dk1"/>
                </a:solidFill>
                <a:latin typeface="Calibri"/>
                <a:ea typeface="Calibri"/>
                <a:cs typeface="Calibri"/>
                <a:sym typeface="Calibri"/>
              </a:rPr>
              <a:t>: CSV</a:t>
            </a:r>
            <a:endParaRPr sz="1600">
              <a:solidFill>
                <a:schemeClr val="dk1"/>
              </a:solidFill>
              <a:latin typeface="Calibri"/>
              <a:ea typeface="Calibri"/>
              <a:cs typeface="Calibri"/>
              <a:sym typeface="Calibri"/>
            </a:endParaRPr>
          </a:p>
        </p:txBody>
      </p:sp>
      <p:sp>
        <p:nvSpPr>
          <p:cNvPr id="208" name="Google Shape;208;p9"/>
          <p:cNvSpPr/>
          <p:nvPr/>
        </p:nvSpPr>
        <p:spPr>
          <a:xfrm>
            <a:off x="1912916" y="3506018"/>
            <a:ext cx="450617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Unstructured</a:t>
            </a:r>
            <a:r>
              <a:rPr lang="en-US" sz="1600">
                <a:solidFill>
                  <a:schemeClr val="dk1"/>
                </a:solidFill>
                <a:latin typeface="Calibri"/>
                <a:ea typeface="Calibri"/>
                <a:cs typeface="Calibri"/>
                <a:sym typeface="Calibri"/>
              </a:rPr>
              <a:t> </a:t>
            </a:r>
            <a:r>
              <a:rPr b="1" lang="en-US" sz="1600">
                <a:solidFill>
                  <a:srgbClr val="4A4A4A"/>
                </a:solidFill>
                <a:latin typeface="Calibri"/>
                <a:ea typeface="Calibri"/>
                <a:cs typeface="Calibri"/>
                <a:sym typeface="Calibri"/>
              </a:rPr>
              <a:t> Data</a:t>
            </a:r>
            <a:r>
              <a:rPr lang="en-US" sz="1600">
                <a:solidFill>
                  <a:schemeClr val="dk1"/>
                </a:solidFill>
                <a:latin typeface="Calibri"/>
                <a:ea typeface="Calibri"/>
                <a:cs typeface="Calibri"/>
                <a:sym typeface="Calibri"/>
              </a:rPr>
              <a:t>: Text, Audio, Image, Video</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90"/>
          <p:cNvSpPr/>
          <p:nvPr/>
        </p:nvSpPr>
        <p:spPr>
          <a:xfrm>
            <a:off x="-1366" y="773236"/>
            <a:ext cx="2142699" cy="555152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just">
              <a:lnSpc>
                <a:spcPct val="229000"/>
              </a:lnSpc>
              <a:spcBef>
                <a:spcPts val="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7F7F7F"/>
                </a:solidFill>
                <a:latin typeface="Arial"/>
                <a:ea typeface="Arial"/>
                <a:cs typeface="Arial"/>
                <a:sym typeface="Arial"/>
              </a:rPr>
              <a:t>1. Mô tả</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rPr lang="en-US" sz="2400">
                <a:solidFill>
                  <a:srgbClr val="00B0F0"/>
                </a:solidFill>
                <a:latin typeface="Arial"/>
                <a:ea typeface="Arial"/>
                <a:cs typeface="Arial"/>
                <a:sym typeface="Arial"/>
              </a:rPr>
              <a:t>2. Hồi quy</a:t>
            </a:r>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a:p>
            <a:pPr indent="0" lvl="0" marL="0" marR="0" rtl="0" algn="just">
              <a:lnSpc>
                <a:spcPct val="229000"/>
              </a:lnSpc>
              <a:spcBef>
                <a:spcPts val="600"/>
              </a:spcBef>
              <a:spcAft>
                <a:spcPts val="0"/>
              </a:spcAft>
              <a:buNone/>
            </a:pPr>
            <a:r>
              <a:t/>
            </a:r>
            <a:endParaRPr sz="2400">
              <a:solidFill>
                <a:srgbClr val="7F7F7F"/>
              </a:solidFill>
              <a:latin typeface="Arial"/>
              <a:ea typeface="Arial"/>
              <a:cs typeface="Arial"/>
              <a:sym typeface="Arial"/>
            </a:endParaRPr>
          </a:p>
        </p:txBody>
      </p:sp>
      <p:cxnSp>
        <p:nvCxnSpPr>
          <p:cNvPr id="1490" name="Google Shape;1490;p90"/>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491" name="Google Shape;1491;p9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492" name="Google Shape;1492;p9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93" name="Google Shape;1493;p90"/>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Kỹ thuật 2. PHÂN TÍCH HỒI QUY</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Regression analysis</a:t>
            </a:r>
            <a:endParaRPr b="1" sz="2400">
              <a:solidFill>
                <a:srgbClr val="3F3F3F"/>
              </a:solidFill>
              <a:latin typeface="Arial"/>
              <a:ea typeface="Arial"/>
              <a:cs typeface="Arial"/>
              <a:sym typeface="Arial"/>
            </a:endParaRPr>
          </a:p>
        </p:txBody>
      </p:sp>
      <p:sp>
        <p:nvSpPr>
          <p:cNvPr id="1494" name="Google Shape;1494;p90"/>
          <p:cNvSpPr/>
          <p:nvPr/>
        </p:nvSpPr>
        <p:spPr>
          <a:xfrm>
            <a:off x="0" y="238125"/>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95" name="Google Shape;1495;p90"/>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496" name="Google Shape;1496;p90"/>
          <p:cNvSpPr/>
          <p:nvPr/>
        </p:nvSpPr>
        <p:spPr>
          <a:xfrm>
            <a:off x="2881419" y="2813833"/>
            <a:ext cx="8031782"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PHÂN TÍCH HỒI QUY TRONG PYTHON</a:t>
            </a:r>
            <a:endParaRPr b="1" sz="4000">
              <a:solidFill>
                <a:srgbClr val="3F3F3F"/>
              </a:solidFill>
              <a:latin typeface="Calibri"/>
              <a:ea typeface="Calibri"/>
              <a:cs typeface="Calibri"/>
              <a:sym typeface="Calibri"/>
            </a:endParaRPr>
          </a:p>
        </p:txBody>
      </p:sp>
      <p:sp>
        <p:nvSpPr>
          <p:cNvPr id="1497" name="Google Shape;1497;p90"/>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8" name="Google Shape;1498;p90"/>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3. Phân tích mô tả và dự báo</a:t>
            </a:r>
            <a:endParaRPr b="1" sz="2800">
              <a:solidFill>
                <a:schemeClr val="lt1"/>
              </a:solidFill>
              <a:latin typeface="Calibri"/>
              <a:ea typeface="Calibri"/>
              <a:cs typeface="Calibri"/>
              <a:sym typeface="Calibri"/>
            </a:endParaRPr>
          </a:p>
        </p:txBody>
      </p:sp>
      <p:sp>
        <p:nvSpPr>
          <p:cNvPr id="1499" name="Google Shape;1499;p90"/>
          <p:cNvSpPr/>
          <p:nvPr/>
        </p:nvSpPr>
        <p:spPr>
          <a:xfrm>
            <a:off x="5001279" y="4239148"/>
            <a:ext cx="51270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rgbClr val="313829"/>
                </a:solidFill>
                <a:latin typeface="Arial"/>
                <a:ea typeface="Arial"/>
                <a:cs typeface="Arial"/>
                <a:sym typeface="Arial"/>
              </a:rPr>
              <a:t>Hướng dẫn trực tiếp trên Python</a:t>
            </a:r>
            <a:endParaRPr sz="2000">
              <a:solidFill>
                <a:srgbClr val="313829"/>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91"/>
          <p:cNvSpPr/>
          <p:nvPr/>
        </p:nvSpPr>
        <p:spPr>
          <a:xfrm>
            <a:off x="873456" y="1881118"/>
            <a:ext cx="10426890" cy="21698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C00000"/>
              </a:buClr>
              <a:buSzPts val="5500"/>
              <a:buFont typeface="Limelight"/>
              <a:buNone/>
            </a:pPr>
            <a:r>
              <a:rPr b="1" lang="en-US" sz="5500">
                <a:solidFill>
                  <a:srgbClr val="C00000"/>
                </a:solidFill>
                <a:latin typeface="Limelight"/>
                <a:ea typeface="Limelight"/>
                <a:cs typeface="Limelight"/>
                <a:sym typeface="Limelight"/>
              </a:rPr>
              <a:t>BÀI 4</a:t>
            </a:r>
            <a:endParaRPr/>
          </a:p>
          <a:p>
            <a:pPr indent="0" lvl="0" marL="0" marR="0" rtl="0" algn="ctr">
              <a:spcBef>
                <a:spcPts val="0"/>
              </a:spcBef>
              <a:spcAft>
                <a:spcPts val="0"/>
              </a:spcAft>
              <a:buClr>
                <a:schemeClr val="dk1"/>
              </a:buClr>
              <a:buSzPts val="4500"/>
              <a:buFont typeface="Arial"/>
              <a:buNone/>
            </a:pPr>
            <a:r>
              <a:t/>
            </a:r>
            <a:endParaRPr b="1" sz="4500">
              <a:solidFill>
                <a:srgbClr val="002060"/>
              </a:solidFill>
              <a:latin typeface="Helvetica Neue"/>
              <a:ea typeface="Helvetica Neue"/>
              <a:cs typeface="Helvetica Neue"/>
              <a:sym typeface="Helvetica Neue"/>
            </a:endParaRPr>
          </a:p>
          <a:p>
            <a:pPr indent="0" lvl="0" marL="0" marR="0" rtl="0" algn="ctr">
              <a:spcBef>
                <a:spcPts val="0"/>
              </a:spcBef>
              <a:spcAft>
                <a:spcPts val="0"/>
              </a:spcAft>
              <a:buClr>
                <a:srgbClr val="002060"/>
              </a:buClr>
              <a:buSzPts val="3500"/>
              <a:buFont typeface="Helvetica Neue"/>
              <a:buNone/>
            </a:pPr>
            <a:r>
              <a:rPr b="1" lang="en-US" sz="3500">
                <a:solidFill>
                  <a:srgbClr val="002060"/>
                </a:solidFill>
                <a:latin typeface="Helvetica Neue"/>
                <a:ea typeface="Helvetica Neue"/>
                <a:cs typeface="Helvetica Neue"/>
                <a:sym typeface="Helvetica Neue"/>
              </a:rPr>
              <a:t>PHÂN TÍCH DỮ LIỆU MẠNG PHỨC HỢP</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cxnSp>
        <p:nvCxnSpPr>
          <p:cNvPr id="1509" name="Google Shape;1509;p92"/>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510" name="Google Shape;1510;p9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511" name="Google Shape;1511;p9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2" name="Google Shape;1512;p92"/>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pic>
        <p:nvPicPr>
          <p:cNvPr id="1513" name="Google Shape;1513;p92"/>
          <p:cNvPicPr preferRelativeResize="0"/>
          <p:nvPr/>
        </p:nvPicPr>
        <p:blipFill rotWithShape="1">
          <a:blip r:embed="rId3">
            <a:alphaModFix/>
          </a:blip>
          <a:srcRect b="0" l="0" r="0" t="0"/>
          <a:stretch/>
        </p:blipFill>
        <p:spPr>
          <a:xfrm>
            <a:off x="-13648" y="777368"/>
            <a:ext cx="2168629" cy="1619482"/>
          </a:xfrm>
          <a:prstGeom prst="rect">
            <a:avLst/>
          </a:prstGeom>
          <a:noFill/>
          <a:ln>
            <a:noFill/>
          </a:ln>
        </p:spPr>
      </p:pic>
      <p:sp>
        <p:nvSpPr>
          <p:cNvPr id="1514" name="Google Shape;1514;p9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5" name="Google Shape;1515;p92"/>
          <p:cNvSpPr/>
          <p:nvPr/>
        </p:nvSpPr>
        <p:spPr>
          <a:xfrm>
            <a:off x="3569550" y="2489980"/>
            <a:ext cx="6330907" cy="142962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2060"/>
              </a:buClr>
              <a:buSzPts val="2000"/>
              <a:buFont typeface="Arial"/>
              <a:buAutoNum type="arabicPeriod"/>
            </a:pPr>
            <a:r>
              <a:rPr b="1" lang="en-US" sz="2000">
                <a:solidFill>
                  <a:srgbClr val="002060"/>
                </a:solidFill>
                <a:latin typeface="Arial"/>
                <a:ea typeface="Arial"/>
                <a:cs typeface="Arial"/>
                <a:sym typeface="Arial"/>
              </a:rPr>
              <a:t>Dữ liệu mạng là gì</a:t>
            </a:r>
            <a:endParaRPr b="1" sz="2000">
              <a:solidFill>
                <a:srgbClr val="002060"/>
              </a:solidFill>
              <a:latin typeface="Arial"/>
              <a:ea typeface="Arial"/>
              <a:cs typeface="Arial"/>
              <a:sym typeface="Arial"/>
            </a:endParaRPr>
          </a:p>
          <a:p>
            <a:pPr indent="-457200" lvl="0" marL="457200" marR="0" rtl="0" algn="l">
              <a:lnSpc>
                <a:spcPct val="150000"/>
              </a:lnSpc>
              <a:spcBef>
                <a:spcPts val="0"/>
              </a:spcBef>
              <a:spcAft>
                <a:spcPts val="0"/>
              </a:spcAft>
              <a:buClr>
                <a:srgbClr val="002060"/>
              </a:buClr>
              <a:buSzPts val="2000"/>
              <a:buFont typeface="Arial"/>
              <a:buAutoNum type="arabicPeriod"/>
            </a:pPr>
            <a:r>
              <a:rPr b="1" lang="en-US" sz="2000">
                <a:solidFill>
                  <a:srgbClr val="002060"/>
                </a:solidFill>
                <a:latin typeface="Arial"/>
                <a:ea typeface="Arial"/>
                <a:cs typeface="Arial"/>
                <a:sym typeface="Arial"/>
              </a:rPr>
              <a:t>Bài toán phân cụm dữ liệu mạng</a:t>
            </a:r>
            <a:endParaRPr b="1" sz="2000">
              <a:solidFill>
                <a:srgbClr val="002060"/>
              </a:solidFill>
              <a:latin typeface="Arial"/>
              <a:ea typeface="Arial"/>
              <a:cs typeface="Arial"/>
              <a:sym typeface="Arial"/>
            </a:endParaRPr>
          </a:p>
          <a:p>
            <a:pPr indent="-457200" lvl="0" marL="457200" marR="0" rtl="0" algn="l">
              <a:lnSpc>
                <a:spcPct val="150000"/>
              </a:lnSpc>
              <a:spcBef>
                <a:spcPts val="0"/>
              </a:spcBef>
              <a:spcAft>
                <a:spcPts val="0"/>
              </a:spcAft>
              <a:buClr>
                <a:srgbClr val="002060"/>
              </a:buClr>
              <a:buSzPts val="2000"/>
              <a:buFont typeface="Arial"/>
              <a:buAutoNum type="arabicPeriod"/>
            </a:pPr>
            <a:r>
              <a:rPr b="1" lang="en-US" sz="2000">
                <a:solidFill>
                  <a:srgbClr val="002060"/>
                </a:solidFill>
                <a:latin typeface="Arial"/>
                <a:ea typeface="Arial"/>
                <a:cs typeface="Arial"/>
                <a:sym typeface="Arial"/>
              </a:rPr>
              <a:t>Các kỹ thuật phân cụm dữ liệu mạng</a:t>
            </a:r>
            <a:endParaRPr b="1" sz="2000">
              <a:solidFill>
                <a:srgbClr val="002060"/>
              </a:solidFill>
              <a:latin typeface="Arial"/>
              <a:ea typeface="Arial"/>
              <a:cs typeface="Arial"/>
              <a:sym typeface="Arial"/>
            </a:endParaRPr>
          </a:p>
        </p:txBody>
      </p:sp>
      <p:sp>
        <p:nvSpPr>
          <p:cNvPr id="1516" name="Google Shape;1516;p92"/>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9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522" name="Google Shape;1522;p9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3" name="Google Shape;1523;p93"/>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pic>
        <p:nvPicPr>
          <p:cNvPr descr="TouchGraph Hashable SXSW" id="1524" name="Google Shape;1524;p93"/>
          <p:cNvPicPr preferRelativeResize="0"/>
          <p:nvPr/>
        </p:nvPicPr>
        <p:blipFill rotWithShape="1">
          <a:blip r:embed="rId3">
            <a:alphaModFix/>
          </a:blip>
          <a:srcRect b="0" l="0" r="0" t="0"/>
          <a:stretch/>
        </p:blipFill>
        <p:spPr>
          <a:xfrm>
            <a:off x="5431816" y="2270653"/>
            <a:ext cx="5780667" cy="4066302"/>
          </a:xfrm>
          <a:prstGeom prst="rect">
            <a:avLst/>
          </a:prstGeom>
          <a:noFill/>
          <a:ln>
            <a:noFill/>
          </a:ln>
        </p:spPr>
      </p:pic>
      <p:sp>
        <p:nvSpPr>
          <p:cNvPr id="1525" name="Google Shape;1525;p93"/>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sp>
        <p:nvSpPr>
          <p:cNvPr id="1526" name="Google Shape;1526;p93"/>
          <p:cNvSpPr/>
          <p:nvPr/>
        </p:nvSpPr>
        <p:spPr>
          <a:xfrm>
            <a:off x="2273489" y="2551627"/>
            <a:ext cx="2832100" cy="9239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Courier New"/>
              <a:buChar char="o"/>
            </a:pPr>
            <a:r>
              <a:rPr b="1" lang="en-US" sz="1800">
                <a:solidFill>
                  <a:schemeClr val="dk1"/>
                </a:solidFill>
                <a:latin typeface="Times New Roman"/>
                <a:ea typeface="Times New Roman"/>
                <a:cs typeface="Times New Roman"/>
                <a:sym typeface="Times New Roman"/>
              </a:rPr>
              <a:t>Nút, Đỉnh, Node, Vertex</a:t>
            </a:r>
            <a:endParaRPr/>
          </a:p>
          <a:p>
            <a:pPr indent="-285750" lvl="0" marL="285750" marR="0" rtl="0" algn="l">
              <a:lnSpc>
                <a:spcPct val="150000"/>
              </a:lnSpc>
              <a:spcBef>
                <a:spcPts val="0"/>
              </a:spcBef>
              <a:spcAft>
                <a:spcPts val="0"/>
              </a:spcAft>
              <a:buClr>
                <a:schemeClr val="dk1"/>
              </a:buClr>
              <a:buSzPts val="1800"/>
              <a:buFont typeface="Courier New"/>
              <a:buChar char="o"/>
            </a:pPr>
            <a:r>
              <a:rPr b="1" lang="en-US" sz="1800">
                <a:solidFill>
                  <a:schemeClr val="dk1"/>
                </a:solidFill>
                <a:latin typeface="Times New Roman"/>
                <a:ea typeface="Times New Roman"/>
                <a:cs typeface="Times New Roman"/>
                <a:sym typeface="Times New Roman"/>
              </a:rPr>
              <a:t>Cạnh, Edge</a:t>
            </a:r>
            <a:endParaRPr sz="1800">
              <a:solidFill>
                <a:schemeClr val="dk1"/>
              </a:solidFill>
              <a:latin typeface="Times New Roman"/>
              <a:ea typeface="Times New Roman"/>
              <a:cs typeface="Times New Roman"/>
              <a:sym typeface="Times New Roman"/>
            </a:endParaRPr>
          </a:p>
        </p:txBody>
      </p:sp>
      <p:cxnSp>
        <p:nvCxnSpPr>
          <p:cNvPr id="1527" name="Google Shape;1527;p93"/>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528" name="Google Shape;1528;p9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9" name="Google Shape;1529;p93"/>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4"/>
                                        </p:tgtEl>
                                        <p:attrNameLst>
                                          <p:attrName>style.visibility</p:attrName>
                                        </p:attrNameLst>
                                      </p:cBhvr>
                                      <p:to>
                                        <p:strVal val="visible"/>
                                      </p:to>
                                    </p:set>
                                    <p:animEffect filter="fade" transition="in">
                                      <p:cBhvr>
                                        <p:cTn dur="500"/>
                                        <p:tgtEl>
                                          <p:spTgt spid="1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9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535" name="Google Shape;1535;p9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6" name="Google Shape;1536;p94"/>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537" name="Google Shape;1537;p94"/>
          <p:cNvSpPr txBox="1"/>
          <p:nvPr/>
        </p:nvSpPr>
        <p:spPr>
          <a:xfrm>
            <a:off x="867296" y="5019780"/>
            <a:ext cx="8382000" cy="36671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241"/>
              </a:buClr>
              <a:buSzPts val="1800"/>
              <a:buFont typeface="Noto Sans Symbols"/>
              <a:buChar char="✔"/>
            </a:pPr>
            <a:r>
              <a:rPr b="1" lang="en-US" sz="1800">
                <a:solidFill>
                  <a:srgbClr val="4A5241"/>
                </a:solidFill>
                <a:latin typeface="Times New Roman"/>
                <a:ea typeface="Times New Roman"/>
                <a:cs typeface="Times New Roman"/>
                <a:sym typeface="Times New Roman"/>
              </a:rPr>
              <a:t> Đồ thị vô hướng, có hướng</a:t>
            </a:r>
            <a:endParaRPr sz="1800">
              <a:solidFill>
                <a:srgbClr val="4A5241"/>
              </a:solidFill>
              <a:latin typeface="Times New Roman"/>
              <a:ea typeface="Times New Roman"/>
              <a:cs typeface="Times New Roman"/>
              <a:sym typeface="Times New Roman"/>
            </a:endParaRPr>
          </a:p>
        </p:txBody>
      </p:sp>
      <p:sp>
        <p:nvSpPr>
          <p:cNvPr id="1538" name="Google Shape;1538;p94"/>
          <p:cNvSpPr txBox="1"/>
          <p:nvPr/>
        </p:nvSpPr>
        <p:spPr>
          <a:xfrm>
            <a:off x="881584" y="5478568"/>
            <a:ext cx="8382000" cy="36671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A5241"/>
              </a:buClr>
              <a:buSzPts val="1800"/>
              <a:buFont typeface="Noto Sans Symbols"/>
              <a:buChar char="✔"/>
            </a:pPr>
            <a:r>
              <a:rPr b="1" lang="en-US" sz="1800">
                <a:solidFill>
                  <a:srgbClr val="4A5241"/>
                </a:solidFill>
                <a:latin typeface="Times New Roman"/>
                <a:ea typeface="Times New Roman"/>
                <a:cs typeface="Times New Roman"/>
                <a:sym typeface="Times New Roman"/>
              </a:rPr>
              <a:t> Đồ thị không trọng số/ có trọng số</a:t>
            </a:r>
            <a:endParaRPr sz="1800">
              <a:solidFill>
                <a:srgbClr val="4A5241"/>
              </a:solidFill>
              <a:latin typeface="Times New Roman"/>
              <a:ea typeface="Times New Roman"/>
              <a:cs typeface="Times New Roman"/>
              <a:sym typeface="Times New Roman"/>
            </a:endParaRPr>
          </a:p>
        </p:txBody>
      </p:sp>
      <p:sp>
        <p:nvSpPr>
          <p:cNvPr id="1539" name="Google Shape;1539;p94"/>
          <p:cNvSpPr/>
          <p:nvPr/>
        </p:nvSpPr>
        <p:spPr>
          <a:xfrm>
            <a:off x="2923109" y="4054580"/>
            <a:ext cx="777875" cy="6477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A</a:t>
            </a:r>
            <a:endParaRPr/>
          </a:p>
        </p:txBody>
      </p:sp>
      <p:sp>
        <p:nvSpPr>
          <p:cNvPr id="1540" name="Google Shape;1540;p94"/>
          <p:cNvSpPr/>
          <p:nvPr/>
        </p:nvSpPr>
        <p:spPr>
          <a:xfrm>
            <a:off x="8485709" y="4054580"/>
            <a:ext cx="777875" cy="647700"/>
          </a:xfrm>
          <a:prstGeom prst="ellipse">
            <a:avLst/>
          </a:prstGeom>
          <a:solidFill>
            <a:srgbClr val="FF00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800"/>
              <a:buFont typeface="Times New Roman"/>
              <a:buNone/>
            </a:pPr>
            <a:r>
              <a:rPr b="1" lang="en-US" sz="1800">
                <a:solidFill>
                  <a:srgbClr val="FFFF00"/>
                </a:solidFill>
                <a:latin typeface="Times New Roman"/>
                <a:ea typeface="Times New Roman"/>
                <a:cs typeface="Times New Roman"/>
                <a:sym typeface="Times New Roman"/>
              </a:rPr>
              <a:t>B</a:t>
            </a:r>
            <a:endParaRPr/>
          </a:p>
        </p:txBody>
      </p:sp>
      <p:cxnSp>
        <p:nvCxnSpPr>
          <p:cNvPr id="1541" name="Google Shape;1541;p94"/>
          <p:cNvCxnSpPr>
            <a:stCxn id="1539" idx="0"/>
            <a:endCxn id="1540" idx="0"/>
          </p:cNvCxnSpPr>
          <p:nvPr/>
        </p:nvCxnSpPr>
        <p:spPr>
          <a:xfrm flipH="1" rot="-5400000">
            <a:off x="6093047" y="1273580"/>
            <a:ext cx="600" cy="5562600"/>
          </a:xfrm>
          <a:prstGeom prst="curvedConnector3">
            <a:avLst>
              <a:gd fmla="val -241993335" name="adj1"/>
            </a:avLst>
          </a:prstGeom>
          <a:noFill/>
          <a:ln cap="flat" cmpd="sng" w="28575">
            <a:solidFill>
              <a:schemeClr val="dk1"/>
            </a:solidFill>
            <a:prstDash val="solid"/>
            <a:round/>
            <a:headEnd len="lg" w="lg" type="none"/>
            <a:tailEnd len="lg" w="lg" type="triangle"/>
          </a:ln>
        </p:spPr>
      </p:cxnSp>
      <p:cxnSp>
        <p:nvCxnSpPr>
          <p:cNvPr id="1542" name="Google Shape;1542;p94"/>
          <p:cNvCxnSpPr>
            <a:stCxn id="1539" idx="6"/>
            <a:endCxn id="1540" idx="2"/>
          </p:cNvCxnSpPr>
          <p:nvPr/>
        </p:nvCxnSpPr>
        <p:spPr>
          <a:xfrm>
            <a:off x="3700984" y="4378430"/>
            <a:ext cx="4784700" cy="0"/>
          </a:xfrm>
          <a:prstGeom prst="straightConnector1">
            <a:avLst/>
          </a:prstGeom>
          <a:noFill/>
          <a:ln cap="flat" cmpd="sng" w="28575">
            <a:solidFill>
              <a:srgbClr val="0070C0"/>
            </a:solidFill>
            <a:prstDash val="solid"/>
            <a:round/>
            <a:headEnd len="sm" w="sm" type="none"/>
            <a:tailEnd len="sm" w="sm" type="none"/>
          </a:ln>
        </p:spPr>
      </p:cxnSp>
      <p:sp>
        <p:nvSpPr>
          <p:cNvPr id="1543" name="Google Shape;1543;p94"/>
          <p:cNvSpPr txBox="1"/>
          <p:nvPr/>
        </p:nvSpPr>
        <p:spPr>
          <a:xfrm>
            <a:off x="5971108" y="4027593"/>
            <a:ext cx="118110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Times New Roman"/>
              <a:buNone/>
            </a:pPr>
            <a:r>
              <a:rPr b="1" lang="en-US" sz="2000">
                <a:solidFill>
                  <a:schemeClr val="dk1"/>
                </a:solidFill>
                <a:latin typeface="Times New Roman"/>
                <a:ea typeface="Times New Roman"/>
                <a:cs typeface="Times New Roman"/>
                <a:sym typeface="Times New Roman"/>
              </a:rPr>
              <a:t>0.7</a:t>
            </a:r>
            <a:endParaRPr b="1" sz="2000">
              <a:solidFill>
                <a:schemeClr val="dk1"/>
              </a:solidFill>
              <a:latin typeface="Times New Roman"/>
              <a:ea typeface="Times New Roman"/>
              <a:cs typeface="Times New Roman"/>
              <a:sym typeface="Times New Roman"/>
            </a:endParaRPr>
          </a:p>
        </p:txBody>
      </p:sp>
      <p:sp>
        <p:nvSpPr>
          <p:cNvPr id="1544" name="Google Shape;1544;p94"/>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545" name="Google Shape;1545;p94"/>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546" name="Google Shape;1546;p9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7" name="Google Shape;1547;p94"/>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9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553" name="Google Shape;1553;p9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4" name="Google Shape;1554;p95"/>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555" name="Google Shape;1555;p95"/>
          <p:cNvSpPr txBox="1"/>
          <p:nvPr/>
        </p:nvSpPr>
        <p:spPr>
          <a:xfrm>
            <a:off x="577440" y="2592284"/>
            <a:ext cx="3992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Biểu diễn dữ liệu mạng trong máy tính</a:t>
            </a:r>
            <a:endParaRPr b="1" sz="1800">
              <a:solidFill>
                <a:schemeClr val="dk1"/>
              </a:solidFill>
              <a:latin typeface="Times New Roman"/>
              <a:ea typeface="Times New Roman"/>
              <a:cs typeface="Times New Roman"/>
              <a:sym typeface="Times New Roman"/>
            </a:endParaRPr>
          </a:p>
        </p:txBody>
      </p:sp>
      <p:sp>
        <p:nvSpPr>
          <p:cNvPr id="1556" name="Google Shape;1556;p95"/>
          <p:cNvSpPr txBox="1"/>
          <p:nvPr/>
        </p:nvSpPr>
        <p:spPr>
          <a:xfrm>
            <a:off x="519538" y="3125579"/>
            <a:ext cx="495776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[1]. Dạng ma trận kề (vô hướng, không trọng số)</a:t>
            </a:r>
            <a:endParaRPr/>
          </a:p>
        </p:txBody>
      </p:sp>
      <p:grpSp>
        <p:nvGrpSpPr>
          <p:cNvPr id="1557" name="Google Shape;1557;p95"/>
          <p:cNvGrpSpPr/>
          <p:nvPr/>
        </p:nvGrpSpPr>
        <p:grpSpPr>
          <a:xfrm>
            <a:off x="8938146" y="1982579"/>
            <a:ext cx="2895600" cy="3505200"/>
            <a:chOff x="5715000" y="762000"/>
            <a:chExt cx="2895600" cy="3505200"/>
          </a:xfrm>
        </p:grpSpPr>
        <p:sp>
          <p:nvSpPr>
            <p:cNvPr id="1558" name="Google Shape;1558;p95"/>
            <p:cNvSpPr/>
            <p:nvPr/>
          </p:nvSpPr>
          <p:spPr>
            <a:xfrm>
              <a:off x="5715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2</a:t>
              </a:r>
              <a:endParaRPr/>
            </a:p>
          </p:txBody>
        </p:sp>
        <p:sp>
          <p:nvSpPr>
            <p:cNvPr id="1559" name="Google Shape;1559;p95"/>
            <p:cNvSpPr/>
            <p:nvPr/>
          </p:nvSpPr>
          <p:spPr>
            <a:xfrm>
              <a:off x="5943600" y="838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a:t>
              </a:r>
              <a:endParaRPr/>
            </a:p>
          </p:txBody>
        </p:sp>
        <p:sp>
          <p:nvSpPr>
            <p:cNvPr id="1560" name="Google Shape;1560;p95"/>
            <p:cNvSpPr/>
            <p:nvPr/>
          </p:nvSpPr>
          <p:spPr>
            <a:xfrm>
              <a:off x="7086600" y="762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3</a:t>
              </a:r>
              <a:endParaRPr/>
            </a:p>
          </p:txBody>
        </p:sp>
        <p:sp>
          <p:nvSpPr>
            <p:cNvPr id="1561" name="Google Shape;1561;p95"/>
            <p:cNvSpPr/>
            <p:nvPr/>
          </p:nvSpPr>
          <p:spPr>
            <a:xfrm>
              <a:off x="7620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4</a:t>
              </a:r>
              <a:endParaRPr/>
            </a:p>
          </p:txBody>
        </p:sp>
        <p:sp>
          <p:nvSpPr>
            <p:cNvPr id="1562" name="Google Shape;1562;p95"/>
            <p:cNvSpPr/>
            <p:nvPr/>
          </p:nvSpPr>
          <p:spPr>
            <a:xfrm>
              <a:off x="6629400" y="18288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5</a:t>
              </a:r>
              <a:endParaRPr/>
            </a:p>
          </p:txBody>
        </p:sp>
        <p:sp>
          <p:nvSpPr>
            <p:cNvPr id="1563" name="Google Shape;1563;p95"/>
            <p:cNvSpPr/>
            <p:nvPr/>
          </p:nvSpPr>
          <p:spPr>
            <a:xfrm>
              <a:off x="6019800" y="2819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6</a:t>
              </a:r>
              <a:endParaRPr/>
            </a:p>
          </p:txBody>
        </p:sp>
        <p:sp>
          <p:nvSpPr>
            <p:cNvPr id="1564" name="Google Shape;1564;p95"/>
            <p:cNvSpPr/>
            <p:nvPr/>
          </p:nvSpPr>
          <p:spPr>
            <a:xfrm>
              <a:off x="6172200" y="3962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8</a:t>
              </a:r>
              <a:endParaRPr/>
            </a:p>
          </p:txBody>
        </p:sp>
        <p:sp>
          <p:nvSpPr>
            <p:cNvPr id="1565" name="Google Shape;1565;p95"/>
            <p:cNvSpPr/>
            <p:nvPr/>
          </p:nvSpPr>
          <p:spPr>
            <a:xfrm>
              <a:off x="7467600" y="3810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9</a:t>
              </a:r>
              <a:endParaRPr/>
            </a:p>
          </p:txBody>
        </p:sp>
        <p:sp>
          <p:nvSpPr>
            <p:cNvPr id="1566" name="Google Shape;1566;p95"/>
            <p:cNvSpPr/>
            <p:nvPr/>
          </p:nvSpPr>
          <p:spPr>
            <a:xfrm>
              <a:off x="7391400" y="28956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7</a:t>
              </a:r>
              <a:endParaRPr/>
            </a:p>
          </p:txBody>
        </p:sp>
        <p:sp>
          <p:nvSpPr>
            <p:cNvPr id="1567" name="Google Shape;1567;p95"/>
            <p:cNvSpPr/>
            <p:nvPr/>
          </p:nvSpPr>
          <p:spPr>
            <a:xfrm>
              <a:off x="8305800" y="3429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10</a:t>
              </a:r>
              <a:endParaRPr/>
            </a:p>
          </p:txBody>
        </p:sp>
        <p:cxnSp>
          <p:nvCxnSpPr>
            <p:cNvPr id="1568" name="Google Shape;1568;p95"/>
            <p:cNvCxnSpPr>
              <a:stCxn id="1559" idx="6"/>
              <a:endCxn id="1560" idx="2"/>
            </p:cNvCxnSpPr>
            <p:nvPr/>
          </p:nvCxnSpPr>
          <p:spPr>
            <a:xfrm flipH="1" rot="10800000">
              <a:off x="6248400" y="914400"/>
              <a:ext cx="838200" cy="76200"/>
            </a:xfrm>
            <a:prstGeom prst="straightConnector1">
              <a:avLst/>
            </a:prstGeom>
            <a:noFill/>
            <a:ln cap="flat" cmpd="sng" w="12700">
              <a:solidFill>
                <a:srgbClr val="8D4120"/>
              </a:solidFill>
              <a:prstDash val="solid"/>
              <a:round/>
              <a:headEnd len="sm" w="sm" type="none"/>
              <a:tailEnd len="sm" w="sm" type="none"/>
            </a:ln>
          </p:spPr>
        </p:cxnSp>
        <p:cxnSp>
          <p:nvCxnSpPr>
            <p:cNvPr id="1569" name="Google Shape;1569;p95"/>
            <p:cNvCxnSpPr>
              <a:stCxn id="1559" idx="5"/>
              <a:endCxn id="1562" idx="1"/>
            </p:cNvCxnSpPr>
            <p:nvPr/>
          </p:nvCxnSpPr>
          <p:spPr>
            <a:xfrm>
              <a:off x="6203763" y="1098363"/>
              <a:ext cx="470400" cy="775200"/>
            </a:xfrm>
            <a:prstGeom prst="straightConnector1">
              <a:avLst/>
            </a:prstGeom>
            <a:noFill/>
            <a:ln cap="flat" cmpd="sng" w="12700">
              <a:solidFill>
                <a:srgbClr val="8D4120"/>
              </a:solidFill>
              <a:prstDash val="solid"/>
              <a:round/>
              <a:headEnd len="sm" w="sm" type="none"/>
              <a:tailEnd len="sm" w="sm" type="none"/>
            </a:ln>
          </p:spPr>
        </p:cxnSp>
        <p:cxnSp>
          <p:nvCxnSpPr>
            <p:cNvPr id="1570" name="Google Shape;1570;p95"/>
            <p:cNvCxnSpPr>
              <a:stCxn id="1560" idx="4"/>
              <a:endCxn id="1562" idx="7"/>
            </p:cNvCxnSpPr>
            <p:nvPr/>
          </p:nvCxnSpPr>
          <p:spPr>
            <a:xfrm flipH="1">
              <a:off x="6889500" y="1066800"/>
              <a:ext cx="349500" cy="806700"/>
            </a:xfrm>
            <a:prstGeom prst="straightConnector1">
              <a:avLst/>
            </a:prstGeom>
            <a:noFill/>
            <a:ln cap="flat" cmpd="sng" w="12700">
              <a:solidFill>
                <a:srgbClr val="8D4120"/>
              </a:solidFill>
              <a:prstDash val="solid"/>
              <a:round/>
              <a:headEnd len="sm" w="sm" type="none"/>
              <a:tailEnd len="sm" w="sm" type="none"/>
            </a:ln>
          </p:spPr>
        </p:cxnSp>
        <p:cxnSp>
          <p:nvCxnSpPr>
            <p:cNvPr id="1571" name="Google Shape;1571;p95"/>
            <p:cNvCxnSpPr>
              <a:stCxn id="1560" idx="5"/>
              <a:endCxn id="1561" idx="1"/>
            </p:cNvCxnSpPr>
            <p:nvPr/>
          </p:nvCxnSpPr>
          <p:spPr>
            <a:xfrm>
              <a:off x="7346763" y="1022163"/>
              <a:ext cx="318000" cy="622800"/>
            </a:xfrm>
            <a:prstGeom prst="straightConnector1">
              <a:avLst/>
            </a:prstGeom>
            <a:noFill/>
            <a:ln cap="flat" cmpd="sng" w="12700">
              <a:solidFill>
                <a:srgbClr val="8D4120"/>
              </a:solidFill>
              <a:prstDash val="solid"/>
              <a:round/>
              <a:headEnd len="sm" w="sm" type="none"/>
              <a:tailEnd len="sm" w="sm" type="none"/>
            </a:ln>
          </p:spPr>
        </p:cxnSp>
        <p:cxnSp>
          <p:nvCxnSpPr>
            <p:cNvPr id="1572" name="Google Shape;1572;p95"/>
            <p:cNvCxnSpPr>
              <a:stCxn id="1558" idx="6"/>
              <a:endCxn id="1562" idx="1"/>
            </p:cNvCxnSpPr>
            <p:nvPr/>
          </p:nvCxnSpPr>
          <p:spPr>
            <a:xfrm>
              <a:off x="6019800" y="1752600"/>
              <a:ext cx="654300" cy="120900"/>
            </a:xfrm>
            <a:prstGeom prst="straightConnector1">
              <a:avLst/>
            </a:prstGeom>
            <a:noFill/>
            <a:ln cap="flat" cmpd="sng" w="12700">
              <a:solidFill>
                <a:srgbClr val="8D4120"/>
              </a:solidFill>
              <a:prstDash val="solid"/>
              <a:round/>
              <a:headEnd len="sm" w="sm" type="none"/>
              <a:tailEnd len="sm" w="sm" type="none"/>
            </a:ln>
          </p:spPr>
        </p:cxnSp>
        <p:cxnSp>
          <p:nvCxnSpPr>
            <p:cNvPr id="1573" name="Google Shape;1573;p95"/>
            <p:cNvCxnSpPr>
              <a:stCxn id="1558" idx="7"/>
              <a:endCxn id="1560" idx="3"/>
            </p:cNvCxnSpPr>
            <p:nvPr/>
          </p:nvCxnSpPr>
          <p:spPr>
            <a:xfrm flipH="1" rot="10800000">
              <a:off x="5975163" y="1022037"/>
              <a:ext cx="1156200" cy="622800"/>
            </a:xfrm>
            <a:prstGeom prst="straightConnector1">
              <a:avLst/>
            </a:prstGeom>
            <a:noFill/>
            <a:ln cap="flat" cmpd="sng" w="12700">
              <a:solidFill>
                <a:srgbClr val="8D4120"/>
              </a:solidFill>
              <a:prstDash val="solid"/>
              <a:round/>
              <a:headEnd len="sm" w="sm" type="none"/>
              <a:tailEnd len="sm" w="sm" type="none"/>
            </a:ln>
          </p:spPr>
        </p:cxnSp>
        <p:cxnSp>
          <p:nvCxnSpPr>
            <p:cNvPr id="1574" name="Google Shape;1574;p95"/>
            <p:cNvCxnSpPr>
              <a:stCxn id="1559" idx="5"/>
              <a:endCxn id="1561" idx="2"/>
            </p:cNvCxnSpPr>
            <p:nvPr/>
          </p:nvCxnSpPr>
          <p:spPr>
            <a:xfrm>
              <a:off x="6203763" y="1098363"/>
              <a:ext cx="1416300" cy="654300"/>
            </a:xfrm>
            <a:prstGeom prst="straightConnector1">
              <a:avLst/>
            </a:prstGeom>
            <a:noFill/>
            <a:ln cap="flat" cmpd="sng" w="12700">
              <a:solidFill>
                <a:srgbClr val="8D4120"/>
              </a:solidFill>
              <a:prstDash val="solid"/>
              <a:round/>
              <a:headEnd len="sm" w="sm" type="none"/>
              <a:tailEnd len="sm" w="sm" type="none"/>
            </a:ln>
          </p:spPr>
        </p:cxnSp>
        <p:cxnSp>
          <p:nvCxnSpPr>
            <p:cNvPr id="1575" name="Google Shape;1575;p95"/>
            <p:cNvCxnSpPr>
              <a:stCxn id="1561" idx="4"/>
              <a:endCxn id="1566" idx="0"/>
            </p:cNvCxnSpPr>
            <p:nvPr/>
          </p:nvCxnSpPr>
          <p:spPr>
            <a:xfrm flipH="1">
              <a:off x="7543800" y="1905000"/>
              <a:ext cx="228600" cy="990600"/>
            </a:xfrm>
            <a:prstGeom prst="straightConnector1">
              <a:avLst/>
            </a:prstGeom>
            <a:noFill/>
            <a:ln cap="flat" cmpd="sng" w="12700">
              <a:solidFill>
                <a:srgbClr val="8D4120"/>
              </a:solidFill>
              <a:prstDash val="solid"/>
              <a:round/>
              <a:headEnd len="sm" w="sm" type="none"/>
              <a:tailEnd len="sm" w="sm" type="none"/>
            </a:ln>
          </p:spPr>
        </p:cxnSp>
        <p:cxnSp>
          <p:nvCxnSpPr>
            <p:cNvPr id="1576" name="Google Shape;1576;p95"/>
            <p:cNvCxnSpPr>
              <a:stCxn id="1566" idx="2"/>
              <a:endCxn id="1563" idx="6"/>
            </p:cNvCxnSpPr>
            <p:nvPr/>
          </p:nvCxnSpPr>
          <p:spPr>
            <a:xfrm rot="10800000">
              <a:off x="6324600" y="2971800"/>
              <a:ext cx="1066800" cy="76200"/>
            </a:xfrm>
            <a:prstGeom prst="straightConnector1">
              <a:avLst/>
            </a:prstGeom>
            <a:noFill/>
            <a:ln cap="flat" cmpd="sng" w="12700">
              <a:solidFill>
                <a:srgbClr val="8D4120"/>
              </a:solidFill>
              <a:prstDash val="solid"/>
              <a:round/>
              <a:headEnd len="sm" w="sm" type="none"/>
              <a:tailEnd len="sm" w="sm" type="none"/>
            </a:ln>
          </p:spPr>
        </p:cxnSp>
        <p:cxnSp>
          <p:nvCxnSpPr>
            <p:cNvPr id="1577" name="Google Shape;1577;p95"/>
            <p:cNvCxnSpPr>
              <a:stCxn id="1566" idx="4"/>
              <a:endCxn id="1565" idx="0"/>
            </p:cNvCxnSpPr>
            <p:nvPr/>
          </p:nvCxnSpPr>
          <p:spPr>
            <a:xfrm>
              <a:off x="7543800" y="3200400"/>
              <a:ext cx="76200" cy="609600"/>
            </a:xfrm>
            <a:prstGeom prst="straightConnector1">
              <a:avLst/>
            </a:prstGeom>
            <a:noFill/>
            <a:ln cap="flat" cmpd="sng" w="12700">
              <a:solidFill>
                <a:srgbClr val="8D4120"/>
              </a:solidFill>
              <a:prstDash val="solid"/>
              <a:round/>
              <a:headEnd len="sm" w="sm" type="none"/>
              <a:tailEnd len="sm" w="sm" type="none"/>
            </a:ln>
          </p:spPr>
        </p:cxnSp>
        <p:cxnSp>
          <p:nvCxnSpPr>
            <p:cNvPr id="1578" name="Google Shape;1578;p95"/>
            <p:cNvCxnSpPr>
              <a:stCxn id="1566" idx="6"/>
              <a:endCxn id="1567" idx="1"/>
            </p:cNvCxnSpPr>
            <p:nvPr/>
          </p:nvCxnSpPr>
          <p:spPr>
            <a:xfrm>
              <a:off x="7696200" y="3048000"/>
              <a:ext cx="654300" cy="425700"/>
            </a:xfrm>
            <a:prstGeom prst="straightConnector1">
              <a:avLst/>
            </a:prstGeom>
            <a:noFill/>
            <a:ln cap="flat" cmpd="sng" w="12700">
              <a:solidFill>
                <a:srgbClr val="8D4120"/>
              </a:solidFill>
              <a:prstDash val="solid"/>
              <a:round/>
              <a:headEnd len="sm" w="sm" type="none"/>
              <a:tailEnd len="sm" w="sm" type="none"/>
            </a:ln>
          </p:spPr>
        </p:cxnSp>
        <p:cxnSp>
          <p:nvCxnSpPr>
            <p:cNvPr id="1579" name="Google Shape;1579;p95"/>
            <p:cNvCxnSpPr>
              <a:stCxn id="1563" idx="5"/>
              <a:endCxn id="1565" idx="2"/>
            </p:cNvCxnSpPr>
            <p:nvPr/>
          </p:nvCxnSpPr>
          <p:spPr>
            <a:xfrm>
              <a:off x="6279963" y="3079563"/>
              <a:ext cx="1187700" cy="882900"/>
            </a:xfrm>
            <a:prstGeom prst="straightConnector1">
              <a:avLst/>
            </a:prstGeom>
            <a:noFill/>
            <a:ln cap="flat" cmpd="sng" w="12700">
              <a:solidFill>
                <a:srgbClr val="8D4120"/>
              </a:solidFill>
              <a:prstDash val="solid"/>
              <a:round/>
              <a:headEnd len="sm" w="sm" type="none"/>
              <a:tailEnd len="sm" w="sm" type="none"/>
            </a:ln>
          </p:spPr>
        </p:cxnSp>
        <p:cxnSp>
          <p:nvCxnSpPr>
            <p:cNvPr id="1580" name="Google Shape;1580;p95"/>
            <p:cNvCxnSpPr>
              <a:stCxn id="1565" idx="3"/>
              <a:endCxn id="1564" idx="6"/>
            </p:cNvCxnSpPr>
            <p:nvPr/>
          </p:nvCxnSpPr>
          <p:spPr>
            <a:xfrm flipH="1">
              <a:off x="6476937" y="4070163"/>
              <a:ext cx="1035300" cy="44700"/>
            </a:xfrm>
            <a:prstGeom prst="straightConnector1">
              <a:avLst/>
            </a:prstGeom>
            <a:noFill/>
            <a:ln cap="flat" cmpd="sng" w="12700">
              <a:solidFill>
                <a:srgbClr val="8D4120"/>
              </a:solidFill>
              <a:prstDash val="solid"/>
              <a:round/>
              <a:headEnd len="sm" w="sm" type="none"/>
              <a:tailEnd len="sm" w="sm" type="none"/>
            </a:ln>
          </p:spPr>
        </p:cxnSp>
      </p:grpSp>
      <p:graphicFrame>
        <p:nvGraphicFramePr>
          <p:cNvPr id="1581" name="Google Shape;1581;p95"/>
          <p:cNvGraphicFramePr/>
          <p:nvPr/>
        </p:nvGraphicFramePr>
        <p:xfrm>
          <a:off x="5977689" y="2591852"/>
          <a:ext cx="3000000" cy="3000000"/>
        </p:xfrm>
        <a:graphic>
          <a:graphicData uri="http://schemas.openxmlformats.org/drawingml/2006/table">
            <a:tbl>
              <a:tblPr bandRow="1" firstRow="1">
                <a:noFill/>
                <a:tableStyleId>{3EB55624-FE38-4814-9D2C-76A2840CF2D2}</a:tableStyleId>
              </a:tblPr>
              <a:tblGrid>
                <a:gridCol w="263750"/>
                <a:gridCol w="263750"/>
                <a:gridCol w="263750"/>
                <a:gridCol w="263750"/>
                <a:gridCol w="263750"/>
                <a:gridCol w="263750"/>
                <a:gridCol w="263750"/>
                <a:gridCol w="263750"/>
                <a:gridCol w="263750"/>
                <a:gridCol w="263750"/>
              </a:tblGrid>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5100">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400">
                          <a:solidFill>
                            <a:schemeClr val="dk1"/>
                          </a:solidFil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r>
            </a:tbl>
          </a:graphicData>
        </a:graphic>
      </p:graphicFrame>
      <p:sp>
        <p:nvSpPr>
          <p:cNvPr id="1582" name="Google Shape;1582;p95"/>
          <p:cNvSpPr txBox="1"/>
          <p:nvPr/>
        </p:nvSpPr>
        <p:spPr>
          <a:xfrm>
            <a:off x="365646" y="5557634"/>
            <a:ext cx="4746625" cy="368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0C0"/>
              </a:buClr>
              <a:buSzPts val="1800"/>
              <a:buFont typeface="Noto Sans Symbols"/>
              <a:buChar char="✔"/>
            </a:pPr>
            <a:r>
              <a:rPr b="1" lang="en-US" sz="1800">
                <a:solidFill>
                  <a:srgbClr val="0070C0"/>
                </a:solidFill>
                <a:latin typeface="Times New Roman"/>
                <a:ea typeface="Times New Roman"/>
                <a:cs typeface="Times New Roman"/>
                <a:sym typeface="Times New Roman"/>
              </a:rPr>
              <a:t>Cách biểu diễn đồ thị có hướng/ có trọng số</a:t>
            </a:r>
            <a:endParaRPr/>
          </a:p>
        </p:txBody>
      </p:sp>
      <p:sp>
        <p:nvSpPr>
          <p:cNvPr id="1583" name="Google Shape;1583;p95"/>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584" name="Google Shape;1584;p95"/>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585" name="Google Shape;1585;p9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95"/>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9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592" name="Google Shape;1592;p9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93" name="Google Shape;1593;p96"/>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594" name="Google Shape;1594;p96"/>
          <p:cNvSpPr txBox="1"/>
          <p:nvPr/>
        </p:nvSpPr>
        <p:spPr>
          <a:xfrm>
            <a:off x="620408" y="2911185"/>
            <a:ext cx="3992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Biểu diễn dữ liệu mạng trong máy tính</a:t>
            </a:r>
            <a:endParaRPr b="1" sz="1800">
              <a:solidFill>
                <a:schemeClr val="dk1"/>
              </a:solidFill>
              <a:latin typeface="Times New Roman"/>
              <a:ea typeface="Times New Roman"/>
              <a:cs typeface="Times New Roman"/>
              <a:sym typeface="Times New Roman"/>
            </a:endParaRPr>
          </a:p>
        </p:txBody>
      </p:sp>
      <p:sp>
        <p:nvSpPr>
          <p:cNvPr id="1595" name="Google Shape;1595;p96"/>
          <p:cNvSpPr txBox="1"/>
          <p:nvPr/>
        </p:nvSpPr>
        <p:spPr>
          <a:xfrm>
            <a:off x="620408" y="3384013"/>
            <a:ext cx="267493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[2]. Dạng pairs (or edges)</a:t>
            </a:r>
            <a:endParaRPr/>
          </a:p>
        </p:txBody>
      </p:sp>
      <p:grpSp>
        <p:nvGrpSpPr>
          <p:cNvPr id="1596" name="Google Shape;1596;p96"/>
          <p:cNvGrpSpPr/>
          <p:nvPr/>
        </p:nvGrpSpPr>
        <p:grpSpPr>
          <a:xfrm>
            <a:off x="8726037" y="2026538"/>
            <a:ext cx="2895600" cy="3505200"/>
            <a:chOff x="5715000" y="762000"/>
            <a:chExt cx="2895600" cy="3505200"/>
          </a:xfrm>
        </p:grpSpPr>
        <p:sp>
          <p:nvSpPr>
            <p:cNvPr id="1597" name="Google Shape;1597;p96"/>
            <p:cNvSpPr/>
            <p:nvPr/>
          </p:nvSpPr>
          <p:spPr>
            <a:xfrm>
              <a:off x="5715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2</a:t>
              </a:r>
              <a:endParaRPr/>
            </a:p>
          </p:txBody>
        </p:sp>
        <p:sp>
          <p:nvSpPr>
            <p:cNvPr id="1598" name="Google Shape;1598;p96"/>
            <p:cNvSpPr/>
            <p:nvPr/>
          </p:nvSpPr>
          <p:spPr>
            <a:xfrm>
              <a:off x="5943600" y="838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a:t>
              </a:r>
              <a:endParaRPr/>
            </a:p>
          </p:txBody>
        </p:sp>
        <p:sp>
          <p:nvSpPr>
            <p:cNvPr id="1599" name="Google Shape;1599;p96"/>
            <p:cNvSpPr/>
            <p:nvPr/>
          </p:nvSpPr>
          <p:spPr>
            <a:xfrm>
              <a:off x="7086600" y="762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3</a:t>
              </a:r>
              <a:endParaRPr/>
            </a:p>
          </p:txBody>
        </p:sp>
        <p:sp>
          <p:nvSpPr>
            <p:cNvPr id="1600" name="Google Shape;1600;p96"/>
            <p:cNvSpPr/>
            <p:nvPr/>
          </p:nvSpPr>
          <p:spPr>
            <a:xfrm>
              <a:off x="7620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4</a:t>
              </a:r>
              <a:endParaRPr/>
            </a:p>
          </p:txBody>
        </p:sp>
        <p:sp>
          <p:nvSpPr>
            <p:cNvPr id="1601" name="Google Shape;1601;p96"/>
            <p:cNvSpPr/>
            <p:nvPr/>
          </p:nvSpPr>
          <p:spPr>
            <a:xfrm>
              <a:off x="6629400" y="18288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5</a:t>
              </a:r>
              <a:endParaRPr/>
            </a:p>
          </p:txBody>
        </p:sp>
        <p:sp>
          <p:nvSpPr>
            <p:cNvPr id="1602" name="Google Shape;1602;p96"/>
            <p:cNvSpPr/>
            <p:nvPr/>
          </p:nvSpPr>
          <p:spPr>
            <a:xfrm>
              <a:off x="6019800" y="2819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6</a:t>
              </a:r>
              <a:endParaRPr/>
            </a:p>
          </p:txBody>
        </p:sp>
        <p:sp>
          <p:nvSpPr>
            <p:cNvPr id="1603" name="Google Shape;1603;p96"/>
            <p:cNvSpPr/>
            <p:nvPr/>
          </p:nvSpPr>
          <p:spPr>
            <a:xfrm>
              <a:off x="6172200" y="3962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8</a:t>
              </a:r>
              <a:endParaRPr/>
            </a:p>
          </p:txBody>
        </p:sp>
        <p:sp>
          <p:nvSpPr>
            <p:cNvPr id="1604" name="Google Shape;1604;p96"/>
            <p:cNvSpPr/>
            <p:nvPr/>
          </p:nvSpPr>
          <p:spPr>
            <a:xfrm>
              <a:off x="7467600" y="3810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9</a:t>
              </a:r>
              <a:endParaRPr/>
            </a:p>
          </p:txBody>
        </p:sp>
        <p:sp>
          <p:nvSpPr>
            <p:cNvPr id="1605" name="Google Shape;1605;p96"/>
            <p:cNvSpPr/>
            <p:nvPr/>
          </p:nvSpPr>
          <p:spPr>
            <a:xfrm>
              <a:off x="7391400" y="28956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7</a:t>
              </a:r>
              <a:endParaRPr/>
            </a:p>
          </p:txBody>
        </p:sp>
        <p:sp>
          <p:nvSpPr>
            <p:cNvPr id="1606" name="Google Shape;1606;p96"/>
            <p:cNvSpPr/>
            <p:nvPr/>
          </p:nvSpPr>
          <p:spPr>
            <a:xfrm>
              <a:off x="8305800" y="3429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10</a:t>
              </a:r>
              <a:endParaRPr/>
            </a:p>
          </p:txBody>
        </p:sp>
        <p:cxnSp>
          <p:nvCxnSpPr>
            <p:cNvPr id="1607" name="Google Shape;1607;p96"/>
            <p:cNvCxnSpPr>
              <a:stCxn id="1598" idx="6"/>
              <a:endCxn id="1599" idx="2"/>
            </p:cNvCxnSpPr>
            <p:nvPr/>
          </p:nvCxnSpPr>
          <p:spPr>
            <a:xfrm flipH="1" rot="10800000">
              <a:off x="6248400" y="914400"/>
              <a:ext cx="838200" cy="76200"/>
            </a:xfrm>
            <a:prstGeom prst="straightConnector1">
              <a:avLst/>
            </a:prstGeom>
            <a:noFill/>
            <a:ln cap="flat" cmpd="sng" w="12700">
              <a:solidFill>
                <a:srgbClr val="8D4120"/>
              </a:solidFill>
              <a:prstDash val="solid"/>
              <a:round/>
              <a:headEnd len="sm" w="sm" type="none"/>
              <a:tailEnd len="sm" w="sm" type="none"/>
            </a:ln>
          </p:spPr>
        </p:cxnSp>
        <p:cxnSp>
          <p:nvCxnSpPr>
            <p:cNvPr id="1608" name="Google Shape;1608;p96"/>
            <p:cNvCxnSpPr>
              <a:stCxn id="1598" idx="5"/>
              <a:endCxn id="1601" idx="1"/>
            </p:cNvCxnSpPr>
            <p:nvPr/>
          </p:nvCxnSpPr>
          <p:spPr>
            <a:xfrm>
              <a:off x="6203763" y="1098363"/>
              <a:ext cx="470400" cy="775200"/>
            </a:xfrm>
            <a:prstGeom prst="straightConnector1">
              <a:avLst/>
            </a:prstGeom>
            <a:noFill/>
            <a:ln cap="flat" cmpd="sng" w="12700">
              <a:solidFill>
                <a:srgbClr val="8D4120"/>
              </a:solidFill>
              <a:prstDash val="solid"/>
              <a:round/>
              <a:headEnd len="sm" w="sm" type="none"/>
              <a:tailEnd len="sm" w="sm" type="none"/>
            </a:ln>
          </p:spPr>
        </p:cxnSp>
        <p:cxnSp>
          <p:nvCxnSpPr>
            <p:cNvPr id="1609" name="Google Shape;1609;p96"/>
            <p:cNvCxnSpPr>
              <a:stCxn id="1599" idx="4"/>
              <a:endCxn id="1601" idx="7"/>
            </p:cNvCxnSpPr>
            <p:nvPr/>
          </p:nvCxnSpPr>
          <p:spPr>
            <a:xfrm flipH="1">
              <a:off x="6889500" y="1066800"/>
              <a:ext cx="349500" cy="806700"/>
            </a:xfrm>
            <a:prstGeom prst="straightConnector1">
              <a:avLst/>
            </a:prstGeom>
            <a:noFill/>
            <a:ln cap="flat" cmpd="sng" w="12700">
              <a:solidFill>
                <a:srgbClr val="8D4120"/>
              </a:solidFill>
              <a:prstDash val="solid"/>
              <a:round/>
              <a:headEnd len="sm" w="sm" type="none"/>
              <a:tailEnd len="sm" w="sm" type="none"/>
            </a:ln>
          </p:spPr>
        </p:cxnSp>
        <p:cxnSp>
          <p:nvCxnSpPr>
            <p:cNvPr id="1610" name="Google Shape;1610;p96"/>
            <p:cNvCxnSpPr>
              <a:stCxn id="1599" idx="5"/>
              <a:endCxn id="1600" idx="1"/>
            </p:cNvCxnSpPr>
            <p:nvPr/>
          </p:nvCxnSpPr>
          <p:spPr>
            <a:xfrm>
              <a:off x="7346763" y="1022163"/>
              <a:ext cx="318000" cy="622800"/>
            </a:xfrm>
            <a:prstGeom prst="straightConnector1">
              <a:avLst/>
            </a:prstGeom>
            <a:noFill/>
            <a:ln cap="flat" cmpd="sng" w="12700">
              <a:solidFill>
                <a:srgbClr val="8D4120"/>
              </a:solidFill>
              <a:prstDash val="solid"/>
              <a:round/>
              <a:headEnd len="sm" w="sm" type="none"/>
              <a:tailEnd len="sm" w="sm" type="none"/>
            </a:ln>
          </p:spPr>
        </p:cxnSp>
        <p:cxnSp>
          <p:nvCxnSpPr>
            <p:cNvPr id="1611" name="Google Shape;1611;p96"/>
            <p:cNvCxnSpPr>
              <a:stCxn id="1597" idx="6"/>
              <a:endCxn id="1601" idx="1"/>
            </p:cNvCxnSpPr>
            <p:nvPr/>
          </p:nvCxnSpPr>
          <p:spPr>
            <a:xfrm>
              <a:off x="6019800" y="1752600"/>
              <a:ext cx="654300" cy="120900"/>
            </a:xfrm>
            <a:prstGeom prst="straightConnector1">
              <a:avLst/>
            </a:prstGeom>
            <a:noFill/>
            <a:ln cap="flat" cmpd="sng" w="12700">
              <a:solidFill>
                <a:srgbClr val="8D4120"/>
              </a:solidFill>
              <a:prstDash val="solid"/>
              <a:round/>
              <a:headEnd len="sm" w="sm" type="none"/>
              <a:tailEnd len="sm" w="sm" type="none"/>
            </a:ln>
          </p:spPr>
        </p:cxnSp>
        <p:cxnSp>
          <p:nvCxnSpPr>
            <p:cNvPr id="1612" name="Google Shape;1612;p96"/>
            <p:cNvCxnSpPr>
              <a:stCxn id="1597" idx="7"/>
              <a:endCxn id="1599" idx="3"/>
            </p:cNvCxnSpPr>
            <p:nvPr/>
          </p:nvCxnSpPr>
          <p:spPr>
            <a:xfrm flipH="1" rot="10800000">
              <a:off x="5975163" y="1022037"/>
              <a:ext cx="1156200" cy="622800"/>
            </a:xfrm>
            <a:prstGeom prst="straightConnector1">
              <a:avLst/>
            </a:prstGeom>
            <a:noFill/>
            <a:ln cap="flat" cmpd="sng" w="12700">
              <a:solidFill>
                <a:srgbClr val="8D4120"/>
              </a:solidFill>
              <a:prstDash val="solid"/>
              <a:round/>
              <a:headEnd len="sm" w="sm" type="none"/>
              <a:tailEnd len="sm" w="sm" type="none"/>
            </a:ln>
          </p:spPr>
        </p:cxnSp>
        <p:cxnSp>
          <p:nvCxnSpPr>
            <p:cNvPr id="1613" name="Google Shape;1613;p96"/>
            <p:cNvCxnSpPr>
              <a:stCxn id="1598" idx="5"/>
              <a:endCxn id="1600" idx="2"/>
            </p:cNvCxnSpPr>
            <p:nvPr/>
          </p:nvCxnSpPr>
          <p:spPr>
            <a:xfrm>
              <a:off x="6203763" y="1098363"/>
              <a:ext cx="1416300" cy="654300"/>
            </a:xfrm>
            <a:prstGeom prst="straightConnector1">
              <a:avLst/>
            </a:prstGeom>
            <a:noFill/>
            <a:ln cap="flat" cmpd="sng" w="12700">
              <a:solidFill>
                <a:srgbClr val="8D4120"/>
              </a:solidFill>
              <a:prstDash val="solid"/>
              <a:round/>
              <a:headEnd len="sm" w="sm" type="none"/>
              <a:tailEnd len="sm" w="sm" type="none"/>
            </a:ln>
          </p:spPr>
        </p:cxnSp>
        <p:cxnSp>
          <p:nvCxnSpPr>
            <p:cNvPr id="1614" name="Google Shape;1614;p96"/>
            <p:cNvCxnSpPr>
              <a:stCxn id="1600" idx="4"/>
              <a:endCxn id="1605" idx="0"/>
            </p:cNvCxnSpPr>
            <p:nvPr/>
          </p:nvCxnSpPr>
          <p:spPr>
            <a:xfrm flipH="1">
              <a:off x="7543800" y="1905000"/>
              <a:ext cx="228600" cy="990600"/>
            </a:xfrm>
            <a:prstGeom prst="straightConnector1">
              <a:avLst/>
            </a:prstGeom>
            <a:noFill/>
            <a:ln cap="flat" cmpd="sng" w="12700">
              <a:solidFill>
                <a:srgbClr val="8D4120"/>
              </a:solidFill>
              <a:prstDash val="solid"/>
              <a:round/>
              <a:headEnd len="sm" w="sm" type="none"/>
              <a:tailEnd len="sm" w="sm" type="none"/>
            </a:ln>
          </p:spPr>
        </p:cxnSp>
        <p:cxnSp>
          <p:nvCxnSpPr>
            <p:cNvPr id="1615" name="Google Shape;1615;p96"/>
            <p:cNvCxnSpPr>
              <a:stCxn id="1605" idx="2"/>
              <a:endCxn id="1602" idx="6"/>
            </p:cNvCxnSpPr>
            <p:nvPr/>
          </p:nvCxnSpPr>
          <p:spPr>
            <a:xfrm rot="10800000">
              <a:off x="6324600" y="2971800"/>
              <a:ext cx="1066800" cy="76200"/>
            </a:xfrm>
            <a:prstGeom prst="straightConnector1">
              <a:avLst/>
            </a:prstGeom>
            <a:noFill/>
            <a:ln cap="flat" cmpd="sng" w="12700">
              <a:solidFill>
                <a:srgbClr val="8D4120"/>
              </a:solidFill>
              <a:prstDash val="solid"/>
              <a:round/>
              <a:headEnd len="sm" w="sm" type="none"/>
              <a:tailEnd len="sm" w="sm" type="none"/>
            </a:ln>
          </p:spPr>
        </p:cxnSp>
        <p:cxnSp>
          <p:nvCxnSpPr>
            <p:cNvPr id="1616" name="Google Shape;1616;p96"/>
            <p:cNvCxnSpPr>
              <a:stCxn id="1605" idx="4"/>
              <a:endCxn id="1604" idx="0"/>
            </p:cNvCxnSpPr>
            <p:nvPr/>
          </p:nvCxnSpPr>
          <p:spPr>
            <a:xfrm>
              <a:off x="7543800" y="3200400"/>
              <a:ext cx="76200" cy="609600"/>
            </a:xfrm>
            <a:prstGeom prst="straightConnector1">
              <a:avLst/>
            </a:prstGeom>
            <a:noFill/>
            <a:ln cap="flat" cmpd="sng" w="12700">
              <a:solidFill>
                <a:srgbClr val="8D4120"/>
              </a:solidFill>
              <a:prstDash val="solid"/>
              <a:round/>
              <a:headEnd len="sm" w="sm" type="none"/>
              <a:tailEnd len="sm" w="sm" type="none"/>
            </a:ln>
          </p:spPr>
        </p:cxnSp>
        <p:cxnSp>
          <p:nvCxnSpPr>
            <p:cNvPr id="1617" name="Google Shape;1617;p96"/>
            <p:cNvCxnSpPr>
              <a:stCxn id="1605" idx="6"/>
              <a:endCxn id="1606" idx="1"/>
            </p:cNvCxnSpPr>
            <p:nvPr/>
          </p:nvCxnSpPr>
          <p:spPr>
            <a:xfrm>
              <a:off x="7696200" y="3048000"/>
              <a:ext cx="654300" cy="425700"/>
            </a:xfrm>
            <a:prstGeom prst="straightConnector1">
              <a:avLst/>
            </a:prstGeom>
            <a:noFill/>
            <a:ln cap="flat" cmpd="sng" w="12700">
              <a:solidFill>
                <a:srgbClr val="8D4120"/>
              </a:solidFill>
              <a:prstDash val="solid"/>
              <a:round/>
              <a:headEnd len="sm" w="sm" type="none"/>
              <a:tailEnd len="sm" w="sm" type="none"/>
            </a:ln>
          </p:spPr>
        </p:cxnSp>
        <p:cxnSp>
          <p:nvCxnSpPr>
            <p:cNvPr id="1618" name="Google Shape;1618;p96"/>
            <p:cNvCxnSpPr>
              <a:stCxn id="1602" idx="5"/>
              <a:endCxn id="1604" idx="2"/>
            </p:cNvCxnSpPr>
            <p:nvPr/>
          </p:nvCxnSpPr>
          <p:spPr>
            <a:xfrm>
              <a:off x="6279963" y="3079563"/>
              <a:ext cx="1187700" cy="882900"/>
            </a:xfrm>
            <a:prstGeom prst="straightConnector1">
              <a:avLst/>
            </a:prstGeom>
            <a:noFill/>
            <a:ln cap="flat" cmpd="sng" w="12700">
              <a:solidFill>
                <a:srgbClr val="8D4120"/>
              </a:solidFill>
              <a:prstDash val="solid"/>
              <a:round/>
              <a:headEnd len="sm" w="sm" type="none"/>
              <a:tailEnd len="sm" w="sm" type="none"/>
            </a:ln>
          </p:spPr>
        </p:cxnSp>
        <p:cxnSp>
          <p:nvCxnSpPr>
            <p:cNvPr id="1619" name="Google Shape;1619;p96"/>
            <p:cNvCxnSpPr>
              <a:stCxn id="1604" idx="3"/>
              <a:endCxn id="1603" idx="6"/>
            </p:cNvCxnSpPr>
            <p:nvPr/>
          </p:nvCxnSpPr>
          <p:spPr>
            <a:xfrm flipH="1">
              <a:off x="6476937" y="4070163"/>
              <a:ext cx="1035300" cy="44700"/>
            </a:xfrm>
            <a:prstGeom prst="straightConnector1">
              <a:avLst/>
            </a:prstGeom>
            <a:noFill/>
            <a:ln cap="flat" cmpd="sng" w="12700">
              <a:solidFill>
                <a:srgbClr val="8D4120"/>
              </a:solidFill>
              <a:prstDash val="solid"/>
              <a:round/>
              <a:headEnd len="sm" w="sm" type="none"/>
              <a:tailEnd len="sm" w="sm" type="none"/>
            </a:ln>
          </p:spPr>
        </p:cxnSp>
      </p:grpSp>
      <p:graphicFrame>
        <p:nvGraphicFramePr>
          <p:cNvPr id="1620" name="Google Shape;1620;p96"/>
          <p:cNvGraphicFramePr/>
          <p:nvPr/>
        </p:nvGraphicFramePr>
        <p:xfrm>
          <a:off x="7009924" y="1973236"/>
          <a:ext cx="3000000" cy="3000000"/>
        </p:xfrm>
        <a:graphic>
          <a:graphicData uri="http://schemas.openxmlformats.org/drawingml/2006/table">
            <a:tbl>
              <a:tblPr bandRow="1" firstRow="1">
                <a:noFill/>
                <a:tableStyleId>{3EB55624-FE38-4814-9D2C-76A2840CF2D2}</a:tableStyleId>
              </a:tblPr>
              <a:tblGrid>
                <a:gridCol w="457200"/>
                <a:gridCol w="457200"/>
              </a:tblGrid>
              <a:tr h="266425">
                <a:tc>
                  <a:txBody>
                    <a:bodyPr/>
                    <a:lstStyle/>
                    <a:p>
                      <a:pPr indent="0" lvl="0" marL="0" marR="0" rtl="0" algn="ctr">
                        <a:spcBef>
                          <a:spcPts val="0"/>
                        </a:spcBef>
                        <a:spcAft>
                          <a:spcPts val="0"/>
                        </a:spcAft>
                        <a:buNone/>
                      </a:pPr>
                      <a:r>
                        <a:rPr b="1" lang="en-US" sz="1500">
                          <a:solidFill>
                            <a:schemeClr val="dk1"/>
                          </a:solidFill>
                        </a:rPr>
                        <a:t>1</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3</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1</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4</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1</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5</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2</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3</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2</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5</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3</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4</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3</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5</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4</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7</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6</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7</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6</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9</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7</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9</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1425">
                <a:tc>
                  <a:txBody>
                    <a:bodyPr/>
                    <a:lstStyle/>
                    <a:p>
                      <a:pPr indent="0" lvl="0" marL="0" marR="0" rtl="0" algn="ctr">
                        <a:spcBef>
                          <a:spcPts val="0"/>
                        </a:spcBef>
                        <a:spcAft>
                          <a:spcPts val="0"/>
                        </a:spcAft>
                        <a:buNone/>
                      </a:pPr>
                      <a:r>
                        <a:rPr b="1" lang="en-US" sz="1500">
                          <a:solidFill>
                            <a:schemeClr val="dk1"/>
                          </a:solidFill>
                        </a:rPr>
                        <a:t>7</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10</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6425">
                <a:tc>
                  <a:txBody>
                    <a:bodyPr/>
                    <a:lstStyle/>
                    <a:p>
                      <a:pPr indent="0" lvl="0" marL="0" marR="0" rtl="0" algn="ctr">
                        <a:spcBef>
                          <a:spcPts val="0"/>
                        </a:spcBef>
                        <a:spcAft>
                          <a:spcPts val="0"/>
                        </a:spcAft>
                        <a:buNone/>
                      </a:pPr>
                      <a:r>
                        <a:rPr b="1" lang="en-US" sz="1500">
                          <a:solidFill>
                            <a:schemeClr val="dk1"/>
                          </a:solidFill>
                        </a:rPr>
                        <a:t>8</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a:solidFill>
                            <a:schemeClr val="dk1"/>
                          </a:solidFill>
                        </a:rPr>
                        <a:t>9</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21" name="Google Shape;1621;p96"/>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622" name="Google Shape;1622;p96"/>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623" name="Google Shape;1623;p9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4" name="Google Shape;1624;p96"/>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9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630" name="Google Shape;1630;p9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1" name="Google Shape;1631;p97"/>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632" name="Google Shape;1632;p97"/>
          <p:cNvSpPr txBox="1"/>
          <p:nvPr/>
        </p:nvSpPr>
        <p:spPr>
          <a:xfrm>
            <a:off x="567519" y="2784114"/>
            <a:ext cx="3992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Biểu diễn dữ liệu mạng trong máy tính</a:t>
            </a:r>
            <a:endParaRPr b="1" sz="1800">
              <a:solidFill>
                <a:schemeClr val="dk1"/>
              </a:solidFill>
              <a:latin typeface="Times New Roman"/>
              <a:ea typeface="Times New Roman"/>
              <a:cs typeface="Times New Roman"/>
              <a:sym typeface="Times New Roman"/>
            </a:endParaRPr>
          </a:p>
        </p:txBody>
      </p:sp>
      <p:grpSp>
        <p:nvGrpSpPr>
          <p:cNvPr id="1633" name="Google Shape;1633;p97"/>
          <p:cNvGrpSpPr/>
          <p:nvPr/>
        </p:nvGrpSpPr>
        <p:grpSpPr>
          <a:xfrm>
            <a:off x="8761294" y="2519237"/>
            <a:ext cx="2895600" cy="3505200"/>
            <a:chOff x="5715000" y="762000"/>
            <a:chExt cx="2895600" cy="3505200"/>
          </a:xfrm>
        </p:grpSpPr>
        <p:sp>
          <p:nvSpPr>
            <p:cNvPr id="1634" name="Google Shape;1634;p97"/>
            <p:cNvSpPr/>
            <p:nvPr/>
          </p:nvSpPr>
          <p:spPr>
            <a:xfrm>
              <a:off x="5715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2</a:t>
              </a:r>
              <a:endParaRPr/>
            </a:p>
          </p:txBody>
        </p:sp>
        <p:sp>
          <p:nvSpPr>
            <p:cNvPr id="1635" name="Google Shape;1635;p97"/>
            <p:cNvSpPr/>
            <p:nvPr/>
          </p:nvSpPr>
          <p:spPr>
            <a:xfrm>
              <a:off x="5943600" y="838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a:t>
              </a:r>
              <a:endParaRPr/>
            </a:p>
          </p:txBody>
        </p:sp>
        <p:sp>
          <p:nvSpPr>
            <p:cNvPr id="1636" name="Google Shape;1636;p97"/>
            <p:cNvSpPr/>
            <p:nvPr/>
          </p:nvSpPr>
          <p:spPr>
            <a:xfrm>
              <a:off x="7086600" y="762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3</a:t>
              </a:r>
              <a:endParaRPr/>
            </a:p>
          </p:txBody>
        </p:sp>
        <p:sp>
          <p:nvSpPr>
            <p:cNvPr id="1637" name="Google Shape;1637;p97"/>
            <p:cNvSpPr/>
            <p:nvPr/>
          </p:nvSpPr>
          <p:spPr>
            <a:xfrm>
              <a:off x="7620000" y="16002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4</a:t>
              </a:r>
              <a:endParaRPr/>
            </a:p>
          </p:txBody>
        </p:sp>
        <p:sp>
          <p:nvSpPr>
            <p:cNvPr id="1638" name="Google Shape;1638;p97"/>
            <p:cNvSpPr/>
            <p:nvPr/>
          </p:nvSpPr>
          <p:spPr>
            <a:xfrm>
              <a:off x="6629400" y="18288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5</a:t>
              </a:r>
              <a:endParaRPr/>
            </a:p>
          </p:txBody>
        </p:sp>
        <p:sp>
          <p:nvSpPr>
            <p:cNvPr id="1639" name="Google Shape;1639;p97"/>
            <p:cNvSpPr/>
            <p:nvPr/>
          </p:nvSpPr>
          <p:spPr>
            <a:xfrm>
              <a:off x="6019800" y="2819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6</a:t>
              </a:r>
              <a:endParaRPr/>
            </a:p>
          </p:txBody>
        </p:sp>
        <p:sp>
          <p:nvSpPr>
            <p:cNvPr id="1640" name="Google Shape;1640;p97"/>
            <p:cNvSpPr/>
            <p:nvPr/>
          </p:nvSpPr>
          <p:spPr>
            <a:xfrm>
              <a:off x="6172200" y="39624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8</a:t>
              </a:r>
              <a:endParaRPr/>
            </a:p>
          </p:txBody>
        </p:sp>
        <p:sp>
          <p:nvSpPr>
            <p:cNvPr id="1641" name="Google Shape;1641;p97"/>
            <p:cNvSpPr/>
            <p:nvPr/>
          </p:nvSpPr>
          <p:spPr>
            <a:xfrm>
              <a:off x="7467600" y="3810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9</a:t>
              </a:r>
              <a:endParaRPr/>
            </a:p>
          </p:txBody>
        </p:sp>
        <p:sp>
          <p:nvSpPr>
            <p:cNvPr id="1642" name="Google Shape;1642;p97"/>
            <p:cNvSpPr/>
            <p:nvPr/>
          </p:nvSpPr>
          <p:spPr>
            <a:xfrm>
              <a:off x="7391400" y="28956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7</a:t>
              </a:r>
              <a:endParaRPr/>
            </a:p>
          </p:txBody>
        </p:sp>
        <p:sp>
          <p:nvSpPr>
            <p:cNvPr id="1643" name="Google Shape;1643;p97"/>
            <p:cNvSpPr/>
            <p:nvPr/>
          </p:nvSpPr>
          <p:spPr>
            <a:xfrm>
              <a:off x="8305800" y="3429000"/>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10</a:t>
              </a:r>
              <a:endParaRPr/>
            </a:p>
          </p:txBody>
        </p:sp>
        <p:cxnSp>
          <p:nvCxnSpPr>
            <p:cNvPr id="1644" name="Google Shape;1644;p97"/>
            <p:cNvCxnSpPr>
              <a:stCxn id="1635" idx="6"/>
              <a:endCxn id="1636" idx="2"/>
            </p:cNvCxnSpPr>
            <p:nvPr/>
          </p:nvCxnSpPr>
          <p:spPr>
            <a:xfrm flipH="1" rot="10800000">
              <a:off x="6248400" y="914400"/>
              <a:ext cx="838200" cy="76200"/>
            </a:xfrm>
            <a:prstGeom prst="straightConnector1">
              <a:avLst/>
            </a:prstGeom>
            <a:noFill/>
            <a:ln cap="flat" cmpd="sng" w="12700">
              <a:solidFill>
                <a:srgbClr val="8D4120"/>
              </a:solidFill>
              <a:prstDash val="solid"/>
              <a:round/>
              <a:headEnd len="sm" w="sm" type="none"/>
              <a:tailEnd len="sm" w="sm" type="none"/>
            </a:ln>
          </p:spPr>
        </p:cxnSp>
        <p:cxnSp>
          <p:nvCxnSpPr>
            <p:cNvPr id="1645" name="Google Shape;1645;p97"/>
            <p:cNvCxnSpPr>
              <a:stCxn id="1635" idx="5"/>
              <a:endCxn id="1638" idx="1"/>
            </p:cNvCxnSpPr>
            <p:nvPr/>
          </p:nvCxnSpPr>
          <p:spPr>
            <a:xfrm>
              <a:off x="6203763" y="1098363"/>
              <a:ext cx="470400" cy="775200"/>
            </a:xfrm>
            <a:prstGeom prst="straightConnector1">
              <a:avLst/>
            </a:prstGeom>
            <a:noFill/>
            <a:ln cap="flat" cmpd="sng" w="12700">
              <a:solidFill>
                <a:srgbClr val="8D4120"/>
              </a:solidFill>
              <a:prstDash val="solid"/>
              <a:round/>
              <a:headEnd len="sm" w="sm" type="none"/>
              <a:tailEnd len="sm" w="sm" type="none"/>
            </a:ln>
          </p:spPr>
        </p:cxnSp>
        <p:cxnSp>
          <p:nvCxnSpPr>
            <p:cNvPr id="1646" name="Google Shape;1646;p97"/>
            <p:cNvCxnSpPr>
              <a:stCxn id="1636" idx="4"/>
              <a:endCxn id="1638" idx="7"/>
            </p:cNvCxnSpPr>
            <p:nvPr/>
          </p:nvCxnSpPr>
          <p:spPr>
            <a:xfrm flipH="1">
              <a:off x="6889500" y="1066800"/>
              <a:ext cx="349500" cy="806700"/>
            </a:xfrm>
            <a:prstGeom prst="straightConnector1">
              <a:avLst/>
            </a:prstGeom>
            <a:noFill/>
            <a:ln cap="flat" cmpd="sng" w="12700">
              <a:solidFill>
                <a:srgbClr val="8D4120"/>
              </a:solidFill>
              <a:prstDash val="solid"/>
              <a:round/>
              <a:headEnd len="sm" w="sm" type="none"/>
              <a:tailEnd len="sm" w="sm" type="none"/>
            </a:ln>
          </p:spPr>
        </p:cxnSp>
        <p:cxnSp>
          <p:nvCxnSpPr>
            <p:cNvPr id="1647" name="Google Shape;1647;p97"/>
            <p:cNvCxnSpPr>
              <a:stCxn id="1636" idx="5"/>
              <a:endCxn id="1637" idx="1"/>
            </p:cNvCxnSpPr>
            <p:nvPr/>
          </p:nvCxnSpPr>
          <p:spPr>
            <a:xfrm>
              <a:off x="7346763" y="1022163"/>
              <a:ext cx="318000" cy="622800"/>
            </a:xfrm>
            <a:prstGeom prst="straightConnector1">
              <a:avLst/>
            </a:prstGeom>
            <a:noFill/>
            <a:ln cap="flat" cmpd="sng" w="12700">
              <a:solidFill>
                <a:srgbClr val="8D4120"/>
              </a:solidFill>
              <a:prstDash val="solid"/>
              <a:round/>
              <a:headEnd len="sm" w="sm" type="none"/>
              <a:tailEnd len="sm" w="sm" type="none"/>
            </a:ln>
          </p:spPr>
        </p:cxnSp>
        <p:cxnSp>
          <p:nvCxnSpPr>
            <p:cNvPr id="1648" name="Google Shape;1648;p97"/>
            <p:cNvCxnSpPr>
              <a:stCxn id="1634" idx="6"/>
              <a:endCxn id="1638" idx="1"/>
            </p:cNvCxnSpPr>
            <p:nvPr/>
          </p:nvCxnSpPr>
          <p:spPr>
            <a:xfrm>
              <a:off x="6019800" y="1752600"/>
              <a:ext cx="654300" cy="120900"/>
            </a:xfrm>
            <a:prstGeom prst="straightConnector1">
              <a:avLst/>
            </a:prstGeom>
            <a:noFill/>
            <a:ln cap="flat" cmpd="sng" w="12700">
              <a:solidFill>
                <a:srgbClr val="8D4120"/>
              </a:solidFill>
              <a:prstDash val="solid"/>
              <a:round/>
              <a:headEnd len="sm" w="sm" type="none"/>
              <a:tailEnd len="sm" w="sm" type="none"/>
            </a:ln>
          </p:spPr>
        </p:cxnSp>
        <p:cxnSp>
          <p:nvCxnSpPr>
            <p:cNvPr id="1649" name="Google Shape;1649;p97"/>
            <p:cNvCxnSpPr>
              <a:stCxn id="1634" idx="7"/>
              <a:endCxn id="1636" idx="3"/>
            </p:cNvCxnSpPr>
            <p:nvPr/>
          </p:nvCxnSpPr>
          <p:spPr>
            <a:xfrm flipH="1" rot="10800000">
              <a:off x="5975163" y="1022037"/>
              <a:ext cx="1156200" cy="622800"/>
            </a:xfrm>
            <a:prstGeom prst="straightConnector1">
              <a:avLst/>
            </a:prstGeom>
            <a:noFill/>
            <a:ln cap="flat" cmpd="sng" w="12700">
              <a:solidFill>
                <a:srgbClr val="8D4120"/>
              </a:solidFill>
              <a:prstDash val="solid"/>
              <a:round/>
              <a:headEnd len="sm" w="sm" type="none"/>
              <a:tailEnd len="sm" w="sm" type="none"/>
            </a:ln>
          </p:spPr>
        </p:cxnSp>
        <p:cxnSp>
          <p:nvCxnSpPr>
            <p:cNvPr id="1650" name="Google Shape;1650;p97"/>
            <p:cNvCxnSpPr>
              <a:stCxn id="1635" idx="5"/>
              <a:endCxn id="1637" idx="2"/>
            </p:cNvCxnSpPr>
            <p:nvPr/>
          </p:nvCxnSpPr>
          <p:spPr>
            <a:xfrm>
              <a:off x="6203763" y="1098363"/>
              <a:ext cx="1416300" cy="654300"/>
            </a:xfrm>
            <a:prstGeom prst="straightConnector1">
              <a:avLst/>
            </a:prstGeom>
            <a:noFill/>
            <a:ln cap="flat" cmpd="sng" w="12700">
              <a:solidFill>
                <a:srgbClr val="8D4120"/>
              </a:solidFill>
              <a:prstDash val="solid"/>
              <a:round/>
              <a:headEnd len="sm" w="sm" type="none"/>
              <a:tailEnd len="sm" w="sm" type="none"/>
            </a:ln>
          </p:spPr>
        </p:cxnSp>
        <p:cxnSp>
          <p:nvCxnSpPr>
            <p:cNvPr id="1651" name="Google Shape;1651;p97"/>
            <p:cNvCxnSpPr>
              <a:stCxn id="1637" idx="4"/>
              <a:endCxn id="1642" idx="0"/>
            </p:cNvCxnSpPr>
            <p:nvPr/>
          </p:nvCxnSpPr>
          <p:spPr>
            <a:xfrm flipH="1">
              <a:off x="7543800" y="1905000"/>
              <a:ext cx="228600" cy="990600"/>
            </a:xfrm>
            <a:prstGeom prst="straightConnector1">
              <a:avLst/>
            </a:prstGeom>
            <a:noFill/>
            <a:ln cap="flat" cmpd="sng" w="12700">
              <a:solidFill>
                <a:srgbClr val="8D4120"/>
              </a:solidFill>
              <a:prstDash val="solid"/>
              <a:round/>
              <a:headEnd len="sm" w="sm" type="none"/>
              <a:tailEnd len="sm" w="sm" type="none"/>
            </a:ln>
          </p:spPr>
        </p:cxnSp>
        <p:cxnSp>
          <p:nvCxnSpPr>
            <p:cNvPr id="1652" name="Google Shape;1652;p97"/>
            <p:cNvCxnSpPr>
              <a:stCxn id="1642" idx="2"/>
              <a:endCxn id="1639" idx="6"/>
            </p:cNvCxnSpPr>
            <p:nvPr/>
          </p:nvCxnSpPr>
          <p:spPr>
            <a:xfrm rot="10800000">
              <a:off x="6324600" y="2971800"/>
              <a:ext cx="1066800" cy="76200"/>
            </a:xfrm>
            <a:prstGeom prst="straightConnector1">
              <a:avLst/>
            </a:prstGeom>
            <a:noFill/>
            <a:ln cap="flat" cmpd="sng" w="12700">
              <a:solidFill>
                <a:srgbClr val="8D4120"/>
              </a:solidFill>
              <a:prstDash val="solid"/>
              <a:round/>
              <a:headEnd len="sm" w="sm" type="none"/>
              <a:tailEnd len="sm" w="sm" type="none"/>
            </a:ln>
          </p:spPr>
        </p:cxnSp>
        <p:cxnSp>
          <p:nvCxnSpPr>
            <p:cNvPr id="1653" name="Google Shape;1653;p97"/>
            <p:cNvCxnSpPr>
              <a:stCxn id="1642" idx="4"/>
              <a:endCxn id="1641" idx="0"/>
            </p:cNvCxnSpPr>
            <p:nvPr/>
          </p:nvCxnSpPr>
          <p:spPr>
            <a:xfrm>
              <a:off x="7543800" y="3200400"/>
              <a:ext cx="76200" cy="609600"/>
            </a:xfrm>
            <a:prstGeom prst="straightConnector1">
              <a:avLst/>
            </a:prstGeom>
            <a:noFill/>
            <a:ln cap="flat" cmpd="sng" w="12700">
              <a:solidFill>
                <a:srgbClr val="8D4120"/>
              </a:solidFill>
              <a:prstDash val="solid"/>
              <a:round/>
              <a:headEnd len="sm" w="sm" type="none"/>
              <a:tailEnd len="sm" w="sm" type="none"/>
            </a:ln>
          </p:spPr>
        </p:cxnSp>
        <p:cxnSp>
          <p:nvCxnSpPr>
            <p:cNvPr id="1654" name="Google Shape;1654;p97"/>
            <p:cNvCxnSpPr>
              <a:stCxn id="1642" idx="6"/>
              <a:endCxn id="1643" idx="1"/>
            </p:cNvCxnSpPr>
            <p:nvPr/>
          </p:nvCxnSpPr>
          <p:spPr>
            <a:xfrm>
              <a:off x="7696200" y="3048000"/>
              <a:ext cx="654300" cy="425700"/>
            </a:xfrm>
            <a:prstGeom prst="straightConnector1">
              <a:avLst/>
            </a:prstGeom>
            <a:noFill/>
            <a:ln cap="flat" cmpd="sng" w="12700">
              <a:solidFill>
                <a:srgbClr val="8D4120"/>
              </a:solidFill>
              <a:prstDash val="solid"/>
              <a:round/>
              <a:headEnd len="sm" w="sm" type="none"/>
              <a:tailEnd len="sm" w="sm" type="none"/>
            </a:ln>
          </p:spPr>
        </p:cxnSp>
        <p:cxnSp>
          <p:nvCxnSpPr>
            <p:cNvPr id="1655" name="Google Shape;1655;p97"/>
            <p:cNvCxnSpPr>
              <a:stCxn id="1639" idx="5"/>
              <a:endCxn id="1641" idx="2"/>
            </p:cNvCxnSpPr>
            <p:nvPr/>
          </p:nvCxnSpPr>
          <p:spPr>
            <a:xfrm>
              <a:off x="6279963" y="3079563"/>
              <a:ext cx="1187700" cy="882900"/>
            </a:xfrm>
            <a:prstGeom prst="straightConnector1">
              <a:avLst/>
            </a:prstGeom>
            <a:noFill/>
            <a:ln cap="flat" cmpd="sng" w="12700">
              <a:solidFill>
                <a:srgbClr val="8D4120"/>
              </a:solidFill>
              <a:prstDash val="solid"/>
              <a:round/>
              <a:headEnd len="sm" w="sm" type="none"/>
              <a:tailEnd len="sm" w="sm" type="none"/>
            </a:ln>
          </p:spPr>
        </p:cxnSp>
        <p:cxnSp>
          <p:nvCxnSpPr>
            <p:cNvPr id="1656" name="Google Shape;1656;p97"/>
            <p:cNvCxnSpPr>
              <a:stCxn id="1641" idx="3"/>
              <a:endCxn id="1640" idx="6"/>
            </p:cNvCxnSpPr>
            <p:nvPr/>
          </p:nvCxnSpPr>
          <p:spPr>
            <a:xfrm flipH="1">
              <a:off x="6476937" y="4070163"/>
              <a:ext cx="1035300" cy="44700"/>
            </a:xfrm>
            <a:prstGeom prst="straightConnector1">
              <a:avLst/>
            </a:prstGeom>
            <a:noFill/>
            <a:ln cap="flat" cmpd="sng" w="12700">
              <a:solidFill>
                <a:srgbClr val="8D4120"/>
              </a:solidFill>
              <a:prstDash val="solid"/>
              <a:round/>
              <a:headEnd len="sm" w="sm" type="none"/>
              <a:tailEnd len="sm" w="sm" type="none"/>
            </a:ln>
          </p:spPr>
        </p:cxnSp>
      </p:grpSp>
      <p:sp>
        <p:nvSpPr>
          <p:cNvPr id="1657" name="Google Shape;1657;p97"/>
          <p:cNvSpPr txBox="1"/>
          <p:nvPr/>
        </p:nvSpPr>
        <p:spPr>
          <a:xfrm>
            <a:off x="567519" y="3345263"/>
            <a:ext cx="162718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[3]. Dạng NET</a:t>
            </a:r>
            <a:endParaRPr/>
          </a:p>
        </p:txBody>
      </p:sp>
      <p:sp>
        <p:nvSpPr>
          <p:cNvPr id="1658" name="Google Shape;1658;p97"/>
          <p:cNvSpPr txBox="1"/>
          <p:nvPr/>
        </p:nvSpPr>
        <p:spPr>
          <a:xfrm>
            <a:off x="5969996" y="2519237"/>
            <a:ext cx="2423757" cy="3785652"/>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*Vertices     10</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*Edges</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1 3 1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1 4 1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1 5 1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2 3 1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2 5 1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3 4 1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3 5 1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4 7 1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6 7 1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6 9 1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7 9 1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7 10 1</a:t>
            </a:r>
            <a:endParaRPr/>
          </a:p>
          <a:p>
            <a:pPr indent="0" lvl="0" marL="0" marR="0" rtl="0" algn="l">
              <a:spcBef>
                <a:spcPts val="0"/>
              </a:spcBef>
              <a:spcAft>
                <a:spcPts val="0"/>
              </a:spcAft>
              <a:buClr>
                <a:schemeClr val="dk1"/>
              </a:buClr>
              <a:buSzPts val="1600"/>
              <a:buFont typeface="Courier New"/>
              <a:buNone/>
            </a:pPr>
            <a:r>
              <a:rPr b="1" lang="en-US" sz="1600">
                <a:solidFill>
                  <a:schemeClr val="dk1"/>
                </a:solidFill>
                <a:latin typeface="Courier New"/>
                <a:ea typeface="Courier New"/>
                <a:cs typeface="Courier New"/>
                <a:sym typeface="Courier New"/>
              </a:rPr>
              <a:t>8 9 1</a:t>
            </a:r>
            <a:endParaRPr/>
          </a:p>
        </p:txBody>
      </p:sp>
      <p:sp>
        <p:nvSpPr>
          <p:cNvPr id="1659" name="Google Shape;1659;p97"/>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660" name="Google Shape;1660;p97"/>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661" name="Google Shape;1661;p9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2" name="Google Shape;1662;p97"/>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9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668" name="Google Shape;1668;p9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9" name="Google Shape;1669;p98"/>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670" name="Google Shape;1670;p98"/>
          <p:cNvSpPr txBox="1"/>
          <p:nvPr/>
        </p:nvSpPr>
        <p:spPr>
          <a:xfrm>
            <a:off x="635970" y="2588151"/>
            <a:ext cx="3992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Biểu diễn dữ liệu mạng trong máy tính</a:t>
            </a:r>
            <a:endParaRPr b="1" sz="1800">
              <a:solidFill>
                <a:schemeClr val="dk1"/>
              </a:solidFill>
              <a:latin typeface="Times New Roman"/>
              <a:ea typeface="Times New Roman"/>
              <a:cs typeface="Times New Roman"/>
              <a:sym typeface="Times New Roman"/>
            </a:endParaRPr>
          </a:p>
        </p:txBody>
      </p:sp>
      <p:sp>
        <p:nvSpPr>
          <p:cNvPr id="1671" name="Google Shape;1671;p98"/>
          <p:cNvSpPr txBox="1"/>
          <p:nvPr/>
        </p:nvSpPr>
        <p:spPr>
          <a:xfrm>
            <a:off x="635970" y="3129157"/>
            <a:ext cx="3303588"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Bài tập: biểu diễn dữ liệu đồ thị</a:t>
            </a:r>
            <a:endParaRPr/>
          </a:p>
        </p:txBody>
      </p:sp>
      <p:sp>
        <p:nvSpPr>
          <p:cNvPr id="1672" name="Google Shape;1672;p98"/>
          <p:cNvSpPr txBox="1"/>
          <p:nvPr/>
        </p:nvSpPr>
        <p:spPr>
          <a:xfrm>
            <a:off x="635971" y="3891157"/>
            <a:ext cx="47202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1800"/>
              <a:buFont typeface="Times New Roman"/>
              <a:buNone/>
            </a:pPr>
            <a:r>
              <a:rPr b="1" lang="en-US" sz="1800">
                <a:solidFill>
                  <a:srgbClr val="0000FF"/>
                </a:solidFill>
                <a:latin typeface="Times New Roman"/>
                <a:ea typeface="Times New Roman"/>
                <a:cs typeface="Times New Roman"/>
                <a:sym typeface="Times New Roman"/>
              </a:rPr>
              <a:t>Cho đồ thị G(V, E) với  10 vertices và 17 edges</a:t>
            </a:r>
            <a:endParaRPr/>
          </a:p>
        </p:txBody>
      </p:sp>
      <p:sp>
        <p:nvSpPr>
          <p:cNvPr id="1673" name="Google Shape;1673;p98"/>
          <p:cNvSpPr txBox="1"/>
          <p:nvPr/>
        </p:nvSpPr>
        <p:spPr>
          <a:xfrm>
            <a:off x="712171" y="4424557"/>
            <a:ext cx="4073525"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 Biểu diễn đồ thị dưới dạng ma trận kề</a:t>
            </a:r>
            <a:endParaRPr/>
          </a:p>
        </p:txBody>
      </p:sp>
      <p:sp>
        <p:nvSpPr>
          <p:cNvPr id="1674" name="Google Shape;1674;p98"/>
          <p:cNvSpPr txBox="1"/>
          <p:nvPr/>
        </p:nvSpPr>
        <p:spPr>
          <a:xfrm>
            <a:off x="712171" y="4881757"/>
            <a:ext cx="3509963" cy="369888"/>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 Biểu diễn đồ thị dưới dạng Pairs</a:t>
            </a:r>
            <a:endParaRPr/>
          </a:p>
        </p:txBody>
      </p:sp>
      <p:sp>
        <p:nvSpPr>
          <p:cNvPr id="1675" name="Google Shape;1675;p98"/>
          <p:cNvSpPr txBox="1"/>
          <p:nvPr/>
        </p:nvSpPr>
        <p:spPr>
          <a:xfrm>
            <a:off x="712171" y="5350071"/>
            <a:ext cx="3470275" cy="369887"/>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 Biểu diễn đồ thị dưới dạng NET</a:t>
            </a:r>
            <a:endParaRPr/>
          </a:p>
        </p:txBody>
      </p:sp>
      <p:grpSp>
        <p:nvGrpSpPr>
          <p:cNvPr id="1676" name="Google Shape;1676;p98"/>
          <p:cNvGrpSpPr/>
          <p:nvPr/>
        </p:nvGrpSpPr>
        <p:grpSpPr>
          <a:xfrm>
            <a:off x="8098809" y="2223652"/>
            <a:ext cx="2895600" cy="3581400"/>
            <a:chOff x="7239000" y="1482725"/>
            <a:chExt cx="2895600" cy="3581400"/>
          </a:xfrm>
        </p:grpSpPr>
        <p:sp>
          <p:nvSpPr>
            <p:cNvPr id="1677" name="Google Shape;1677;p98"/>
            <p:cNvSpPr/>
            <p:nvPr/>
          </p:nvSpPr>
          <p:spPr>
            <a:xfrm>
              <a:off x="7239000" y="23971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2</a:t>
              </a:r>
              <a:endParaRPr/>
            </a:p>
          </p:txBody>
        </p:sp>
        <p:sp>
          <p:nvSpPr>
            <p:cNvPr id="1678" name="Google Shape;1678;p98"/>
            <p:cNvSpPr/>
            <p:nvPr/>
          </p:nvSpPr>
          <p:spPr>
            <a:xfrm>
              <a:off x="7467600" y="16351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a:t>
              </a:r>
              <a:endParaRPr/>
            </a:p>
          </p:txBody>
        </p:sp>
        <p:sp>
          <p:nvSpPr>
            <p:cNvPr id="1679" name="Google Shape;1679;p98"/>
            <p:cNvSpPr/>
            <p:nvPr/>
          </p:nvSpPr>
          <p:spPr>
            <a:xfrm>
              <a:off x="8610600" y="14827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3</a:t>
              </a:r>
              <a:endParaRPr/>
            </a:p>
          </p:txBody>
        </p:sp>
        <p:sp>
          <p:nvSpPr>
            <p:cNvPr id="1680" name="Google Shape;1680;p98"/>
            <p:cNvSpPr/>
            <p:nvPr/>
          </p:nvSpPr>
          <p:spPr>
            <a:xfrm>
              <a:off x="9601200" y="20161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4</a:t>
              </a:r>
              <a:endParaRPr/>
            </a:p>
          </p:txBody>
        </p:sp>
        <p:sp>
          <p:nvSpPr>
            <p:cNvPr id="1681" name="Google Shape;1681;p98"/>
            <p:cNvSpPr/>
            <p:nvPr/>
          </p:nvSpPr>
          <p:spPr>
            <a:xfrm>
              <a:off x="8763000" y="23209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5</a:t>
              </a:r>
              <a:endParaRPr/>
            </a:p>
          </p:txBody>
        </p:sp>
        <p:sp>
          <p:nvSpPr>
            <p:cNvPr id="1682" name="Google Shape;1682;p98"/>
            <p:cNvSpPr/>
            <p:nvPr/>
          </p:nvSpPr>
          <p:spPr>
            <a:xfrm>
              <a:off x="7543800" y="36163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6</a:t>
              </a:r>
              <a:endParaRPr/>
            </a:p>
          </p:txBody>
        </p:sp>
        <p:sp>
          <p:nvSpPr>
            <p:cNvPr id="1683" name="Google Shape;1683;p98"/>
            <p:cNvSpPr/>
            <p:nvPr/>
          </p:nvSpPr>
          <p:spPr>
            <a:xfrm>
              <a:off x="7696200" y="47593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8</a:t>
              </a:r>
              <a:endParaRPr/>
            </a:p>
          </p:txBody>
        </p:sp>
        <p:sp>
          <p:nvSpPr>
            <p:cNvPr id="1684" name="Google Shape;1684;p98"/>
            <p:cNvSpPr/>
            <p:nvPr/>
          </p:nvSpPr>
          <p:spPr>
            <a:xfrm>
              <a:off x="8991600" y="46069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9</a:t>
              </a:r>
              <a:endParaRPr/>
            </a:p>
          </p:txBody>
        </p:sp>
        <p:sp>
          <p:nvSpPr>
            <p:cNvPr id="1685" name="Google Shape;1685;p98"/>
            <p:cNvSpPr/>
            <p:nvPr/>
          </p:nvSpPr>
          <p:spPr>
            <a:xfrm>
              <a:off x="8915400" y="36925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7</a:t>
              </a:r>
              <a:endParaRPr/>
            </a:p>
          </p:txBody>
        </p:sp>
        <p:sp>
          <p:nvSpPr>
            <p:cNvPr id="1686" name="Google Shape;1686;p98"/>
            <p:cNvSpPr/>
            <p:nvPr/>
          </p:nvSpPr>
          <p:spPr>
            <a:xfrm>
              <a:off x="9829800" y="4225925"/>
              <a:ext cx="304800" cy="304800"/>
            </a:xfrm>
            <a:prstGeom prst="ellipse">
              <a:avLst/>
            </a:prstGeom>
            <a:noFill/>
            <a:ln cap="flat" cmpd="sng" w="28575">
              <a:solidFill>
                <a:srgbClr val="8D4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10</a:t>
              </a:r>
              <a:endParaRPr/>
            </a:p>
          </p:txBody>
        </p:sp>
        <p:cxnSp>
          <p:nvCxnSpPr>
            <p:cNvPr id="1687" name="Google Shape;1687;p98"/>
            <p:cNvCxnSpPr>
              <a:stCxn id="1678" idx="6"/>
              <a:endCxn id="1679" idx="2"/>
            </p:cNvCxnSpPr>
            <p:nvPr/>
          </p:nvCxnSpPr>
          <p:spPr>
            <a:xfrm flipH="1" rot="10800000">
              <a:off x="7772400" y="1635125"/>
              <a:ext cx="838200" cy="152400"/>
            </a:xfrm>
            <a:prstGeom prst="straightConnector1">
              <a:avLst/>
            </a:prstGeom>
            <a:noFill/>
            <a:ln cap="flat" cmpd="sng" w="12700">
              <a:solidFill>
                <a:srgbClr val="8D4120"/>
              </a:solidFill>
              <a:prstDash val="solid"/>
              <a:round/>
              <a:headEnd len="sm" w="sm" type="none"/>
              <a:tailEnd len="sm" w="sm" type="none"/>
            </a:ln>
          </p:spPr>
        </p:cxnSp>
        <p:cxnSp>
          <p:nvCxnSpPr>
            <p:cNvPr id="1688" name="Google Shape;1688;p98"/>
            <p:cNvCxnSpPr>
              <a:stCxn id="1678" idx="5"/>
              <a:endCxn id="1681" idx="1"/>
            </p:cNvCxnSpPr>
            <p:nvPr/>
          </p:nvCxnSpPr>
          <p:spPr>
            <a:xfrm>
              <a:off x="7727763" y="1895288"/>
              <a:ext cx="1080000" cy="470400"/>
            </a:xfrm>
            <a:prstGeom prst="straightConnector1">
              <a:avLst/>
            </a:prstGeom>
            <a:noFill/>
            <a:ln cap="flat" cmpd="sng" w="12700">
              <a:solidFill>
                <a:srgbClr val="8D4120"/>
              </a:solidFill>
              <a:prstDash val="solid"/>
              <a:round/>
              <a:headEnd len="sm" w="sm" type="none"/>
              <a:tailEnd len="sm" w="sm" type="none"/>
            </a:ln>
          </p:spPr>
        </p:cxnSp>
        <p:cxnSp>
          <p:nvCxnSpPr>
            <p:cNvPr id="1689" name="Google Shape;1689;p98"/>
            <p:cNvCxnSpPr>
              <a:stCxn id="1679" idx="4"/>
              <a:endCxn id="1681" idx="7"/>
            </p:cNvCxnSpPr>
            <p:nvPr/>
          </p:nvCxnSpPr>
          <p:spPr>
            <a:xfrm>
              <a:off x="8763000" y="1787525"/>
              <a:ext cx="260100" cy="578100"/>
            </a:xfrm>
            <a:prstGeom prst="straightConnector1">
              <a:avLst/>
            </a:prstGeom>
            <a:noFill/>
            <a:ln cap="flat" cmpd="sng" w="12700">
              <a:solidFill>
                <a:srgbClr val="8D4120"/>
              </a:solidFill>
              <a:prstDash val="solid"/>
              <a:round/>
              <a:headEnd len="sm" w="sm" type="none"/>
              <a:tailEnd len="sm" w="sm" type="none"/>
            </a:ln>
          </p:spPr>
        </p:cxnSp>
        <p:cxnSp>
          <p:nvCxnSpPr>
            <p:cNvPr id="1690" name="Google Shape;1690;p98"/>
            <p:cNvCxnSpPr>
              <a:stCxn id="1679" idx="6"/>
              <a:endCxn id="1680" idx="1"/>
            </p:cNvCxnSpPr>
            <p:nvPr/>
          </p:nvCxnSpPr>
          <p:spPr>
            <a:xfrm>
              <a:off x="8915400" y="1635125"/>
              <a:ext cx="730500" cy="425700"/>
            </a:xfrm>
            <a:prstGeom prst="straightConnector1">
              <a:avLst/>
            </a:prstGeom>
            <a:noFill/>
            <a:ln cap="flat" cmpd="sng" w="12700">
              <a:solidFill>
                <a:srgbClr val="8D4120"/>
              </a:solidFill>
              <a:prstDash val="solid"/>
              <a:round/>
              <a:headEnd len="sm" w="sm" type="none"/>
              <a:tailEnd len="sm" w="sm" type="none"/>
            </a:ln>
          </p:spPr>
        </p:cxnSp>
        <p:cxnSp>
          <p:nvCxnSpPr>
            <p:cNvPr id="1691" name="Google Shape;1691;p98"/>
            <p:cNvCxnSpPr>
              <a:stCxn id="1677" idx="6"/>
              <a:endCxn id="1681" idx="2"/>
            </p:cNvCxnSpPr>
            <p:nvPr/>
          </p:nvCxnSpPr>
          <p:spPr>
            <a:xfrm flipH="1" rot="10800000">
              <a:off x="7543800" y="2473325"/>
              <a:ext cx="1219200" cy="76200"/>
            </a:xfrm>
            <a:prstGeom prst="straightConnector1">
              <a:avLst/>
            </a:prstGeom>
            <a:noFill/>
            <a:ln cap="flat" cmpd="sng" w="12700">
              <a:solidFill>
                <a:srgbClr val="8D4120"/>
              </a:solidFill>
              <a:prstDash val="solid"/>
              <a:round/>
              <a:headEnd len="sm" w="sm" type="none"/>
              <a:tailEnd len="sm" w="sm" type="none"/>
            </a:ln>
          </p:spPr>
        </p:cxnSp>
        <p:cxnSp>
          <p:nvCxnSpPr>
            <p:cNvPr id="1692" name="Google Shape;1692;p98"/>
            <p:cNvCxnSpPr>
              <a:stCxn id="1677" idx="7"/>
              <a:endCxn id="1679" idx="3"/>
            </p:cNvCxnSpPr>
            <p:nvPr/>
          </p:nvCxnSpPr>
          <p:spPr>
            <a:xfrm flipH="1" rot="10800000">
              <a:off x="7499163" y="1742762"/>
              <a:ext cx="1156200" cy="699000"/>
            </a:xfrm>
            <a:prstGeom prst="straightConnector1">
              <a:avLst/>
            </a:prstGeom>
            <a:noFill/>
            <a:ln cap="flat" cmpd="sng" w="12700">
              <a:solidFill>
                <a:srgbClr val="8D4120"/>
              </a:solidFill>
              <a:prstDash val="solid"/>
              <a:round/>
              <a:headEnd len="sm" w="sm" type="none"/>
              <a:tailEnd len="sm" w="sm" type="none"/>
            </a:ln>
          </p:spPr>
        </p:cxnSp>
        <p:cxnSp>
          <p:nvCxnSpPr>
            <p:cNvPr id="1693" name="Google Shape;1693;p98"/>
            <p:cNvCxnSpPr>
              <a:stCxn id="1681" idx="6"/>
              <a:endCxn id="1680" idx="2"/>
            </p:cNvCxnSpPr>
            <p:nvPr/>
          </p:nvCxnSpPr>
          <p:spPr>
            <a:xfrm flipH="1" rot="10800000">
              <a:off x="9067800" y="2168525"/>
              <a:ext cx="533400" cy="304800"/>
            </a:xfrm>
            <a:prstGeom prst="straightConnector1">
              <a:avLst/>
            </a:prstGeom>
            <a:noFill/>
            <a:ln cap="flat" cmpd="sng" w="12700">
              <a:solidFill>
                <a:srgbClr val="8D4120"/>
              </a:solidFill>
              <a:prstDash val="solid"/>
              <a:round/>
              <a:headEnd len="sm" w="sm" type="none"/>
              <a:tailEnd len="sm" w="sm" type="none"/>
            </a:ln>
          </p:spPr>
        </p:cxnSp>
        <p:cxnSp>
          <p:nvCxnSpPr>
            <p:cNvPr id="1694" name="Google Shape;1694;p98"/>
            <p:cNvCxnSpPr>
              <a:stCxn id="1681" idx="5"/>
              <a:endCxn id="1685" idx="0"/>
            </p:cNvCxnSpPr>
            <p:nvPr/>
          </p:nvCxnSpPr>
          <p:spPr>
            <a:xfrm>
              <a:off x="9023163" y="2581088"/>
              <a:ext cx="44700" cy="1111500"/>
            </a:xfrm>
            <a:prstGeom prst="straightConnector1">
              <a:avLst/>
            </a:prstGeom>
            <a:noFill/>
            <a:ln cap="flat" cmpd="sng" w="12700">
              <a:solidFill>
                <a:srgbClr val="8D4120"/>
              </a:solidFill>
              <a:prstDash val="solid"/>
              <a:round/>
              <a:headEnd len="sm" w="sm" type="none"/>
              <a:tailEnd len="sm" w="sm" type="none"/>
            </a:ln>
          </p:spPr>
        </p:cxnSp>
        <p:cxnSp>
          <p:nvCxnSpPr>
            <p:cNvPr id="1695" name="Google Shape;1695;p98"/>
            <p:cNvCxnSpPr>
              <a:stCxn id="1685" idx="2"/>
              <a:endCxn id="1682" idx="6"/>
            </p:cNvCxnSpPr>
            <p:nvPr/>
          </p:nvCxnSpPr>
          <p:spPr>
            <a:xfrm rot="10800000">
              <a:off x="7848600" y="3768725"/>
              <a:ext cx="1066800" cy="76200"/>
            </a:xfrm>
            <a:prstGeom prst="straightConnector1">
              <a:avLst/>
            </a:prstGeom>
            <a:noFill/>
            <a:ln cap="flat" cmpd="sng" w="12700">
              <a:solidFill>
                <a:srgbClr val="8D4120"/>
              </a:solidFill>
              <a:prstDash val="solid"/>
              <a:round/>
              <a:headEnd len="sm" w="sm" type="none"/>
              <a:tailEnd len="sm" w="sm" type="none"/>
            </a:ln>
          </p:spPr>
        </p:cxnSp>
        <p:cxnSp>
          <p:nvCxnSpPr>
            <p:cNvPr id="1696" name="Google Shape;1696;p98"/>
            <p:cNvCxnSpPr>
              <a:stCxn id="1685" idx="4"/>
              <a:endCxn id="1684" idx="0"/>
            </p:cNvCxnSpPr>
            <p:nvPr/>
          </p:nvCxnSpPr>
          <p:spPr>
            <a:xfrm>
              <a:off x="9067800" y="3997325"/>
              <a:ext cx="76200" cy="609600"/>
            </a:xfrm>
            <a:prstGeom prst="straightConnector1">
              <a:avLst/>
            </a:prstGeom>
            <a:noFill/>
            <a:ln cap="flat" cmpd="sng" w="12700">
              <a:solidFill>
                <a:srgbClr val="8D4120"/>
              </a:solidFill>
              <a:prstDash val="solid"/>
              <a:round/>
              <a:headEnd len="sm" w="sm" type="none"/>
              <a:tailEnd len="sm" w="sm" type="none"/>
            </a:ln>
          </p:spPr>
        </p:cxnSp>
        <p:cxnSp>
          <p:nvCxnSpPr>
            <p:cNvPr id="1697" name="Google Shape;1697;p98"/>
            <p:cNvCxnSpPr>
              <a:stCxn id="1685" idx="6"/>
              <a:endCxn id="1686" idx="1"/>
            </p:cNvCxnSpPr>
            <p:nvPr/>
          </p:nvCxnSpPr>
          <p:spPr>
            <a:xfrm>
              <a:off x="9220200" y="3844925"/>
              <a:ext cx="654300" cy="425700"/>
            </a:xfrm>
            <a:prstGeom prst="straightConnector1">
              <a:avLst/>
            </a:prstGeom>
            <a:noFill/>
            <a:ln cap="flat" cmpd="sng" w="12700">
              <a:solidFill>
                <a:srgbClr val="8D4120"/>
              </a:solidFill>
              <a:prstDash val="solid"/>
              <a:round/>
              <a:headEnd len="sm" w="sm" type="none"/>
              <a:tailEnd len="sm" w="sm" type="none"/>
            </a:ln>
          </p:spPr>
        </p:cxnSp>
        <p:cxnSp>
          <p:nvCxnSpPr>
            <p:cNvPr id="1698" name="Google Shape;1698;p98"/>
            <p:cNvCxnSpPr>
              <a:stCxn id="1682" idx="5"/>
              <a:endCxn id="1684" idx="2"/>
            </p:cNvCxnSpPr>
            <p:nvPr/>
          </p:nvCxnSpPr>
          <p:spPr>
            <a:xfrm>
              <a:off x="7803963" y="3876488"/>
              <a:ext cx="1187700" cy="882900"/>
            </a:xfrm>
            <a:prstGeom prst="straightConnector1">
              <a:avLst/>
            </a:prstGeom>
            <a:noFill/>
            <a:ln cap="flat" cmpd="sng" w="12700">
              <a:solidFill>
                <a:srgbClr val="8D4120"/>
              </a:solidFill>
              <a:prstDash val="solid"/>
              <a:round/>
              <a:headEnd len="sm" w="sm" type="none"/>
              <a:tailEnd len="sm" w="sm" type="none"/>
            </a:ln>
          </p:spPr>
        </p:cxnSp>
        <p:cxnSp>
          <p:nvCxnSpPr>
            <p:cNvPr id="1699" name="Google Shape;1699;p98"/>
            <p:cNvCxnSpPr>
              <a:stCxn id="1684" idx="3"/>
              <a:endCxn id="1683" idx="6"/>
            </p:cNvCxnSpPr>
            <p:nvPr/>
          </p:nvCxnSpPr>
          <p:spPr>
            <a:xfrm flipH="1">
              <a:off x="8000937" y="4867088"/>
              <a:ext cx="1035300" cy="44700"/>
            </a:xfrm>
            <a:prstGeom prst="straightConnector1">
              <a:avLst/>
            </a:prstGeom>
            <a:noFill/>
            <a:ln cap="flat" cmpd="sng" w="12700">
              <a:solidFill>
                <a:srgbClr val="8D4120"/>
              </a:solidFill>
              <a:prstDash val="solid"/>
              <a:round/>
              <a:headEnd len="sm" w="sm" type="none"/>
              <a:tailEnd len="sm" w="sm" type="none"/>
            </a:ln>
          </p:spPr>
        </p:cxnSp>
        <p:cxnSp>
          <p:nvCxnSpPr>
            <p:cNvPr id="1700" name="Google Shape;1700;p98"/>
            <p:cNvCxnSpPr>
              <a:endCxn id="1683" idx="0"/>
            </p:cNvCxnSpPr>
            <p:nvPr/>
          </p:nvCxnSpPr>
          <p:spPr>
            <a:xfrm>
              <a:off x="7696200" y="3921125"/>
              <a:ext cx="152400" cy="838200"/>
            </a:xfrm>
            <a:prstGeom prst="straightConnector1">
              <a:avLst/>
            </a:prstGeom>
            <a:noFill/>
            <a:ln cap="flat" cmpd="sng" w="12700">
              <a:solidFill>
                <a:srgbClr val="8D4120"/>
              </a:solidFill>
              <a:prstDash val="solid"/>
              <a:round/>
              <a:headEnd len="sm" w="sm" type="none"/>
              <a:tailEnd len="sm" w="sm" type="none"/>
            </a:ln>
          </p:spPr>
        </p:cxnSp>
        <p:cxnSp>
          <p:nvCxnSpPr>
            <p:cNvPr id="1701" name="Google Shape;1701;p98"/>
            <p:cNvCxnSpPr>
              <a:endCxn id="1685" idx="1"/>
            </p:cNvCxnSpPr>
            <p:nvPr/>
          </p:nvCxnSpPr>
          <p:spPr>
            <a:xfrm>
              <a:off x="7467837" y="2702162"/>
              <a:ext cx="1492200" cy="1035000"/>
            </a:xfrm>
            <a:prstGeom prst="straightConnector1">
              <a:avLst/>
            </a:prstGeom>
            <a:noFill/>
            <a:ln cap="flat" cmpd="sng" w="12700">
              <a:solidFill>
                <a:srgbClr val="8D4120"/>
              </a:solidFill>
              <a:prstDash val="solid"/>
              <a:round/>
              <a:headEnd len="sm" w="sm" type="none"/>
              <a:tailEnd len="sm" w="sm" type="none"/>
            </a:ln>
          </p:spPr>
        </p:cxnSp>
        <p:cxnSp>
          <p:nvCxnSpPr>
            <p:cNvPr id="1702" name="Google Shape;1702;p98"/>
            <p:cNvCxnSpPr>
              <a:stCxn id="1683" idx="7"/>
              <a:endCxn id="1685" idx="3"/>
            </p:cNvCxnSpPr>
            <p:nvPr/>
          </p:nvCxnSpPr>
          <p:spPr>
            <a:xfrm flipH="1" rot="10800000">
              <a:off x="7956363" y="3952562"/>
              <a:ext cx="1003800" cy="851400"/>
            </a:xfrm>
            <a:prstGeom prst="straightConnector1">
              <a:avLst/>
            </a:prstGeom>
            <a:noFill/>
            <a:ln cap="flat" cmpd="sng" w="12700">
              <a:solidFill>
                <a:srgbClr val="8D4120"/>
              </a:solidFill>
              <a:prstDash val="solid"/>
              <a:round/>
              <a:headEnd len="sm" w="sm" type="none"/>
              <a:tailEnd len="sm" w="sm" type="none"/>
            </a:ln>
          </p:spPr>
        </p:cxnSp>
        <p:cxnSp>
          <p:nvCxnSpPr>
            <p:cNvPr id="1703" name="Google Shape;1703;p98"/>
            <p:cNvCxnSpPr>
              <a:endCxn id="1686" idx="3"/>
            </p:cNvCxnSpPr>
            <p:nvPr/>
          </p:nvCxnSpPr>
          <p:spPr>
            <a:xfrm flipH="1" rot="10800000">
              <a:off x="9296637" y="4486088"/>
              <a:ext cx="577800" cy="273000"/>
            </a:xfrm>
            <a:prstGeom prst="straightConnector1">
              <a:avLst/>
            </a:prstGeom>
            <a:noFill/>
            <a:ln cap="flat" cmpd="sng" w="12700">
              <a:solidFill>
                <a:srgbClr val="8D4120"/>
              </a:solidFill>
              <a:prstDash val="solid"/>
              <a:round/>
              <a:headEnd len="sm" w="sm" type="none"/>
              <a:tailEnd len="sm" w="sm" type="none"/>
            </a:ln>
          </p:spPr>
        </p:cxnSp>
      </p:grpSp>
      <p:sp>
        <p:nvSpPr>
          <p:cNvPr id="1704" name="Google Shape;1704;p98"/>
          <p:cNvSpPr txBox="1"/>
          <p:nvPr/>
        </p:nvSpPr>
        <p:spPr>
          <a:xfrm>
            <a:off x="567519" y="2062084"/>
            <a:ext cx="8382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1. Dữ liệu mạng (dữ liệu đồ thị, mạng lưới, networks, graph,…)</a:t>
            </a:r>
            <a:endParaRPr sz="1800">
              <a:solidFill>
                <a:srgbClr val="FF6600"/>
              </a:solidFill>
              <a:latin typeface="Times New Roman"/>
              <a:ea typeface="Times New Roman"/>
              <a:cs typeface="Times New Roman"/>
              <a:sym typeface="Times New Roman"/>
            </a:endParaRPr>
          </a:p>
        </p:txBody>
      </p:sp>
      <p:cxnSp>
        <p:nvCxnSpPr>
          <p:cNvPr id="1705" name="Google Shape;1705;p98"/>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06" name="Google Shape;1706;p9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7" name="Google Shape;1707;p98"/>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9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24/10/2024</a:t>
            </a:r>
            <a:endParaRPr/>
          </a:p>
        </p:txBody>
      </p:sp>
      <p:sp>
        <p:nvSpPr>
          <p:cNvPr id="1713" name="Google Shape;1713;p9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4" name="Google Shape;1714;p99"/>
          <p:cNvSpPr txBox="1"/>
          <p:nvPr/>
        </p:nvSpPr>
        <p:spPr>
          <a:xfrm>
            <a:off x="3408675" y="895384"/>
            <a:ext cx="6977271" cy="769643"/>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11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PHÂN TÍCH DỮ LIỆU MẠNG</a:t>
            </a:r>
            <a:endParaRPr/>
          </a:p>
          <a:p>
            <a:pPr indent="0" lvl="0" marL="0" marR="0" rtl="0" algn="ctr">
              <a:lnSpc>
                <a:spcPct val="110000"/>
              </a:lnSpc>
              <a:spcBef>
                <a:spcPts val="0"/>
              </a:spcBef>
              <a:spcAft>
                <a:spcPts val="0"/>
              </a:spcAft>
              <a:buClr>
                <a:srgbClr val="3F3F3F"/>
              </a:buClr>
              <a:buSzPct val="100000"/>
              <a:buFont typeface="Arial"/>
              <a:buNone/>
            </a:pPr>
            <a:r>
              <a:rPr lang="en-US" sz="2400">
                <a:solidFill>
                  <a:srgbClr val="3F3F3F"/>
                </a:solidFill>
                <a:latin typeface="Arial"/>
                <a:ea typeface="Arial"/>
                <a:cs typeface="Arial"/>
                <a:sym typeface="Arial"/>
              </a:rPr>
              <a:t>Network Data analysis</a:t>
            </a:r>
            <a:endParaRPr b="1" sz="2400">
              <a:solidFill>
                <a:srgbClr val="3F3F3F"/>
              </a:solidFill>
              <a:latin typeface="Arial"/>
              <a:ea typeface="Arial"/>
              <a:cs typeface="Arial"/>
              <a:sym typeface="Arial"/>
            </a:endParaRPr>
          </a:p>
        </p:txBody>
      </p:sp>
      <p:sp>
        <p:nvSpPr>
          <p:cNvPr id="1715" name="Google Shape;1715;p99"/>
          <p:cNvSpPr txBox="1"/>
          <p:nvPr/>
        </p:nvSpPr>
        <p:spPr>
          <a:xfrm>
            <a:off x="537068" y="1853277"/>
            <a:ext cx="2416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Times New Roman"/>
              <a:buNone/>
            </a:pPr>
            <a:r>
              <a:rPr b="1" lang="en-US" sz="1800">
                <a:solidFill>
                  <a:srgbClr val="FF6600"/>
                </a:solidFill>
                <a:latin typeface="Times New Roman"/>
                <a:ea typeface="Times New Roman"/>
                <a:cs typeface="Times New Roman"/>
                <a:sym typeface="Times New Roman"/>
              </a:rPr>
              <a:t>2. Bài toán phân cụm: </a:t>
            </a:r>
            <a:endParaRPr/>
          </a:p>
        </p:txBody>
      </p:sp>
      <p:pic>
        <p:nvPicPr>
          <p:cNvPr descr="gephi" id="1716" name="Google Shape;1716;p99"/>
          <p:cNvPicPr preferRelativeResize="0"/>
          <p:nvPr/>
        </p:nvPicPr>
        <p:blipFill rotWithShape="1">
          <a:blip r:embed="rId3">
            <a:alphaModFix/>
          </a:blip>
          <a:srcRect b="0" l="0" r="0" t="0"/>
          <a:stretch/>
        </p:blipFill>
        <p:spPr>
          <a:xfrm>
            <a:off x="7021546" y="1924171"/>
            <a:ext cx="3810000" cy="3619500"/>
          </a:xfrm>
          <a:prstGeom prst="rect">
            <a:avLst/>
          </a:prstGeom>
          <a:noFill/>
          <a:ln>
            <a:noFill/>
          </a:ln>
        </p:spPr>
      </p:pic>
      <p:pic>
        <p:nvPicPr>
          <p:cNvPr descr="class_clustering" id="1717" name="Google Shape;1717;p99"/>
          <p:cNvPicPr preferRelativeResize="0"/>
          <p:nvPr/>
        </p:nvPicPr>
        <p:blipFill rotWithShape="1">
          <a:blip r:embed="rId4">
            <a:alphaModFix/>
          </a:blip>
          <a:srcRect b="0" l="0" r="0" t="0"/>
          <a:stretch/>
        </p:blipFill>
        <p:spPr>
          <a:xfrm>
            <a:off x="2395850" y="2458430"/>
            <a:ext cx="3657600" cy="2743200"/>
          </a:xfrm>
          <a:prstGeom prst="rect">
            <a:avLst/>
          </a:prstGeom>
          <a:noFill/>
          <a:ln>
            <a:noFill/>
          </a:ln>
        </p:spPr>
      </p:pic>
      <p:sp>
        <p:nvSpPr>
          <p:cNvPr id="1718" name="Google Shape;1718;p99"/>
          <p:cNvSpPr txBox="1"/>
          <p:nvPr/>
        </p:nvSpPr>
        <p:spPr>
          <a:xfrm>
            <a:off x="586740" y="5543671"/>
            <a:ext cx="110185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00000"/>
              </a:buClr>
              <a:buSzPts val="2000"/>
              <a:buFont typeface="Times New Roman"/>
              <a:buNone/>
            </a:pPr>
            <a:r>
              <a:rPr b="1" lang="en-US" sz="2000">
                <a:solidFill>
                  <a:srgbClr val="800000"/>
                </a:solidFill>
                <a:latin typeface="Times New Roman"/>
                <a:ea typeface="Times New Roman"/>
                <a:cs typeface="Times New Roman"/>
                <a:sym typeface="Times New Roman"/>
              </a:rPr>
              <a:t>Phân cụm dữ liệu:</a:t>
            </a:r>
            <a:r>
              <a:rPr lang="en-US" sz="2000">
                <a:solidFill>
                  <a:schemeClr val="dk1"/>
                </a:solidFill>
                <a:latin typeface="Times New Roman"/>
                <a:ea typeface="Times New Roman"/>
                <a:cs typeface="Times New Roman"/>
                <a:sym typeface="Times New Roman"/>
              </a:rPr>
              <a:t> là cách phân bổ các đối tượng dữ liệu vào các nhóm/ cụm sao cho:  Các đối tượng trong một cụm thì </a:t>
            </a:r>
            <a:r>
              <a:rPr b="1" lang="en-US" sz="2000">
                <a:solidFill>
                  <a:schemeClr val="dk1"/>
                </a:solidFill>
                <a:latin typeface="Times New Roman"/>
                <a:ea typeface="Times New Roman"/>
                <a:cs typeface="Times New Roman"/>
                <a:sym typeface="Times New Roman"/>
              </a:rPr>
              <a:t>giống nhau</a:t>
            </a:r>
            <a:r>
              <a:rPr lang="en-US" sz="2000">
                <a:solidFill>
                  <a:schemeClr val="dk1"/>
                </a:solidFill>
                <a:latin typeface="Times New Roman"/>
                <a:ea typeface="Times New Roman"/>
                <a:cs typeface="Times New Roman"/>
                <a:sym typeface="Times New Roman"/>
              </a:rPr>
              <a:t> hơn các phần tử khác cụm.</a:t>
            </a:r>
            <a:endParaRPr/>
          </a:p>
        </p:txBody>
      </p:sp>
      <p:cxnSp>
        <p:nvCxnSpPr>
          <p:cNvPr id="1719" name="Google Shape;1719;p99"/>
          <p:cNvCxnSpPr/>
          <p:nvPr/>
        </p:nvCxnSpPr>
        <p:spPr>
          <a:xfrm>
            <a:off x="0" y="736979"/>
            <a:ext cx="12192000" cy="0"/>
          </a:xfrm>
          <a:prstGeom prst="straightConnector1">
            <a:avLst/>
          </a:prstGeom>
          <a:noFill/>
          <a:ln cap="flat" cmpd="sng" w="38100">
            <a:solidFill>
              <a:srgbClr val="FF0000"/>
            </a:solidFill>
            <a:prstDash val="solid"/>
            <a:round/>
            <a:headEnd len="sm" w="sm" type="none"/>
            <a:tailEnd len="sm" w="sm" type="none"/>
          </a:ln>
        </p:spPr>
      </p:cxnSp>
      <p:sp>
        <p:nvSpPr>
          <p:cNvPr id="1720" name="Google Shape;1720;p99"/>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1" name="Google Shape;1721;p99"/>
          <p:cNvSpPr txBox="1"/>
          <p:nvPr/>
        </p:nvSpPr>
        <p:spPr>
          <a:xfrm>
            <a:off x="0" y="0"/>
            <a:ext cx="12192000" cy="614150"/>
          </a:xfrm>
          <a:prstGeom prst="rect">
            <a:avLst/>
          </a:prstGeom>
          <a:solidFill>
            <a:srgbClr val="002060"/>
          </a:solid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    Bài 4. Phân tích dữ liệu mạng phức hợp</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500"/>
                                        <p:tgtEl>
                                          <p:spTgt spid="1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2020-12-17T02:10:33Z</dcterms:created>
  <dc:creator>Admin</dc:creator>
</cp:coreProperties>
</file>